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261" r:id="rId2"/>
    <p:sldId id="277" r:id="rId3"/>
    <p:sldId id="283" r:id="rId4"/>
    <p:sldId id="284" r:id="rId5"/>
    <p:sldId id="304" r:id="rId6"/>
    <p:sldId id="305" r:id="rId7"/>
    <p:sldId id="306" r:id="rId8"/>
    <p:sldId id="307" r:id="rId9"/>
    <p:sldId id="286" r:id="rId10"/>
    <p:sldId id="287" r:id="rId11"/>
    <p:sldId id="288" r:id="rId12"/>
    <p:sldId id="289" r:id="rId13"/>
    <p:sldId id="290" r:id="rId14"/>
    <p:sldId id="291" r:id="rId15"/>
    <p:sldId id="308" r:id="rId16"/>
    <p:sldId id="293" r:id="rId17"/>
    <p:sldId id="294" r:id="rId18"/>
    <p:sldId id="299" r:id="rId19"/>
    <p:sldId id="296" r:id="rId20"/>
    <p:sldId id="297" r:id="rId21"/>
    <p:sldId id="298" r:id="rId22"/>
    <p:sldId id="295" r:id="rId23"/>
    <p:sldId id="300" r:id="rId24"/>
    <p:sldId id="302" r:id="rId25"/>
    <p:sldId id="301" r:id="rId26"/>
    <p:sldId id="303" r:id="rId27"/>
    <p:sldId id="282" r:id="rId28"/>
  </p:sldIdLst>
  <p:sldSz cx="12192000" cy="6858000"/>
  <p:notesSz cx="6797675" cy="9926638"/>
  <p:defaultTextStyle>
    <a:defPPr rtl="0">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76E9"/>
    <a:srgbClr val="5DC7F4"/>
    <a:srgbClr val="FDC844"/>
    <a:srgbClr val="FAA544"/>
    <a:srgbClr val="C52B87"/>
    <a:srgbClr val="0070C0"/>
    <a:srgbClr val="F5E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73" autoAdjust="0"/>
  </p:normalViewPr>
  <p:slideViewPr>
    <p:cSldViewPr snapToGrid="0">
      <p:cViewPr varScale="1">
        <p:scale>
          <a:sx n="105" d="100"/>
          <a:sy n="105" d="100"/>
        </p:scale>
        <p:origin x="774" y="96"/>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5" d="100"/>
          <a:sy n="85" d="100"/>
        </p:scale>
        <p:origin x="305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za glav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sl-SI" dirty="0"/>
          </a:p>
        </p:txBody>
      </p:sp>
      <p:sp>
        <p:nvSpPr>
          <p:cNvPr id="3" name="Označba mesta za datum 2"/>
          <p:cNvSpPr>
            <a:spLocks noGrp="1"/>
          </p:cNvSpPr>
          <p:nvPr>
            <p:ph type="dt" sz="quarter" idx="1"/>
          </p:nvPr>
        </p:nvSpPr>
        <p:spPr>
          <a:xfrm>
            <a:off x="3850444" y="0"/>
            <a:ext cx="2945659" cy="498056"/>
          </a:xfrm>
          <a:prstGeom prst="rect">
            <a:avLst/>
          </a:prstGeom>
        </p:spPr>
        <p:txBody>
          <a:bodyPr vert="horz" lIns="91440" tIns="45720" rIns="91440" bIns="45720" rtlCol="0"/>
          <a:lstStyle>
            <a:lvl1pPr algn="r">
              <a:defRPr sz="1200"/>
            </a:lvl1pPr>
          </a:lstStyle>
          <a:p>
            <a:pPr rtl="0"/>
            <a:fld id="{AC15BA97-8F83-43C5-AF45-11A0B8600C2E}" type="datetime1">
              <a:rPr lang="sl-SI" smtClean="0"/>
              <a:t>28. 11. 2025</a:t>
            </a:fld>
            <a:endParaRPr lang="sl-SI" dirty="0"/>
          </a:p>
        </p:txBody>
      </p:sp>
      <p:sp>
        <p:nvSpPr>
          <p:cNvPr id="4" name="Označba mesta za nogo 3"/>
          <p:cNvSpPr>
            <a:spLocks noGrp="1"/>
          </p:cNvSpPr>
          <p:nvPr>
            <p:ph type="ftr" sz="quarter" idx="2"/>
          </p:nvPr>
        </p:nvSpPr>
        <p:spPr>
          <a:xfrm>
            <a:off x="0" y="9428585"/>
            <a:ext cx="2945659" cy="498055"/>
          </a:xfrm>
          <a:prstGeom prst="rect">
            <a:avLst/>
          </a:prstGeom>
        </p:spPr>
        <p:txBody>
          <a:bodyPr vert="horz" lIns="91440" tIns="45720" rIns="91440" bIns="45720" rtlCol="0" anchor="b"/>
          <a:lstStyle>
            <a:lvl1pPr algn="l">
              <a:defRPr sz="1200"/>
            </a:lvl1pPr>
          </a:lstStyle>
          <a:p>
            <a:pPr rtl="0"/>
            <a:endParaRPr lang="sl-SI" dirty="0"/>
          </a:p>
        </p:txBody>
      </p:sp>
      <p:sp>
        <p:nvSpPr>
          <p:cNvPr id="5" name="Označba mesta za številko diapozitiva 4"/>
          <p:cNvSpPr>
            <a:spLocks noGrp="1"/>
          </p:cNvSpPr>
          <p:nvPr>
            <p:ph type="sldNum" sz="quarter" idx="3"/>
          </p:nvPr>
        </p:nvSpPr>
        <p:spPr>
          <a:xfrm>
            <a:off x="3850444" y="9428585"/>
            <a:ext cx="2945659" cy="498055"/>
          </a:xfrm>
          <a:prstGeom prst="rect">
            <a:avLst/>
          </a:prstGeom>
        </p:spPr>
        <p:txBody>
          <a:bodyPr vert="horz" lIns="91440" tIns="45720" rIns="91440" bIns="45720" rtlCol="0" anchor="b"/>
          <a:lstStyle>
            <a:lvl1pPr algn="r">
              <a:defRPr sz="1200"/>
            </a:lvl1pPr>
          </a:lstStyle>
          <a:p>
            <a:pPr rtl="0"/>
            <a:fld id="{1604A0D4-B89B-4ADD-AF9E-38636B40EE4E}" type="slidenum">
              <a:rPr lang="sl-SI" smtClean="0"/>
              <a:t>‹#›</a:t>
            </a:fld>
            <a:endParaRPr lang="sl-SI" dirty="0"/>
          </a:p>
        </p:txBody>
      </p:sp>
    </p:spTree>
    <p:extLst>
      <p:ext uri="{BB962C8B-B14F-4D97-AF65-F5344CB8AC3E}">
        <p14:creationId xmlns:p14="http://schemas.microsoft.com/office/powerpoint/2010/main" val="42473891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za glav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sl-SI" dirty="0"/>
          </a:p>
        </p:txBody>
      </p:sp>
      <p:sp>
        <p:nvSpPr>
          <p:cNvPr id="3" name="Označba mesta za datum 2"/>
          <p:cNvSpPr>
            <a:spLocks noGrp="1"/>
          </p:cNvSpPr>
          <p:nvPr>
            <p:ph type="dt" idx="1"/>
          </p:nvPr>
        </p:nvSpPr>
        <p:spPr>
          <a:xfrm>
            <a:off x="3850444" y="0"/>
            <a:ext cx="2945659" cy="498056"/>
          </a:xfrm>
          <a:prstGeom prst="rect">
            <a:avLst/>
          </a:prstGeom>
        </p:spPr>
        <p:txBody>
          <a:bodyPr vert="horz" lIns="91440" tIns="45720" rIns="91440" bIns="45720" rtlCol="0"/>
          <a:lstStyle>
            <a:lvl1pPr algn="r">
              <a:defRPr sz="1200"/>
            </a:lvl1pPr>
          </a:lstStyle>
          <a:p>
            <a:pPr rtl="0"/>
            <a:fld id="{2997F456-0A5B-45CD-BD2F-E8F900067102}" type="datetime1">
              <a:rPr lang="sl-SI" smtClean="0"/>
              <a:t>28. 11. 2025</a:t>
            </a:fld>
            <a:endParaRPr lang="sl-SI" dirty="0"/>
          </a:p>
        </p:txBody>
      </p:sp>
      <p:sp>
        <p:nvSpPr>
          <p:cNvPr id="4" name="Označba mesta za sliko diapoz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rtl="0"/>
            <a:endParaRPr lang="sl-SI" dirty="0"/>
          </a:p>
        </p:txBody>
      </p:sp>
      <p:sp>
        <p:nvSpPr>
          <p:cNvPr id="5" name="Označba mesta za opombe 4"/>
          <p:cNvSpPr>
            <a:spLocks noGrp="1"/>
          </p:cNvSpPr>
          <p:nvPr>
            <p:ph type="body" sz="quarter" idx="3"/>
          </p:nvPr>
        </p:nvSpPr>
        <p:spPr>
          <a:xfrm>
            <a:off x="679768" y="4777195"/>
            <a:ext cx="5438140" cy="3350240"/>
          </a:xfrm>
          <a:prstGeom prst="rect">
            <a:avLst/>
          </a:prstGeom>
        </p:spPr>
        <p:txBody>
          <a:bodyPr vert="horz" lIns="91440" tIns="45720" rIns="91440" bIns="45720" rtlCol="0"/>
          <a:lstStyle/>
          <a:p>
            <a:pPr lvl="0" rtl="0"/>
            <a:r>
              <a:rPr lang="sl-SI" dirty="0"/>
              <a:t>Uredite sloge besedila matrice</a:t>
            </a:r>
          </a:p>
          <a:p>
            <a:pPr lvl="1" rtl="0"/>
            <a:r>
              <a:rPr lang="sl-SI" dirty="0"/>
              <a:t>Druga raven</a:t>
            </a:r>
          </a:p>
          <a:p>
            <a:pPr lvl="2" rtl="0"/>
            <a:r>
              <a:rPr lang="sl-SI" dirty="0"/>
              <a:t>Tretja raven</a:t>
            </a:r>
          </a:p>
          <a:p>
            <a:pPr lvl="3" rtl="0"/>
            <a:r>
              <a:rPr lang="sl-SI" dirty="0"/>
              <a:t>Četrta raven</a:t>
            </a:r>
          </a:p>
          <a:p>
            <a:pPr lvl="4" rtl="0"/>
            <a:r>
              <a:rPr lang="sl-SI" dirty="0"/>
              <a:t>Peta raven</a:t>
            </a:r>
          </a:p>
        </p:txBody>
      </p:sp>
      <p:sp>
        <p:nvSpPr>
          <p:cNvPr id="6" name="Označba mesta za nogo 5"/>
          <p:cNvSpPr>
            <a:spLocks noGrp="1"/>
          </p:cNvSpPr>
          <p:nvPr>
            <p:ph type="ftr" sz="quarter" idx="4"/>
          </p:nvPr>
        </p:nvSpPr>
        <p:spPr>
          <a:xfrm>
            <a:off x="0" y="9428585"/>
            <a:ext cx="2945659" cy="498055"/>
          </a:xfrm>
          <a:prstGeom prst="rect">
            <a:avLst/>
          </a:prstGeom>
        </p:spPr>
        <p:txBody>
          <a:bodyPr vert="horz" lIns="91440" tIns="45720" rIns="91440" bIns="45720" rtlCol="0" anchor="b"/>
          <a:lstStyle>
            <a:lvl1pPr algn="l">
              <a:defRPr sz="1200"/>
            </a:lvl1pPr>
          </a:lstStyle>
          <a:p>
            <a:pPr rtl="0"/>
            <a:endParaRPr lang="sl-SI" dirty="0"/>
          </a:p>
        </p:txBody>
      </p:sp>
      <p:sp>
        <p:nvSpPr>
          <p:cNvPr id="7" name="Označba mesta za številko diapozitiva 6"/>
          <p:cNvSpPr>
            <a:spLocks noGrp="1"/>
          </p:cNvSpPr>
          <p:nvPr>
            <p:ph type="sldNum" sz="quarter" idx="5"/>
          </p:nvPr>
        </p:nvSpPr>
        <p:spPr>
          <a:xfrm>
            <a:off x="3850444" y="9428585"/>
            <a:ext cx="2945659" cy="498055"/>
          </a:xfrm>
          <a:prstGeom prst="rect">
            <a:avLst/>
          </a:prstGeom>
        </p:spPr>
        <p:txBody>
          <a:bodyPr vert="horz" lIns="91440" tIns="45720" rIns="91440" bIns="45720" rtlCol="0" anchor="b"/>
          <a:lstStyle>
            <a:lvl1pPr algn="r">
              <a:defRPr sz="1200"/>
            </a:lvl1pPr>
          </a:lstStyle>
          <a:p>
            <a:pPr rtl="0"/>
            <a:fld id="{82869989-EB00-4EE7-BCB5-25BDC5BB29F8}" type="slidenum">
              <a:rPr lang="sl-SI" smtClean="0"/>
              <a:t>‹#›</a:t>
            </a:fld>
            <a:endParaRPr lang="sl-SI" dirty="0"/>
          </a:p>
        </p:txBody>
      </p:sp>
    </p:spTree>
    <p:extLst>
      <p:ext uri="{BB962C8B-B14F-4D97-AF65-F5344CB8AC3E}">
        <p14:creationId xmlns:p14="http://schemas.microsoft.com/office/powerpoint/2010/main" val="219363614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txBody>
          <a:bodyPr/>
          <a:lstStyle/>
          <a:p>
            <a:endParaRPr lang="en-IE" dirty="0"/>
          </a:p>
        </p:txBody>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rtl="0"/>
            <a:fld id="{82869989-EB00-4EE7-BCB5-25BDC5BB29F8}" type="slidenum">
              <a:rPr lang="sl-SI" smtClean="0"/>
              <a:t>1</a:t>
            </a:fld>
            <a:endParaRPr lang="sl-SI" dirty="0"/>
          </a:p>
        </p:txBody>
      </p:sp>
    </p:spTree>
    <p:extLst>
      <p:ext uri="{BB962C8B-B14F-4D97-AF65-F5344CB8AC3E}">
        <p14:creationId xmlns:p14="http://schemas.microsoft.com/office/powerpoint/2010/main" val="251300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txBody>
          <a:bodyPr/>
          <a:lstStyle/>
          <a:p>
            <a:endParaRPr lang="en-IE" dirty="0"/>
          </a:p>
        </p:txBody>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pPr rtl="0"/>
            <a:fld id="{82869989-EB00-4EE7-BCB5-25BDC5BB29F8}" type="slidenum">
              <a:rPr lang="sl-SI" smtClean="0"/>
              <a:t>27</a:t>
            </a:fld>
            <a:endParaRPr lang="sl-SI" dirty="0"/>
          </a:p>
        </p:txBody>
      </p:sp>
    </p:spTree>
    <p:extLst>
      <p:ext uri="{BB962C8B-B14F-4D97-AF65-F5344CB8AC3E}">
        <p14:creationId xmlns:p14="http://schemas.microsoft.com/office/powerpoint/2010/main" val="173813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grpSp>
        <p:nvGrpSpPr>
          <p:cNvPr id="5" name="Skupina 4"/>
          <p:cNvGrpSpPr/>
          <p:nvPr userDrawn="1"/>
        </p:nvGrpSpPr>
        <p:grpSpPr bwMode="hidden">
          <a:xfrm>
            <a:off x="-1" y="0"/>
            <a:ext cx="12192002" cy="6858000"/>
            <a:chOff x="-1" y="0"/>
            <a:chExt cx="12192002" cy="6858000"/>
          </a:xfrm>
        </p:grpSpPr>
        <p:cxnSp>
          <p:nvCxnSpPr>
            <p:cNvPr id="6" name="Raven povezovalnik 5"/>
            <p:cNvCxnSpPr/>
            <p:nvPr/>
          </p:nvCxnSpPr>
          <p:spPr bwMode="hidden">
            <a:xfrm>
              <a:off x="61019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7" name="Raven povezovalnik 6"/>
            <p:cNvCxnSpPr/>
            <p:nvPr/>
          </p:nvCxnSpPr>
          <p:spPr bwMode="hidden">
            <a:xfrm>
              <a:off x="182933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9" name="Raven povezovalnik 8"/>
            <p:cNvCxnSpPr/>
            <p:nvPr/>
          </p:nvCxnSpPr>
          <p:spPr bwMode="hidden">
            <a:xfrm>
              <a:off x="304847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 name="Raven povezovalnik 9"/>
            <p:cNvCxnSpPr/>
            <p:nvPr/>
          </p:nvCxnSpPr>
          <p:spPr bwMode="hidden">
            <a:xfrm>
              <a:off x="426760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1" name="Raven povezovalnik 10"/>
            <p:cNvCxnSpPr/>
            <p:nvPr/>
          </p:nvCxnSpPr>
          <p:spPr bwMode="hidden">
            <a:xfrm>
              <a:off x="548674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2" name="Raven povezovalnik 11"/>
            <p:cNvCxnSpPr/>
            <p:nvPr/>
          </p:nvCxnSpPr>
          <p:spPr bwMode="hidden">
            <a:xfrm>
              <a:off x="670588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3" name="Raven povezovalnik 12"/>
            <p:cNvCxnSpPr/>
            <p:nvPr/>
          </p:nvCxnSpPr>
          <p:spPr bwMode="hidden">
            <a:xfrm>
              <a:off x="792502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4" name="Raven povezovalnik 13"/>
            <p:cNvCxnSpPr/>
            <p:nvPr/>
          </p:nvCxnSpPr>
          <p:spPr bwMode="hidden">
            <a:xfrm>
              <a:off x="914416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5" name="Raven povezovalnik 14"/>
            <p:cNvCxnSpPr/>
            <p:nvPr/>
          </p:nvCxnSpPr>
          <p:spPr bwMode="hidden">
            <a:xfrm>
              <a:off x="1036329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6" name="Raven povezovalnik 15"/>
            <p:cNvCxnSpPr/>
            <p:nvPr/>
          </p:nvCxnSpPr>
          <p:spPr bwMode="hidden">
            <a:xfrm>
              <a:off x="1158243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7" name="Raven povezovalnik 16"/>
            <p:cNvCxnSpPr/>
            <p:nvPr/>
          </p:nvCxnSpPr>
          <p:spPr bwMode="hidden">
            <a:xfrm>
              <a:off x="2819" y="38648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8" name="Raven povezovalnik 17"/>
            <p:cNvCxnSpPr/>
            <p:nvPr/>
          </p:nvCxnSpPr>
          <p:spPr bwMode="hidden">
            <a:xfrm>
              <a:off x="2819" y="1611181"/>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9" name="Raven povezovalnik 18"/>
            <p:cNvCxnSpPr/>
            <p:nvPr/>
          </p:nvCxnSpPr>
          <p:spPr bwMode="hidden">
            <a:xfrm>
              <a:off x="2819" y="2835877"/>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0" name="Raven povezovalnik 19"/>
            <p:cNvCxnSpPr/>
            <p:nvPr/>
          </p:nvCxnSpPr>
          <p:spPr bwMode="hidden">
            <a:xfrm>
              <a:off x="2819" y="4060573"/>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1" name="Raven povezovalnik 20"/>
            <p:cNvCxnSpPr/>
            <p:nvPr/>
          </p:nvCxnSpPr>
          <p:spPr bwMode="hidden">
            <a:xfrm>
              <a:off x="2819" y="5285269"/>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2" name="Raven povezovalnik 21"/>
            <p:cNvCxnSpPr/>
            <p:nvPr/>
          </p:nvCxnSpPr>
          <p:spPr bwMode="hidden">
            <a:xfrm>
              <a:off x="2819" y="650996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23" name="Skupina 22"/>
            <p:cNvGrpSpPr/>
            <p:nvPr userDrawn="1"/>
          </p:nvGrpSpPr>
          <p:grpSpPr bwMode="hidden">
            <a:xfrm>
              <a:off x="-1" y="0"/>
              <a:ext cx="12192001" cy="6858000"/>
              <a:chOff x="-1" y="0"/>
              <a:chExt cx="12192001" cy="6858000"/>
            </a:xfrm>
          </p:grpSpPr>
          <p:cxnSp>
            <p:nvCxnSpPr>
              <p:cNvPr id="41" name="Raven povezovalnik 40"/>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2" name="Raven povezovalnik 41"/>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 name="Raven povezovalnik 42"/>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4" name="Raven povezovalnik 43"/>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5" name="Raven povezovalnik 44"/>
              <p:cNvCxnSpPr/>
              <p:nvPr/>
            </p:nvCxnSpPr>
            <p:spPr bwMode="hidden">
              <a:xfrm>
                <a:off x="510650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46" name="Skupina 45"/>
              <p:cNvGrpSpPr/>
              <p:nvPr/>
            </p:nvGrpSpPr>
            <p:grpSpPr bwMode="hidden">
              <a:xfrm>
                <a:off x="6327885" y="0"/>
                <a:ext cx="5864115" cy="5898673"/>
                <a:chOff x="6327885" y="0"/>
                <a:chExt cx="5864115" cy="5898673"/>
              </a:xfrm>
            </p:grpSpPr>
            <p:cxnSp>
              <p:nvCxnSpPr>
                <p:cNvPr id="52" name="Raven povezovalnik 51"/>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3" name="Raven povezovalnik 52"/>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4" name="Raven povezovalnik 53"/>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5" name="Raven povezovalnik 54"/>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6" name="Raven povezovalnik 55"/>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47" name="Raven povezovalnik 46"/>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8" name="Raven povezovalnik 47"/>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9" name="Raven povezovalnik 48"/>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0" name="Raven povezovalnik 49"/>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1" name="Raven povezovalnik 50"/>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nvGrpSpPr>
            <p:cNvPr id="24" name="Skupina 23"/>
            <p:cNvGrpSpPr/>
            <p:nvPr userDrawn="1"/>
          </p:nvGrpSpPr>
          <p:grpSpPr bwMode="hidden">
            <a:xfrm flipH="1">
              <a:off x="0" y="0"/>
              <a:ext cx="12192001" cy="6858000"/>
              <a:chOff x="-1" y="0"/>
              <a:chExt cx="12192001" cy="6858000"/>
            </a:xfrm>
          </p:grpSpPr>
          <p:cxnSp>
            <p:nvCxnSpPr>
              <p:cNvPr id="25" name="Raven povezovalnik 24"/>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Raven povezovalnik 25"/>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7" name="Raven povezovalnik 26"/>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Raven povezovalnik 27"/>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9" name="Raven povezovalnik 28"/>
              <p:cNvCxnSpPr/>
              <p:nvPr/>
            </p:nvCxnSpPr>
            <p:spPr bwMode="hidden">
              <a:xfrm>
                <a:off x="515064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30" name="Skupina 29"/>
              <p:cNvGrpSpPr/>
              <p:nvPr/>
            </p:nvGrpSpPr>
            <p:grpSpPr bwMode="hidden">
              <a:xfrm>
                <a:off x="6327885" y="0"/>
                <a:ext cx="5864115" cy="5898673"/>
                <a:chOff x="6327885" y="0"/>
                <a:chExt cx="5864115" cy="5898673"/>
              </a:xfrm>
            </p:grpSpPr>
            <p:cxnSp>
              <p:nvCxnSpPr>
                <p:cNvPr id="36" name="Raven povezovalnik 35"/>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 name="Raven povezovalnik 36"/>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8" name="Raven povezovalnik 37"/>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9" name="Raven povezovalnik 38"/>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 name="Raven povezovalnik 39"/>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31" name="Raven povezovalnik 30"/>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2" name="Raven povezovalnik 31"/>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3" name="Raven povezovalnik 32"/>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 name="Raven povezovalnik 33"/>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5" name="Raven povezovalnik 34"/>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sp>
        <p:nvSpPr>
          <p:cNvPr id="2" name="Naslov 1"/>
          <p:cNvSpPr>
            <a:spLocks noGrp="1"/>
          </p:cNvSpPr>
          <p:nvPr>
            <p:ph type="ctrTitle"/>
          </p:nvPr>
        </p:nvSpPr>
        <p:spPr>
          <a:xfrm>
            <a:off x="1293845" y="1909346"/>
            <a:ext cx="9604310" cy="3383280"/>
          </a:xfrm>
        </p:spPr>
        <p:txBody>
          <a:bodyPr rtlCol="0" anchor="b">
            <a:normAutofit/>
          </a:bodyPr>
          <a:lstStyle>
            <a:lvl1pPr algn="l">
              <a:lnSpc>
                <a:spcPct val="76000"/>
              </a:lnSpc>
              <a:defRPr sz="8000" cap="none" baseline="0">
                <a:solidFill>
                  <a:schemeClr val="tx1"/>
                </a:solidFill>
              </a:defRPr>
            </a:lvl1pPr>
          </a:lstStyle>
          <a:p>
            <a:pPr rtl="0"/>
            <a:r>
              <a:rPr lang="sl-SI"/>
              <a:t>Kliknite, če želite urediti slog naslova matrice</a:t>
            </a:r>
            <a:endParaRPr lang="sl-SI" dirty="0"/>
          </a:p>
        </p:txBody>
      </p:sp>
      <p:sp>
        <p:nvSpPr>
          <p:cNvPr id="3" name="Podnaslov 2"/>
          <p:cNvSpPr>
            <a:spLocks noGrp="1"/>
          </p:cNvSpPr>
          <p:nvPr>
            <p:ph type="subTitle" idx="1"/>
          </p:nvPr>
        </p:nvSpPr>
        <p:spPr>
          <a:xfrm>
            <a:off x="1293845" y="5432564"/>
            <a:ext cx="9604310" cy="457200"/>
          </a:xfrm>
        </p:spPr>
        <p:txBody>
          <a:bodyPr rtlCol="0">
            <a:normAutofit/>
          </a:bodyPr>
          <a:lstStyle>
            <a:lvl1pPr marL="0" indent="0" algn="l">
              <a:spcBef>
                <a:spcPts val="0"/>
              </a:spcBef>
              <a:buNone/>
              <a:defRPr sz="2000" b="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l-SI"/>
              <a:t>Kliknite, če želite urediti slog podnaslova matrice</a:t>
            </a:r>
            <a:endParaRPr lang="sl-SI" dirty="0"/>
          </a:p>
        </p:txBody>
      </p:sp>
      <p:cxnSp>
        <p:nvCxnSpPr>
          <p:cNvPr id="58" name="Raven povezovalnik 57"/>
          <p:cNvCxnSpPr/>
          <p:nvPr userDrawn="1"/>
        </p:nvCxnSpPr>
        <p:spPr>
          <a:xfrm>
            <a:off x="1295400" y="5294175"/>
            <a:ext cx="96012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sl-SI"/>
              <a:t>Kliknite, če želite urediti slog naslova matrice</a:t>
            </a:r>
            <a:endParaRPr lang="sl-SI" dirty="0"/>
          </a:p>
        </p:txBody>
      </p:sp>
      <p:sp>
        <p:nvSpPr>
          <p:cNvPr id="3" name="Označba mesta za navpično besedilo 2"/>
          <p:cNvSpPr>
            <a:spLocks noGrp="1"/>
          </p:cNvSpPr>
          <p:nvPr>
            <p:ph type="body" orient="vert" idx="1"/>
          </p:nvPr>
        </p:nvSpPr>
        <p:spPr/>
        <p:txBody>
          <a:bodyPr vert="eaVert" rtlCol="0"/>
          <a:lstStyle/>
          <a:p>
            <a:pPr lvl="0" rtl="0"/>
            <a:r>
              <a:rPr lang="sl-SI"/>
              <a:t>Uredite sloge besedila matrice</a:t>
            </a:r>
          </a:p>
          <a:p>
            <a:pPr lvl="1" rtl="0"/>
            <a:r>
              <a:rPr lang="sl-SI"/>
              <a:t>Druga raven</a:t>
            </a:r>
          </a:p>
          <a:p>
            <a:pPr lvl="2" rtl="0"/>
            <a:r>
              <a:rPr lang="sl-SI"/>
              <a:t>Tretja raven</a:t>
            </a:r>
          </a:p>
          <a:p>
            <a:pPr lvl="3" rtl="0"/>
            <a:r>
              <a:rPr lang="sl-SI"/>
              <a:t>Četrta raven</a:t>
            </a:r>
          </a:p>
          <a:p>
            <a:pPr lvl="4" rtl="0"/>
            <a:r>
              <a:rPr lang="sl-SI"/>
              <a:t>Peta raven</a:t>
            </a:r>
            <a:endParaRPr lang="sl-SI" dirty="0"/>
          </a:p>
        </p:txBody>
      </p:sp>
      <p:sp>
        <p:nvSpPr>
          <p:cNvPr id="5" name="Označba mesta za nogo 4"/>
          <p:cNvSpPr>
            <a:spLocks noGrp="1"/>
          </p:cNvSpPr>
          <p:nvPr>
            <p:ph type="ftr" sz="quarter" idx="11"/>
          </p:nvPr>
        </p:nvSpPr>
        <p:spPr/>
        <p:txBody>
          <a:bodyPr rtlCol="0"/>
          <a:lstStyle/>
          <a:p>
            <a:pPr rtl="0"/>
            <a:r>
              <a:rPr lang="sl-SI" dirty="0"/>
              <a:t>Dodajte nogo</a:t>
            </a:r>
          </a:p>
        </p:txBody>
      </p:sp>
      <p:sp>
        <p:nvSpPr>
          <p:cNvPr id="4" name="Označba mesta za datum 3"/>
          <p:cNvSpPr>
            <a:spLocks noGrp="1"/>
          </p:cNvSpPr>
          <p:nvPr>
            <p:ph type="dt" sz="half" idx="10"/>
          </p:nvPr>
        </p:nvSpPr>
        <p:spPr/>
        <p:txBody>
          <a:bodyPr rtlCol="0"/>
          <a:lstStyle/>
          <a:p>
            <a:pPr rtl="0"/>
            <a:fld id="{2219559B-7024-40D3-9EB2-44C97666ED54}" type="datetime1">
              <a:rPr lang="sl-SI" smtClean="0"/>
              <a:t>28. 11. 2025</a:t>
            </a:fld>
            <a:endParaRPr lang="sl-SI" dirty="0"/>
          </a:p>
        </p:txBody>
      </p:sp>
      <p:sp>
        <p:nvSpPr>
          <p:cNvPr id="6" name="Označba mesta za številko diapozitiva 5"/>
          <p:cNvSpPr>
            <a:spLocks noGrp="1"/>
          </p:cNvSpPr>
          <p:nvPr>
            <p:ph type="sldNum" sz="quarter" idx="12"/>
          </p:nvPr>
        </p:nvSpPr>
        <p:spPr/>
        <p:txBody>
          <a:bodyPr rtlCol="0"/>
          <a:lstStyle/>
          <a:p>
            <a:pPr rtl="0"/>
            <a:fld id="{E31375A4-56A4-47D6-9801-1991572033F7}" type="slidenum">
              <a:rPr lang="sl-SI" smtClean="0"/>
              <a:t>‹#›</a:t>
            </a:fld>
            <a:endParaRPr lang="sl-SI" dirty="0"/>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en naslov in besedilo">
    <p:spTree>
      <p:nvGrpSpPr>
        <p:cNvPr id="1" name=""/>
        <p:cNvGrpSpPr/>
        <p:nvPr/>
      </p:nvGrpSpPr>
      <p:grpSpPr>
        <a:xfrm>
          <a:off x="0" y="0"/>
          <a:ext cx="0" cy="0"/>
          <a:chOff x="0" y="0"/>
          <a:chExt cx="0" cy="0"/>
        </a:xfrm>
      </p:grpSpPr>
      <p:sp>
        <p:nvSpPr>
          <p:cNvPr id="2" name="Navpičen naslov 1"/>
          <p:cNvSpPr>
            <a:spLocks noGrp="1"/>
          </p:cNvSpPr>
          <p:nvPr>
            <p:ph type="title" orient="vert"/>
          </p:nvPr>
        </p:nvSpPr>
        <p:spPr>
          <a:xfrm>
            <a:off x="9209314" y="489856"/>
            <a:ext cx="1687286" cy="5301343"/>
          </a:xfrm>
        </p:spPr>
        <p:txBody>
          <a:bodyPr vert="eaVert" rtlCol="0"/>
          <a:lstStyle/>
          <a:p>
            <a:pPr rtl="0"/>
            <a:r>
              <a:rPr lang="sl-SI"/>
              <a:t>Kliknite, če želite urediti slog naslova matrice</a:t>
            </a:r>
            <a:endParaRPr lang="sl-SI" dirty="0"/>
          </a:p>
        </p:txBody>
      </p:sp>
      <p:sp>
        <p:nvSpPr>
          <p:cNvPr id="3" name="Označba mesta za navpično besedilo 2"/>
          <p:cNvSpPr>
            <a:spLocks noGrp="1"/>
          </p:cNvSpPr>
          <p:nvPr>
            <p:ph type="body" orient="vert" idx="1"/>
          </p:nvPr>
        </p:nvSpPr>
        <p:spPr>
          <a:xfrm>
            <a:off x="1295399" y="489856"/>
            <a:ext cx="7587344" cy="5301343"/>
          </a:xfrm>
        </p:spPr>
        <p:txBody>
          <a:bodyPr vert="eaVert" rtlCol="0"/>
          <a:lstStyle/>
          <a:p>
            <a:pPr lvl="0" rtl="0"/>
            <a:r>
              <a:rPr lang="sl-SI"/>
              <a:t>Uredite sloge besedila matrice</a:t>
            </a:r>
          </a:p>
          <a:p>
            <a:pPr lvl="1" rtl="0"/>
            <a:r>
              <a:rPr lang="sl-SI"/>
              <a:t>Druga raven</a:t>
            </a:r>
          </a:p>
          <a:p>
            <a:pPr lvl="2" rtl="0"/>
            <a:r>
              <a:rPr lang="sl-SI"/>
              <a:t>Tretja raven</a:t>
            </a:r>
          </a:p>
          <a:p>
            <a:pPr lvl="3" rtl="0"/>
            <a:r>
              <a:rPr lang="sl-SI"/>
              <a:t>Četrta raven</a:t>
            </a:r>
          </a:p>
          <a:p>
            <a:pPr lvl="4" rtl="0"/>
            <a:r>
              <a:rPr lang="sl-SI"/>
              <a:t>Peta raven</a:t>
            </a:r>
            <a:endParaRPr lang="sl-SI" dirty="0"/>
          </a:p>
        </p:txBody>
      </p:sp>
      <p:sp>
        <p:nvSpPr>
          <p:cNvPr id="5" name="Označba mesta za nogo 4"/>
          <p:cNvSpPr>
            <a:spLocks noGrp="1"/>
          </p:cNvSpPr>
          <p:nvPr>
            <p:ph type="ftr" sz="quarter" idx="11"/>
          </p:nvPr>
        </p:nvSpPr>
        <p:spPr/>
        <p:txBody>
          <a:bodyPr rtlCol="0"/>
          <a:lstStyle/>
          <a:p>
            <a:pPr rtl="0"/>
            <a:r>
              <a:rPr lang="sl-SI" dirty="0"/>
              <a:t>Dodajte nogo</a:t>
            </a:r>
          </a:p>
        </p:txBody>
      </p:sp>
      <p:sp>
        <p:nvSpPr>
          <p:cNvPr id="4" name="Označba mesta za datum 3"/>
          <p:cNvSpPr>
            <a:spLocks noGrp="1"/>
          </p:cNvSpPr>
          <p:nvPr>
            <p:ph type="dt" sz="half" idx="10"/>
          </p:nvPr>
        </p:nvSpPr>
        <p:spPr/>
        <p:txBody>
          <a:bodyPr rtlCol="0"/>
          <a:lstStyle/>
          <a:p>
            <a:pPr rtl="0"/>
            <a:fld id="{FFC2BE53-2F82-4A39-AFFA-9124C2CF757E}" type="datetime1">
              <a:rPr lang="sl-SI" smtClean="0"/>
              <a:t>28. 11. 2025</a:t>
            </a:fld>
            <a:endParaRPr lang="sl-SI" dirty="0"/>
          </a:p>
        </p:txBody>
      </p:sp>
      <p:sp>
        <p:nvSpPr>
          <p:cNvPr id="6" name="Označba mesta za številko diapozitiva 5"/>
          <p:cNvSpPr>
            <a:spLocks noGrp="1"/>
          </p:cNvSpPr>
          <p:nvPr>
            <p:ph type="sldNum" sz="quarter" idx="12"/>
          </p:nvPr>
        </p:nvSpPr>
        <p:spPr/>
        <p:txBody>
          <a:bodyPr rtlCol="0"/>
          <a:lstStyle/>
          <a:p>
            <a:pPr rtl="0"/>
            <a:fld id="{E31375A4-56A4-47D6-9801-1991572033F7}" type="slidenum">
              <a:rPr lang="sl-SI" smtClean="0"/>
              <a:t>‹#›</a:t>
            </a:fld>
            <a:endParaRPr lang="sl-SI" dirty="0"/>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sl-SI"/>
              <a:t>Kliknite, če želite urediti slog naslova matrice</a:t>
            </a:r>
            <a:endParaRPr lang="sl-SI" dirty="0"/>
          </a:p>
        </p:txBody>
      </p:sp>
      <p:sp>
        <p:nvSpPr>
          <p:cNvPr id="3" name="Označba mesta za vsebino 2"/>
          <p:cNvSpPr>
            <a:spLocks noGrp="1"/>
          </p:cNvSpPr>
          <p:nvPr>
            <p:ph idx="1"/>
          </p:nvPr>
        </p:nvSpPr>
        <p:spPr/>
        <p:txBody>
          <a:bodyPr rtlCol="0"/>
          <a:lstStyle/>
          <a:p>
            <a:pPr lvl="0" rtl="0"/>
            <a:r>
              <a:rPr lang="sl-SI"/>
              <a:t>Uredite sloge besedila matrice</a:t>
            </a:r>
          </a:p>
          <a:p>
            <a:pPr lvl="1" rtl="0"/>
            <a:r>
              <a:rPr lang="sl-SI"/>
              <a:t>Druga raven</a:t>
            </a:r>
          </a:p>
          <a:p>
            <a:pPr lvl="2" rtl="0"/>
            <a:r>
              <a:rPr lang="sl-SI"/>
              <a:t>Tretja raven</a:t>
            </a:r>
          </a:p>
          <a:p>
            <a:pPr lvl="3" rtl="0"/>
            <a:r>
              <a:rPr lang="sl-SI"/>
              <a:t>Četrta raven</a:t>
            </a:r>
          </a:p>
          <a:p>
            <a:pPr lvl="4" rtl="0"/>
            <a:r>
              <a:rPr lang="sl-SI"/>
              <a:t>Peta raven</a:t>
            </a:r>
            <a:endParaRPr lang="sl-SI" dirty="0"/>
          </a:p>
        </p:txBody>
      </p:sp>
      <p:sp>
        <p:nvSpPr>
          <p:cNvPr id="5" name="Označba mesta za nogo 4"/>
          <p:cNvSpPr>
            <a:spLocks noGrp="1"/>
          </p:cNvSpPr>
          <p:nvPr>
            <p:ph type="ftr" sz="quarter" idx="11"/>
          </p:nvPr>
        </p:nvSpPr>
        <p:spPr/>
        <p:txBody>
          <a:bodyPr rtlCol="0"/>
          <a:lstStyle/>
          <a:p>
            <a:pPr rtl="0"/>
            <a:r>
              <a:rPr lang="sl-SI" dirty="0"/>
              <a:t>Dodajte nogo</a:t>
            </a:r>
          </a:p>
        </p:txBody>
      </p:sp>
      <p:sp>
        <p:nvSpPr>
          <p:cNvPr id="4" name="Označba mesta za datum 3"/>
          <p:cNvSpPr>
            <a:spLocks noGrp="1"/>
          </p:cNvSpPr>
          <p:nvPr>
            <p:ph type="dt" sz="half" idx="10"/>
          </p:nvPr>
        </p:nvSpPr>
        <p:spPr/>
        <p:txBody>
          <a:bodyPr rtlCol="0"/>
          <a:lstStyle/>
          <a:p>
            <a:pPr rtl="0"/>
            <a:fld id="{DEF4EB33-6AEA-40C1-8C8B-68A536A528E1}" type="datetime1">
              <a:rPr lang="sl-SI" smtClean="0"/>
              <a:t>28. 11. 2025</a:t>
            </a:fld>
            <a:endParaRPr lang="sl-SI" dirty="0"/>
          </a:p>
        </p:txBody>
      </p:sp>
      <p:sp>
        <p:nvSpPr>
          <p:cNvPr id="6" name="Označba mesta za številko diapozitiva 5"/>
          <p:cNvSpPr>
            <a:spLocks noGrp="1"/>
          </p:cNvSpPr>
          <p:nvPr>
            <p:ph type="sldNum" sz="quarter" idx="12"/>
          </p:nvPr>
        </p:nvSpPr>
        <p:spPr/>
        <p:txBody>
          <a:bodyPr rtlCol="0"/>
          <a:lstStyle/>
          <a:p>
            <a:pPr rtl="0"/>
            <a:fld id="{E31375A4-56A4-47D6-9801-1991572033F7}" type="slidenum">
              <a:rPr lang="sl-SI" smtClean="0"/>
              <a:t>‹#›</a:t>
            </a:fld>
            <a:endParaRPr lang="sl-SI" dirty="0"/>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Glava odseka">
    <p:bg>
      <p:bgPr>
        <a:gradFill flip="none" rotWithShape="1">
          <a:gsLst>
            <a:gs pos="0">
              <a:schemeClr val="accent1"/>
            </a:gs>
            <a:gs pos="97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 name="Skupina 6"/>
          <p:cNvGrpSpPr/>
          <p:nvPr userDrawn="1"/>
        </p:nvGrpSpPr>
        <p:grpSpPr bwMode="hidden">
          <a:xfrm>
            <a:off x="-1" y="0"/>
            <a:ext cx="12192002" cy="6858000"/>
            <a:chOff x="-1" y="0"/>
            <a:chExt cx="12192002" cy="6858000"/>
          </a:xfrm>
        </p:grpSpPr>
        <p:cxnSp>
          <p:nvCxnSpPr>
            <p:cNvPr id="8" name="Raven povezovalnik 7"/>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Raven povezovalnik 8"/>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Raven povezovalnik 9"/>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Raven povezovalnik 10"/>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Raven povezovalnik 11"/>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Raven povezovalnik 12"/>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Raven povezovalnik 13"/>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Raven povezovalnik 14"/>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Raven povezovalnik 15"/>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Raven povezovalnik 16"/>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Raven povezovalnik 17"/>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Raven povezovalnik 18"/>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Raven povezovalnik 19"/>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Raven povezovalnik 20"/>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Raven povezovalnik 21"/>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Raven povezovalnik 22"/>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4" name="Skupina 23"/>
            <p:cNvGrpSpPr/>
            <p:nvPr userDrawn="1"/>
          </p:nvGrpSpPr>
          <p:grpSpPr bwMode="hidden">
            <a:xfrm>
              <a:off x="-1" y="0"/>
              <a:ext cx="12192001" cy="6858000"/>
              <a:chOff x="-1" y="0"/>
              <a:chExt cx="12192001" cy="6858000"/>
            </a:xfrm>
          </p:grpSpPr>
          <p:cxnSp>
            <p:nvCxnSpPr>
              <p:cNvPr id="42" name="Raven povezovalnik 41"/>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Raven povezovalnik 42"/>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Raven povezovalnik 43"/>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Raven povezovalnik 44"/>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Raven povezovalnik 45"/>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7" name="Skupina 46"/>
              <p:cNvGrpSpPr/>
              <p:nvPr/>
            </p:nvGrpSpPr>
            <p:grpSpPr bwMode="hidden">
              <a:xfrm>
                <a:off x="6327885" y="0"/>
                <a:ext cx="5864115" cy="5898673"/>
                <a:chOff x="6327885" y="0"/>
                <a:chExt cx="5864115" cy="5898673"/>
              </a:xfrm>
            </p:grpSpPr>
            <p:cxnSp>
              <p:nvCxnSpPr>
                <p:cNvPr id="53" name="Raven povezovalnik 52"/>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Raven povezovalnik 53"/>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Raven povezovalnik 54"/>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Raven povezovalnik 55"/>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Raven povezovalnik 56"/>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8" name="Raven povezovalnik 47"/>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9" name="Raven povezovalnik 48"/>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Raven povezovalnik 49"/>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Raven povezovalnik 50"/>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Raven povezovalnik 51"/>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5" name="Skupina 24"/>
            <p:cNvGrpSpPr/>
            <p:nvPr userDrawn="1"/>
          </p:nvGrpSpPr>
          <p:grpSpPr bwMode="hidden">
            <a:xfrm flipH="1">
              <a:off x="0" y="0"/>
              <a:ext cx="12192001" cy="6858000"/>
              <a:chOff x="-1" y="0"/>
              <a:chExt cx="12192001" cy="6858000"/>
            </a:xfrm>
          </p:grpSpPr>
          <p:cxnSp>
            <p:nvCxnSpPr>
              <p:cNvPr id="26" name="Raven povezovalnik 25"/>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7" name="Raven povezovalnik 26"/>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Raven povezovalnik 27"/>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Raven povezovalnik 28"/>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Raven povezovalnik 29"/>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1" name="Skupina 30"/>
              <p:cNvGrpSpPr/>
              <p:nvPr/>
            </p:nvGrpSpPr>
            <p:grpSpPr bwMode="hidden">
              <a:xfrm>
                <a:off x="6327885" y="0"/>
                <a:ext cx="5864115" cy="5898673"/>
                <a:chOff x="6327885" y="0"/>
                <a:chExt cx="5864115" cy="5898673"/>
              </a:xfrm>
            </p:grpSpPr>
            <p:cxnSp>
              <p:nvCxnSpPr>
                <p:cNvPr id="37" name="Raven povezovalnik 36"/>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Raven povezovalnik 37"/>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Raven povezovalnik 38"/>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Raven povezovalnik 39"/>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Raven povezovalnik 40"/>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2" name="Raven povezovalnik 31"/>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3" name="Raven povezovalnik 32"/>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Raven povezovalnik 33"/>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Raven povezovalnik 34"/>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Raven povezovalnik 35"/>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Naslov 1"/>
          <p:cNvSpPr>
            <a:spLocks noGrp="1"/>
          </p:cNvSpPr>
          <p:nvPr>
            <p:ph type="title"/>
          </p:nvPr>
        </p:nvSpPr>
        <p:spPr>
          <a:xfrm>
            <a:off x="1295400" y="2541573"/>
            <a:ext cx="9601200" cy="2743200"/>
          </a:xfrm>
        </p:spPr>
        <p:txBody>
          <a:bodyPr rtlCol="0" anchor="b">
            <a:normAutofit/>
          </a:bodyPr>
          <a:lstStyle>
            <a:lvl1pPr>
              <a:lnSpc>
                <a:spcPct val="85000"/>
              </a:lnSpc>
              <a:defRPr sz="6000" cap="none" baseline="0">
                <a:solidFill>
                  <a:schemeClr val="tx1"/>
                </a:solidFill>
              </a:defRPr>
            </a:lvl1pPr>
          </a:lstStyle>
          <a:p>
            <a:pPr rtl="0"/>
            <a:r>
              <a:rPr lang="sl-SI"/>
              <a:t>Kliknite, če želite urediti slog naslova matrice</a:t>
            </a:r>
            <a:endParaRPr lang="sl-SI" dirty="0"/>
          </a:p>
        </p:txBody>
      </p:sp>
      <p:sp>
        <p:nvSpPr>
          <p:cNvPr id="3" name="Označba mesta za besedilo 2"/>
          <p:cNvSpPr>
            <a:spLocks noGrp="1"/>
          </p:cNvSpPr>
          <p:nvPr>
            <p:ph type="body" idx="1"/>
          </p:nvPr>
        </p:nvSpPr>
        <p:spPr>
          <a:xfrm>
            <a:off x="1295400" y="5431536"/>
            <a:ext cx="9601200" cy="457200"/>
          </a:xfrm>
        </p:spPr>
        <p:txBody>
          <a:bodyPr rtlCol="0">
            <a:normAutofit/>
          </a:bodyPr>
          <a:lstStyle>
            <a:lvl1pPr marL="0" indent="0">
              <a:spcBef>
                <a:spcPts val="0"/>
              </a:spcBef>
              <a:buNone/>
              <a:defRPr sz="2000" b="0">
                <a:solidFill>
                  <a:schemeClr val="tx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sl-SI"/>
              <a:t>Uredite sloge besedila matrice</a:t>
            </a:r>
          </a:p>
        </p:txBody>
      </p:sp>
      <p:cxnSp>
        <p:nvCxnSpPr>
          <p:cNvPr id="58" name="Raven povezovalnik 57"/>
          <p:cNvCxnSpPr/>
          <p:nvPr userDrawn="1"/>
        </p:nvCxnSpPr>
        <p:spPr>
          <a:xfrm>
            <a:off x="1295400" y="5294175"/>
            <a:ext cx="9601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7780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sl-SI"/>
              <a:t>Kliknite, če želite urediti slog naslova matrice</a:t>
            </a:r>
            <a:endParaRPr lang="sl-SI" dirty="0"/>
          </a:p>
        </p:txBody>
      </p:sp>
      <p:sp>
        <p:nvSpPr>
          <p:cNvPr id="3" name="Označba mesta za vsebino 2"/>
          <p:cNvSpPr>
            <a:spLocks noGrp="1"/>
          </p:cNvSpPr>
          <p:nvPr>
            <p:ph sz="half" idx="1"/>
          </p:nvPr>
        </p:nvSpPr>
        <p:spPr>
          <a:xfrm>
            <a:off x="1295400" y="1981199"/>
            <a:ext cx="4572000" cy="3810001"/>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sl-SI"/>
              <a:t>Uredite sloge besedila matrice</a:t>
            </a:r>
          </a:p>
          <a:p>
            <a:pPr lvl="1" rtl="0"/>
            <a:r>
              <a:rPr lang="sl-SI"/>
              <a:t>Druga raven</a:t>
            </a:r>
          </a:p>
          <a:p>
            <a:pPr lvl="2" rtl="0"/>
            <a:r>
              <a:rPr lang="sl-SI"/>
              <a:t>Tretja raven</a:t>
            </a:r>
          </a:p>
          <a:p>
            <a:pPr lvl="3" rtl="0"/>
            <a:r>
              <a:rPr lang="sl-SI"/>
              <a:t>Četrta raven</a:t>
            </a:r>
          </a:p>
          <a:p>
            <a:pPr lvl="4" rtl="0"/>
            <a:r>
              <a:rPr lang="sl-SI"/>
              <a:t>Peta raven</a:t>
            </a:r>
            <a:endParaRPr lang="sl-SI" dirty="0"/>
          </a:p>
        </p:txBody>
      </p:sp>
      <p:sp>
        <p:nvSpPr>
          <p:cNvPr id="4" name="Označba mesta za vsebino 3"/>
          <p:cNvSpPr>
            <a:spLocks noGrp="1"/>
          </p:cNvSpPr>
          <p:nvPr>
            <p:ph sz="half" idx="2"/>
          </p:nvPr>
        </p:nvSpPr>
        <p:spPr>
          <a:xfrm>
            <a:off x="6324600" y="1981199"/>
            <a:ext cx="4572000" cy="3810001"/>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sl-SI"/>
              <a:t>Uredite sloge besedila matrice</a:t>
            </a:r>
          </a:p>
          <a:p>
            <a:pPr lvl="1" rtl="0"/>
            <a:r>
              <a:rPr lang="sl-SI"/>
              <a:t>Druga raven</a:t>
            </a:r>
          </a:p>
          <a:p>
            <a:pPr lvl="2" rtl="0"/>
            <a:r>
              <a:rPr lang="sl-SI"/>
              <a:t>Tretja raven</a:t>
            </a:r>
          </a:p>
          <a:p>
            <a:pPr lvl="3" rtl="0"/>
            <a:r>
              <a:rPr lang="sl-SI"/>
              <a:t>Četrta raven</a:t>
            </a:r>
          </a:p>
          <a:p>
            <a:pPr lvl="4" rtl="0"/>
            <a:r>
              <a:rPr lang="sl-SI"/>
              <a:t>Peta raven</a:t>
            </a:r>
            <a:endParaRPr lang="sl-SI" dirty="0"/>
          </a:p>
        </p:txBody>
      </p:sp>
      <p:sp>
        <p:nvSpPr>
          <p:cNvPr id="6" name="Označba mesta za nogo 5"/>
          <p:cNvSpPr>
            <a:spLocks noGrp="1"/>
          </p:cNvSpPr>
          <p:nvPr>
            <p:ph type="ftr" sz="quarter" idx="11"/>
          </p:nvPr>
        </p:nvSpPr>
        <p:spPr/>
        <p:txBody>
          <a:bodyPr rtlCol="0"/>
          <a:lstStyle/>
          <a:p>
            <a:pPr rtl="0"/>
            <a:r>
              <a:rPr lang="sl-SI" dirty="0"/>
              <a:t>Dodajte nogo</a:t>
            </a:r>
          </a:p>
        </p:txBody>
      </p:sp>
      <p:sp>
        <p:nvSpPr>
          <p:cNvPr id="5" name="Označba mesta za datum 4"/>
          <p:cNvSpPr>
            <a:spLocks noGrp="1"/>
          </p:cNvSpPr>
          <p:nvPr>
            <p:ph type="dt" sz="half" idx="10"/>
          </p:nvPr>
        </p:nvSpPr>
        <p:spPr/>
        <p:txBody>
          <a:bodyPr rtlCol="0"/>
          <a:lstStyle/>
          <a:p>
            <a:pPr rtl="0"/>
            <a:fld id="{F53005A9-020C-4003-AE86-4933CB58C053}" type="datetime1">
              <a:rPr lang="sl-SI" smtClean="0"/>
              <a:t>28. 11. 2025</a:t>
            </a:fld>
            <a:endParaRPr lang="sl-SI" dirty="0"/>
          </a:p>
        </p:txBody>
      </p:sp>
      <p:sp>
        <p:nvSpPr>
          <p:cNvPr id="7" name="Označba mesta za številko diapozitiva 6"/>
          <p:cNvSpPr>
            <a:spLocks noGrp="1"/>
          </p:cNvSpPr>
          <p:nvPr>
            <p:ph type="sldNum" sz="quarter" idx="12"/>
          </p:nvPr>
        </p:nvSpPr>
        <p:spPr/>
        <p:txBody>
          <a:bodyPr rtlCol="0"/>
          <a:lstStyle/>
          <a:p>
            <a:pPr rtl="0"/>
            <a:fld id="{E31375A4-56A4-47D6-9801-1991572033F7}" type="slidenum">
              <a:rPr lang="sl-SI" smtClean="0"/>
              <a:t>‹#›</a:t>
            </a:fld>
            <a:endParaRPr lang="sl-SI" dirty="0"/>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sl-SI"/>
              <a:t>Kliknite, če želite urediti slog naslova matrice</a:t>
            </a:r>
            <a:endParaRPr lang="sl-SI" dirty="0"/>
          </a:p>
        </p:txBody>
      </p:sp>
      <p:sp>
        <p:nvSpPr>
          <p:cNvPr id="3" name="Označba mesta za besedilo 2"/>
          <p:cNvSpPr>
            <a:spLocks noGrp="1"/>
          </p:cNvSpPr>
          <p:nvPr>
            <p:ph type="body" idx="1"/>
          </p:nvPr>
        </p:nvSpPr>
        <p:spPr>
          <a:xfrm>
            <a:off x="1295400" y="1818322"/>
            <a:ext cx="4572000" cy="641350"/>
          </a:xfrm>
        </p:spPr>
        <p:txBody>
          <a:bodyPr rtlCol="0"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l-SI"/>
              <a:t>Uredite sloge besedila matrice</a:t>
            </a:r>
          </a:p>
        </p:txBody>
      </p:sp>
      <p:sp>
        <p:nvSpPr>
          <p:cNvPr id="4" name="Označba mesta za vsebino 3"/>
          <p:cNvSpPr>
            <a:spLocks noGrp="1"/>
          </p:cNvSpPr>
          <p:nvPr>
            <p:ph sz="half" idx="2"/>
          </p:nvPr>
        </p:nvSpPr>
        <p:spPr>
          <a:xfrm>
            <a:off x="1295400" y="2503713"/>
            <a:ext cx="4572000" cy="3287487"/>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sl-SI"/>
              <a:t>Uredite sloge besedila matrice</a:t>
            </a:r>
          </a:p>
          <a:p>
            <a:pPr lvl="1" rtl="0"/>
            <a:r>
              <a:rPr lang="sl-SI"/>
              <a:t>Druga raven</a:t>
            </a:r>
          </a:p>
          <a:p>
            <a:pPr lvl="2" rtl="0"/>
            <a:r>
              <a:rPr lang="sl-SI"/>
              <a:t>Tretja raven</a:t>
            </a:r>
          </a:p>
          <a:p>
            <a:pPr lvl="3" rtl="0"/>
            <a:r>
              <a:rPr lang="sl-SI"/>
              <a:t>Četrta raven</a:t>
            </a:r>
          </a:p>
          <a:p>
            <a:pPr lvl="4" rtl="0"/>
            <a:r>
              <a:rPr lang="sl-SI"/>
              <a:t>Peta raven</a:t>
            </a:r>
            <a:endParaRPr lang="sl-SI" dirty="0"/>
          </a:p>
        </p:txBody>
      </p:sp>
      <p:sp>
        <p:nvSpPr>
          <p:cNvPr id="5" name="Označba mesta za besedilo 4"/>
          <p:cNvSpPr>
            <a:spLocks noGrp="1"/>
          </p:cNvSpPr>
          <p:nvPr>
            <p:ph type="body" sz="quarter" idx="3"/>
          </p:nvPr>
        </p:nvSpPr>
        <p:spPr>
          <a:xfrm>
            <a:off x="6324600" y="1818322"/>
            <a:ext cx="4572000" cy="641350"/>
          </a:xfrm>
        </p:spPr>
        <p:txBody>
          <a:bodyPr rtlCol="0"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l-SI"/>
              <a:t>Uredite sloge besedila matrice</a:t>
            </a:r>
          </a:p>
        </p:txBody>
      </p:sp>
      <p:sp>
        <p:nvSpPr>
          <p:cNvPr id="6" name="Označba mesta za vsebino 5"/>
          <p:cNvSpPr>
            <a:spLocks noGrp="1"/>
          </p:cNvSpPr>
          <p:nvPr>
            <p:ph sz="quarter" idx="4"/>
          </p:nvPr>
        </p:nvSpPr>
        <p:spPr>
          <a:xfrm>
            <a:off x="6324600" y="2503713"/>
            <a:ext cx="4572000" cy="3287487"/>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sl-SI"/>
              <a:t>Uredite sloge besedila matrice</a:t>
            </a:r>
          </a:p>
          <a:p>
            <a:pPr lvl="1" rtl="0"/>
            <a:r>
              <a:rPr lang="sl-SI"/>
              <a:t>Druga raven</a:t>
            </a:r>
          </a:p>
          <a:p>
            <a:pPr lvl="2" rtl="0"/>
            <a:r>
              <a:rPr lang="sl-SI"/>
              <a:t>Tretja raven</a:t>
            </a:r>
          </a:p>
          <a:p>
            <a:pPr lvl="3" rtl="0"/>
            <a:r>
              <a:rPr lang="sl-SI"/>
              <a:t>Četrta raven</a:t>
            </a:r>
          </a:p>
          <a:p>
            <a:pPr lvl="4" rtl="0"/>
            <a:r>
              <a:rPr lang="sl-SI"/>
              <a:t>Peta raven</a:t>
            </a:r>
            <a:endParaRPr lang="sl-SI" dirty="0"/>
          </a:p>
        </p:txBody>
      </p:sp>
      <p:sp>
        <p:nvSpPr>
          <p:cNvPr id="8" name="Označba mesta za nogo 7"/>
          <p:cNvSpPr>
            <a:spLocks noGrp="1"/>
          </p:cNvSpPr>
          <p:nvPr>
            <p:ph type="ftr" sz="quarter" idx="11"/>
          </p:nvPr>
        </p:nvSpPr>
        <p:spPr/>
        <p:txBody>
          <a:bodyPr rtlCol="0"/>
          <a:lstStyle/>
          <a:p>
            <a:pPr rtl="0"/>
            <a:r>
              <a:rPr lang="sl-SI" dirty="0"/>
              <a:t>Dodajte nogo</a:t>
            </a:r>
          </a:p>
        </p:txBody>
      </p:sp>
      <p:sp>
        <p:nvSpPr>
          <p:cNvPr id="7" name="Označba mesta za datum 6"/>
          <p:cNvSpPr>
            <a:spLocks noGrp="1"/>
          </p:cNvSpPr>
          <p:nvPr>
            <p:ph type="dt" sz="half" idx="10"/>
          </p:nvPr>
        </p:nvSpPr>
        <p:spPr/>
        <p:txBody>
          <a:bodyPr rtlCol="0"/>
          <a:lstStyle/>
          <a:p>
            <a:pPr rtl="0"/>
            <a:fld id="{11CDAD2A-5387-4F2F-8CF7-BCFB61444365}" type="datetime1">
              <a:rPr lang="sl-SI" smtClean="0"/>
              <a:t>28. 11. 2025</a:t>
            </a:fld>
            <a:endParaRPr lang="sl-SI" dirty="0"/>
          </a:p>
        </p:txBody>
      </p:sp>
      <p:sp>
        <p:nvSpPr>
          <p:cNvPr id="9" name="Označba mesta za številko diapozitiva 8"/>
          <p:cNvSpPr>
            <a:spLocks noGrp="1"/>
          </p:cNvSpPr>
          <p:nvPr>
            <p:ph type="sldNum" sz="quarter" idx="12"/>
          </p:nvPr>
        </p:nvSpPr>
        <p:spPr/>
        <p:txBody>
          <a:bodyPr rtlCol="0"/>
          <a:lstStyle/>
          <a:p>
            <a:pPr rtl="0"/>
            <a:fld id="{E31375A4-56A4-47D6-9801-1991572033F7}" type="slidenum">
              <a:rPr lang="sl-SI" smtClean="0"/>
              <a:t>‹#›</a:t>
            </a:fld>
            <a:endParaRPr lang="sl-SI" dirty="0"/>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sl-SI"/>
              <a:t>Kliknite, če želite urediti slog naslova matrice</a:t>
            </a:r>
            <a:endParaRPr lang="sl-SI" dirty="0"/>
          </a:p>
        </p:txBody>
      </p:sp>
      <p:sp>
        <p:nvSpPr>
          <p:cNvPr id="4" name="Označba mesta za nogo 3"/>
          <p:cNvSpPr>
            <a:spLocks noGrp="1"/>
          </p:cNvSpPr>
          <p:nvPr>
            <p:ph type="ftr" sz="quarter" idx="11"/>
          </p:nvPr>
        </p:nvSpPr>
        <p:spPr/>
        <p:txBody>
          <a:bodyPr rtlCol="0"/>
          <a:lstStyle/>
          <a:p>
            <a:pPr rtl="0"/>
            <a:r>
              <a:rPr lang="sl-SI" dirty="0"/>
              <a:t>Dodajte nogo</a:t>
            </a:r>
          </a:p>
        </p:txBody>
      </p:sp>
      <p:sp>
        <p:nvSpPr>
          <p:cNvPr id="3" name="Označba mesta za datum 2"/>
          <p:cNvSpPr>
            <a:spLocks noGrp="1"/>
          </p:cNvSpPr>
          <p:nvPr>
            <p:ph type="dt" sz="half" idx="10"/>
          </p:nvPr>
        </p:nvSpPr>
        <p:spPr/>
        <p:txBody>
          <a:bodyPr rtlCol="0"/>
          <a:lstStyle/>
          <a:p>
            <a:pPr rtl="0"/>
            <a:fld id="{3535A1D8-0881-4679-8BB9-02A9F912E9DA}" type="datetime1">
              <a:rPr lang="sl-SI" smtClean="0"/>
              <a:t>28. 11. 2025</a:t>
            </a:fld>
            <a:endParaRPr lang="sl-SI" dirty="0"/>
          </a:p>
        </p:txBody>
      </p:sp>
      <p:sp>
        <p:nvSpPr>
          <p:cNvPr id="5" name="Označba mesta za številko diapozitiva 4"/>
          <p:cNvSpPr>
            <a:spLocks noGrp="1"/>
          </p:cNvSpPr>
          <p:nvPr>
            <p:ph type="sldNum" sz="quarter" idx="12"/>
          </p:nvPr>
        </p:nvSpPr>
        <p:spPr/>
        <p:txBody>
          <a:bodyPr rtlCol="0"/>
          <a:lstStyle/>
          <a:p>
            <a:pPr rtl="0"/>
            <a:fld id="{E31375A4-56A4-47D6-9801-1991572033F7}" type="slidenum">
              <a:rPr lang="sl-SI" smtClean="0"/>
              <a:t>‹#›</a:t>
            </a:fld>
            <a:endParaRPr lang="sl-SI" dirty="0"/>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azno">
    <p:spTree>
      <p:nvGrpSpPr>
        <p:cNvPr id="1" name=""/>
        <p:cNvGrpSpPr/>
        <p:nvPr/>
      </p:nvGrpSpPr>
      <p:grpSpPr>
        <a:xfrm>
          <a:off x="0" y="0"/>
          <a:ext cx="0" cy="0"/>
          <a:chOff x="0" y="0"/>
          <a:chExt cx="0" cy="0"/>
        </a:xfrm>
      </p:grpSpPr>
      <p:grpSp>
        <p:nvGrpSpPr>
          <p:cNvPr id="161" name="Skupina 160"/>
          <p:cNvGrpSpPr/>
          <p:nvPr userDrawn="1"/>
        </p:nvGrpSpPr>
        <p:grpSpPr bwMode="hidden">
          <a:xfrm>
            <a:off x="-1" y="0"/>
            <a:ext cx="12192002" cy="6858000"/>
            <a:chOff x="-1" y="0"/>
            <a:chExt cx="12192002" cy="6858000"/>
          </a:xfrm>
        </p:grpSpPr>
        <p:cxnSp>
          <p:nvCxnSpPr>
            <p:cNvPr id="162" name="Raven povezovalnik 161"/>
            <p:cNvCxnSpPr/>
            <p:nvPr/>
          </p:nvCxnSpPr>
          <p:spPr bwMode="hidden">
            <a:xfrm>
              <a:off x="61019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3" name="Raven povezovalnik 162"/>
            <p:cNvCxnSpPr/>
            <p:nvPr/>
          </p:nvCxnSpPr>
          <p:spPr bwMode="hidden">
            <a:xfrm>
              <a:off x="182933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4" name="Raven povezovalnik 163"/>
            <p:cNvCxnSpPr/>
            <p:nvPr/>
          </p:nvCxnSpPr>
          <p:spPr bwMode="hidden">
            <a:xfrm>
              <a:off x="304847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5" name="Raven povezovalnik 164"/>
            <p:cNvCxnSpPr/>
            <p:nvPr/>
          </p:nvCxnSpPr>
          <p:spPr bwMode="hidden">
            <a:xfrm>
              <a:off x="426760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6" name="Raven povezovalnik 165"/>
            <p:cNvCxnSpPr/>
            <p:nvPr/>
          </p:nvCxnSpPr>
          <p:spPr bwMode="hidden">
            <a:xfrm>
              <a:off x="548674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7" name="Raven povezovalnik 166"/>
            <p:cNvCxnSpPr/>
            <p:nvPr/>
          </p:nvCxnSpPr>
          <p:spPr bwMode="hidden">
            <a:xfrm>
              <a:off x="670588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8" name="Raven povezovalnik 167"/>
            <p:cNvCxnSpPr/>
            <p:nvPr/>
          </p:nvCxnSpPr>
          <p:spPr bwMode="hidden">
            <a:xfrm>
              <a:off x="792502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9" name="Raven povezovalnik 168"/>
            <p:cNvCxnSpPr/>
            <p:nvPr/>
          </p:nvCxnSpPr>
          <p:spPr bwMode="hidden">
            <a:xfrm>
              <a:off x="914416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0" name="Raven povezovalnik 169"/>
            <p:cNvCxnSpPr/>
            <p:nvPr/>
          </p:nvCxnSpPr>
          <p:spPr bwMode="hidden">
            <a:xfrm>
              <a:off x="1036329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1" name="Raven povezovalnik 170"/>
            <p:cNvCxnSpPr/>
            <p:nvPr/>
          </p:nvCxnSpPr>
          <p:spPr bwMode="hidden">
            <a:xfrm>
              <a:off x="1158243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2" name="Raven povezovalnik 171"/>
            <p:cNvCxnSpPr/>
            <p:nvPr/>
          </p:nvCxnSpPr>
          <p:spPr bwMode="hidden">
            <a:xfrm>
              <a:off x="2819" y="38648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3" name="Raven povezovalnik 172"/>
            <p:cNvCxnSpPr/>
            <p:nvPr/>
          </p:nvCxnSpPr>
          <p:spPr bwMode="hidden">
            <a:xfrm>
              <a:off x="2819" y="1611181"/>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4" name="Raven povezovalnik 173"/>
            <p:cNvCxnSpPr/>
            <p:nvPr/>
          </p:nvCxnSpPr>
          <p:spPr bwMode="hidden">
            <a:xfrm>
              <a:off x="2819" y="2835877"/>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5" name="Raven povezovalnik 174"/>
            <p:cNvCxnSpPr/>
            <p:nvPr/>
          </p:nvCxnSpPr>
          <p:spPr bwMode="hidden">
            <a:xfrm>
              <a:off x="2819" y="4060573"/>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6" name="Raven povezovalnik 175"/>
            <p:cNvCxnSpPr/>
            <p:nvPr/>
          </p:nvCxnSpPr>
          <p:spPr bwMode="hidden">
            <a:xfrm>
              <a:off x="2819" y="5285269"/>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7" name="Raven povezovalnik 176"/>
            <p:cNvCxnSpPr/>
            <p:nvPr/>
          </p:nvCxnSpPr>
          <p:spPr bwMode="hidden">
            <a:xfrm>
              <a:off x="2819" y="650996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78" name="Skupina 177"/>
            <p:cNvGrpSpPr/>
            <p:nvPr userDrawn="1"/>
          </p:nvGrpSpPr>
          <p:grpSpPr bwMode="hidden">
            <a:xfrm>
              <a:off x="-1" y="0"/>
              <a:ext cx="12192001" cy="6858000"/>
              <a:chOff x="-1" y="0"/>
              <a:chExt cx="12192001" cy="6858000"/>
            </a:xfrm>
          </p:grpSpPr>
          <p:cxnSp>
            <p:nvCxnSpPr>
              <p:cNvPr id="196" name="Raven povezovalnik 195"/>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7" name="Raven povezovalnik 196"/>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8" name="Raven povezovalnik 197"/>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9" name="Raven povezovalnik 198"/>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0" name="Raven povezovalnik 199"/>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201" name="Skupina 200"/>
              <p:cNvGrpSpPr/>
              <p:nvPr/>
            </p:nvGrpSpPr>
            <p:grpSpPr bwMode="hidden">
              <a:xfrm>
                <a:off x="6327885" y="0"/>
                <a:ext cx="5864115" cy="5898673"/>
                <a:chOff x="6327885" y="0"/>
                <a:chExt cx="5864115" cy="5898673"/>
              </a:xfrm>
            </p:grpSpPr>
            <p:cxnSp>
              <p:nvCxnSpPr>
                <p:cNvPr id="207" name="Raven povezovalnik 206"/>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8" name="Raven povezovalnik 207"/>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9" name="Raven povezovalnik 208"/>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0" name="Raven povezovalnik 209"/>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1" name="Raven povezovalnik 210"/>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202" name="Raven povezovalnik 201"/>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3" name="Raven povezovalnik 202"/>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4" name="Raven povezovalnik 203"/>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5" name="Raven povezovalnik 204"/>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6" name="Raven povezovalnik 205"/>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179" name="Skupina 178"/>
            <p:cNvGrpSpPr/>
            <p:nvPr userDrawn="1"/>
          </p:nvGrpSpPr>
          <p:grpSpPr bwMode="hidden">
            <a:xfrm flipH="1">
              <a:off x="0" y="0"/>
              <a:ext cx="12192001" cy="6858000"/>
              <a:chOff x="-1" y="0"/>
              <a:chExt cx="12192001" cy="6858000"/>
            </a:xfrm>
          </p:grpSpPr>
          <p:cxnSp>
            <p:nvCxnSpPr>
              <p:cNvPr id="180" name="Raven povezovalnik 179"/>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1" name="Raven povezovalnik 180"/>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2" name="Raven povezovalnik 181"/>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3" name="Raven povezovalnik 182"/>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4" name="Raven povezovalnik 183"/>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85" name="Skupina 184"/>
              <p:cNvGrpSpPr/>
              <p:nvPr/>
            </p:nvGrpSpPr>
            <p:grpSpPr bwMode="hidden">
              <a:xfrm>
                <a:off x="6327885" y="0"/>
                <a:ext cx="5864115" cy="5898673"/>
                <a:chOff x="6327885" y="0"/>
                <a:chExt cx="5864115" cy="5898673"/>
              </a:xfrm>
            </p:grpSpPr>
            <p:cxnSp>
              <p:nvCxnSpPr>
                <p:cNvPr id="191" name="Raven povezovalnik 190"/>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2" name="Raven povezovalnik 191"/>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3" name="Raven povezovalnik 192"/>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4" name="Raven povezovalnik 193"/>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5" name="Raven povezovalnik 194"/>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86" name="Raven povezovalnik 185"/>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7" name="Raven povezovalnik 186"/>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8" name="Raven povezovalnik 187"/>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9" name="Raven povezovalnik 188"/>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0" name="Raven povezovalnik 189"/>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sp>
        <p:nvSpPr>
          <p:cNvPr id="213" name="Označba mesta za nogo 212"/>
          <p:cNvSpPr>
            <a:spLocks noGrp="1"/>
          </p:cNvSpPr>
          <p:nvPr>
            <p:ph type="ftr" sz="quarter" idx="11"/>
          </p:nvPr>
        </p:nvSpPr>
        <p:spPr/>
        <p:txBody>
          <a:bodyPr rtlCol="0"/>
          <a:lstStyle/>
          <a:p>
            <a:pPr rtl="0"/>
            <a:r>
              <a:rPr lang="sl-SI" dirty="0"/>
              <a:t>Dodajte nogo</a:t>
            </a:r>
          </a:p>
        </p:txBody>
      </p:sp>
      <p:sp>
        <p:nvSpPr>
          <p:cNvPr id="212" name="Označba mesta za datum 211"/>
          <p:cNvSpPr>
            <a:spLocks noGrp="1"/>
          </p:cNvSpPr>
          <p:nvPr>
            <p:ph type="dt" sz="half" idx="10"/>
          </p:nvPr>
        </p:nvSpPr>
        <p:spPr/>
        <p:txBody>
          <a:bodyPr rtlCol="0"/>
          <a:lstStyle/>
          <a:p>
            <a:pPr rtl="0"/>
            <a:fld id="{2FED107E-135D-46FD-8D92-8DD3BA3F9C1E}" type="datetime1">
              <a:rPr lang="sl-SI" smtClean="0"/>
              <a:t>28. 11. 2025</a:t>
            </a:fld>
            <a:endParaRPr lang="sl-SI" dirty="0"/>
          </a:p>
        </p:txBody>
      </p:sp>
      <p:sp>
        <p:nvSpPr>
          <p:cNvPr id="214" name="Označba mesta za številko diapozitiva 213"/>
          <p:cNvSpPr>
            <a:spLocks noGrp="1"/>
          </p:cNvSpPr>
          <p:nvPr>
            <p:ph type="sldNum" sz="quarter" idx="12"/>
          </p:nvPr>
        </p:nvSpPr>
        <p:spPr/>
        <p:txBody>
          <a:bodyPr rtlCol="0"/>
          <a:lstStyle/>
          <a:p>
            <a:pPr rtl="0"/>
            <a:fld id="{E31375A4-56A4-47D6-9801-1991572033F7}" type="slidenum">
              <a:rPr lang="sl-SI" smtClean="0"/>
              <a:pPr/>
              <a:t>‹#›</a:t>
            </a:fld>
            <a:endParaRPr lang="sl-SI" dirty="0"/>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Vsebina z naslovom">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9" name="Skupina 8"/>
          <p:cNvGrpSpPr/>
          <p:nvPr userDrawn="1"/>
        </p:nvGrpSpPr>
        <p:grpSpPr bwMode="hidden">
          <a:xfrm>
            <a:off x="-1" y="0"/>
            <a:ext cx="12192002" cy="6858000"/>
            <a:chOff x="-1" y="0"/>
            <a:chExt cx="12192002" cy="6858000"/>
          </a:xfrm>
        </p:grpSpPr>
        <p:cxnSp>
          <p:nvCxnSpPr>
            <p:cNvPr id="10" name="Raven povezovalnik 9"/>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Raven povezovalnik 10"/>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Raven povezovalnik 11"/>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Raven povezovalnik 12"/>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Raven povezovalnik 13"/>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Raven povezovalnik 14"/>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Raven povezovalnik 15"/>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Raven povezovalnik 16"/>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Raven povezovalnik 17"/>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Raven povezovalnik 18"/>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Raven povezovalnik 19"/>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Raven povezovalnik 20"/>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Raven povezovalnik 21"/>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Raven povezovalnik 22"/>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Raven povezovalnik 23"/>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5" name="Raven povezovalnik 24"/>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6" name="Skupina 25"/>
            <p:cNvGrpSpPr/>
            <p:nvPr userDrawn="1"/>
          </p:nvGrpSpPr>
          <p:grpSpPr bwMode="hidden">
            <a:xfrm>
              <a:off x="-1" y="0"/>
              <a:ext cx="12192001" cy="6858000"/>
              <a:chOff x="-1" y="0"/>
              <a:chExt cx="12192001" cy="6858000"/>
            </a:xfrm>
          </p:grpSpPr>
          <p:cxnSp>
            <p:nvCxnSpPr>
              <p:cNvPr id="44" name="Raven povezovalnik 43"/>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Raven povezovalnik 44"/>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Raven povezovalnik 45"/>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Raven povezovalnik 46"/>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8" name="Raven povezovalnik 47"/>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9" name="Skupina 48"/>
              <p:cNvGrpSpPr/>
              <p:nvPr/>
            </p:nvGrpSpPr>
            <p:grpSpPr bwMode="hidden">
              <a:xfrm>
                <a:off x="6327885" y="0"/>
                <a:ext cx="5864115" cy="5898673"/>
                <a:chOff x="6327885" y="0"/>
                <a:chExt cx="5864115" cy="5898673"/>
              </a:xfrm>
            </p:grpSpPr>
            <p:cxnSp>
              <p:nvCxnSpPr>
                <p:cNvPr id="55" name="Raven povezovalnik 54"/>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Raven povezovalnik 55"/>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Raven povezovalnik 56"/>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Raven povezovalnik 57"/>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9" name="Raven povezovalnik 58"/>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50" name="Raven povezovalnik 49"/>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Raven povezovalnik 50"/>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Raven povezovalnik 51"/>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Raven povezovalnik 52"/>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Raven povezovalnik 53"/>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7" name="Skupina 26"/>
            <p:cNvGrpSpPr/>
            <p:nvPr userDrawn="1"/>
          </p:nvGrpSpPr>
          <p:grpSpPr bwMode="hidden">
            <a:xfrm flipH="1">
              <a:off x="0" y="0"/>
              <a:ext cx="12192001" cy="6858000"/>
              <a:chOff x="-1" y="0"/>
              <a:chExt cx="12192001" cy="6858000"/>
            </a:xfrm>
          </p:grpSpPr>
          <p:cxnSp>
            <p:nvCxnSpPr>
              <p:cNvPr id="28" name="Raven povezovalnik 27"/>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Raven povezovalnik 28"/>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Raven povezovalnik 29"/>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Raven povezovalnik 30"/>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2" name="Raven povezovalnik 31"/>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3" name="Skupina 32"/>
              <p:cNvGrpSpPr/>
              <p:nvPr/>
            </p:nvGrpSpPr>
            <p:grpSpPr bwMode="hidden">
              <a:xfrm>
                <a:off x="6327885" y="0"/>
                <a:ext cx="5864115" cy="5898673"/>
                <a:chOff x="6327885" y="0"/>
                <a:chExt cx="5864115" cy="5898673"/>
              </a:xfrm>
            </p:grpSpPr>
            <p:cxnSp>
              <p:nvCxnSpPr>
                <p:cNvPr id="39" name="Raven povezovalnik 38"/>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Raven povezovalnik 39"/>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Raven povezovalnik 40"/>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Raven povezovalnik 41"/>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Raven povezovalnik 42"/>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4" name="Raven povezovalnik 33"/>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Raven povezovalnik 34"/>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Raven povezovalnik 35"/>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Raven povezovalnik 36"/>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Raven povezovalnik 37"/>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7" name="Pravokotnik 6"/>
          <p:cNvSpPr/>
          <p:nvPr userDrawn="1"/>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dirty="0"/>
          </a:p>
        </p:txBody>
      </p:sp>
      <p:sp>
        <p:nvSpPr>
          <p:cNvPr id="2" name="Naslov 1"/>
          <p:cNvSpPr>
            <a:spLocks noGrp="1"/>
          </p:cNvSpPr>
          <p:nvPr>
            <p:ph type="title"/>
          </p:nvPr>
        </p:nvSpPr>
        <p:spPr>
          <a:xfrm>
            <a:off x="7913152" y="571500"/>
            <a:ext cx="3657600" cy="2197100"/>
          </a:xfrm>
        </p:spPr>
        <p:txBody>
          <a:bodyPr rtlCol="0" anchor="b">
            <a:normAutofit/>
          </a:bodyPr>
          <a:lstStyle>
            <a:lvl1pPr>
              <a:defRPr sz="2600">
                <a:solidFill>
                  <a:schemeClr val="bg1"/>
                </a:solidFill>
              </a:defRPr>
            </a:lvl1pPr>
          </a:lstStyle>
          <a:p>
            <a:pPr rtl="0"/>
            <a:r>
              <a:rPr lang="sl-SI"/>
              <a:t>Kliknite, če želite urediti slog naslova matrice</a:t>
            </a:r>
            <a:endParaRPr lang="sl-SI" dirty="0"/>
          </a:p>
        </p:txBody>
      </p:sp>
      <p:sp>
        <p:nvSpPr>
          <p:cNvPr id="3" name="Označba mesta za vsebino 2"/>
          <p:cNvSpPr>
            <a:spLocks noGrp="1"/>
          </p:cNvSpPr>
          <p:nvPr>
            <p:ph idx="1"/>
          </p:nvPr>
        </p:nvSpPr>
        <p:spPr>
          <a:xfrm>
            <a:off x="543197" y="571500"/>
            <a:ext cx="6217920" cy="5715000"/>
          </a:xfrm>
        </p:spPr>
        <p:txBody>
          <a:bodyPr rtlCol="0">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sl-SI"/>
              <a:t>Uredite sloge besedila matrice</a:t>
            </a:r>
          </a:p>
          <a:p>
            <a:pPr lvl="1" rtl="0"/>
            <a:r>
              <a:rPr lang="sl-SI"/>
              <a:t>Druga raven</a:t>
            </a:r>
          </a:p>
          <a:p>
            <a:pPr lvl="2" rtl="0"/>
            <a:r>
              <a:rPr lang="sl-SI"/>
              <a:t>Tretja raven</a:t>
            </a:r>
          </a:p>
          <a:p>
            <a:pPr lvl="3" rtl="0"/>
            <a:r>
              <a:rPr lang="sl-SI"/>
              <a:t>Četrta raven</a:t>
            </a:r>
          </a:p>
          <a:p>
            <a:pPr lvl="4" rtl="0"/>
            <a:r>
              <a:rPr lang="sl-SI"/>
              <a:t>Peta raven</a:t>
            </a:r>
            <a:endParaRPr lang="sl-SI" dirty="0"/>
          </a:p>
        </p:txBody>
      </p:sp>
      <p:sp>
        <p:nvSpPr>
          <p:cNvPr id="4" name="Označba mesta za besedilo 3"/>
          <p:cNvSpPr>
            <a:spLocks noGrp="1"/>
          </p:cNvSpPr>
          <p:nvPr>
            <p:ph type="body" sz="half" idx="2"/>
          </p:nvPr>
        </p:nvSpPr>
        <p:spPr>
          <a:xfrm>
            <a:off x="7913152" y="2995012"/>
            <a:ext cx="3657600" cy="2285950"/>
          </a:xfrm>
        </p:spPr>
        <p:txBody>
          <a:bodyPr rtlCol="0">
            <a:normAutofit/>
          </a:bodyPr>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l-SI"/>
              <a:t>Uredite sloge besedila matrice</a:t>
            </a:r>
          </a:p>
        </p:txBody>
      </p:sp>
      <p:cxnSp>
        <p:nvCxnSpPr>
          <p:cNvPr id="60" name="Raven povezovalnik 59"/>
          <p:cNvCxnSpPr/>
          <p:nvPr userDrawn="1"/>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Označba mesta za nogo 5"/>
          <p:cNvSpPr>
            <a:spLocks noGrp="1"/>
          </p:cNvSpPr>
          <p:nvPr>
            <p:ph type="ftr" sz="quarter" idx="11"/>
          </p:nvPr>
        </p:nvSpPr>
        <p:spPr/>
        <p:txBody>
          <a:bodyPr rtlCol="0"/>
          <a:lstStyle/>
          <a:p>
            <a:pPr rtl="0"/>
            <a:r>
              <a:rPr lang="sl-SI" dirty="0"/>
              <a:t>Dodajte nogo</a:t>
            </a:r>
          </a:p>
        </p:txBody>
      </p:sp>
      <p:sp>
        <p:nvSpPr>
          <p:cNvPr id="5" name="Označba mesta za datum 4"/>
          <p:cNvSpPr>
            <a:spLocks noGrp="1"/>
          </p:cNvSpPr>
          <p:nvPr>
            <p:ph type="dt" sz="half" idx="10"/>
          </p:nvPr>
        </p:nvSpPr>
        <p:spPr/>
        <p:txBody>
          <a:bodyPr rtlCol="0"/>
          <a:lstStyle>
            <a:lvl1pPr>
              <a:defRPr>
                <a:solidFill>
                  <a:schemeClr val="bg1"/>
                </a:solidFill>
              </a:defRPr>
            </a:lvl1pPr>
          </a:lstStyle>
          <a:p>
            <a:pPr rtl="0"/>
            <a:fld id="{5B0A3422-6B4D-4B32-BEDB-468587968446}" type="datetime1">
              <a:rPr lang="sl-SI" smtClean="0"/>
              <a:t>28. 11. 2025</a:t>
            </a:fld>
            <a:endParaRPr lang="sl-SI" dirty="0"/>
          </a:p>
        </p:txBody>
      </p:sp>
      <p:sp>
        <p:nvSpPr>
          <p:cNvPr id="8" name="Označba mesta za številko diapozitiva 7"/>
          <p:cNvSpPr>
            <a:spLocks noGrp="1"/>
          </p:cNvSpPr>
          <p:nvPr>
            <p:ph type="sldNum" sz="quarter" idx="12"/>
          </p:nvPr>
        </p:nvSpPr>
        <p:spPr/>
        <p:txBody>
          <a:bodyPr rtlCol="0"/>
          <a:lstStyle>
            <a:lvl1pPr>
              <a:defRPr>
                <a:solidFill>
                  <a:schemeClr val="bg1"/>
                </a:solidFill>
              </a:defRPr>
            </a:lvl1pPr>
          </a:lstStyle>
          <a:p>
            <a:pPr rtl="0"/>
            <a:fld id="{E31375A4-56A4-47D6-9801-1991572033F7}" type="slidenum">
              <a:rPr lang="sl-SI" smtClean="0"/>
              <a:pPr/>
              <a:t>‹#›</a:t>
            </a:fld>
            <a:endParaRPr lang="sl-SI" dirty="0"/>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Slika z napisom">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 name="Skupina 7"/>
          <p:cNvGrpSpPr/>
          <p:nvPr/>
        </p:nvGrpSpPr>
        <p:grpSpPr bwMode="hidden">
          <a:xfrm>
            <a:off x="-1" y="0"/>
            <a:ext cx="12192002" cy="6858000"/>
            <a:chOff x="-1" y="0"/>
            <a:chExt cx="12192002" cy="6858000"/>
          </a:xfrm>
        </p:grpSpPr>
        <p:cxnSp>
          <p:nvCxnSpPr>
            <p:cNvPr id="9" name="Raven povezovalnik 8"/>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Raven povezovalnik 9"/>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Raven povezovalnik 10"/>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Raven povezovalnik 11"/>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Raven povezovalnik 12"/>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Raven povezovalnik 13"/>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Raven povezovalnik 14"/>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Raven povezovalnik 15"/>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Raven povezovalnik 16"/>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Raven povezovalnik 17"/>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Raven povezovalnik 18"/>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Raven povezovalnik 19"/>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Raven povezovalnik 20"/>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Raven povezovalnik 21"/>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Raven povezovalnik 22"/>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Raven povezovalnik 23"/>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5" name="Skupina 24"/>
            <p:cNvGrpSpPr/>
            <p:nvPr/>
          </p:nvGrpSpPr>
          <p:grpSpPr bwMode="hidden">
            <a:xfrm>
              <a:off x="-1" y="0"/>
              <a:ext cx="12192001" cy="6858000"/>
              <a:chOff x="-1" y="0"/>
              <a:chExt cx="12192001" cy="6858000"/>
            </a:xfrm>
          </p:grpSpPr>
          <p:cxnSp>
            <p:nvCxnSpPr>
              <p:cNvPr id="43" name="Raven povezovalnik 42"/>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Raven povezovalnik 43"/>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Raven povezovalnik 44"/>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Raven povezovalnik 45"/>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Raven povezovalnik 46"/>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8" name="Skupina 47"/>
              <p:cNvGrpSpPr/>
              <p:nvPr/>
            </p:nvGrpSpPr>
            <p:grpSpPr bwMode="hidden">
              <a:xfrm>
                <a:off x="6327885" y="0"/>
                <a:ext cx="5864115" cy="5898673"/>
                <a:chOff x="6327885" y="0"/>
                <a:chExt cx="5864115" cy="5898673"/>
              </a:xfrm>
            </p:grpSpPr>
            <p:cxnSp>
              <p:nvCxnSpPr>
                <p:cNvPr id="54" name="Raven povezovalnik 53"/>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Raven povezovalnik 54"/>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Raven povezovalnik 55"/>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Raven povezovalnik 56"/>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Raven povezovalnik 57"/>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9" name="Raven povezovalnik 48"/>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Raven povezovalnik 49"/>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Raven povezovalnik 50"/>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Raven povezovalnik 51"/>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Raven povezovalnik 52"/>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6" name="Skupina 25"/>
            <p:cNvGrpSpPr/>
            <p:nvPr/>
          </p:nvGrpSpPr>
          <p:grpSpPr bwMode="hidden">
            <a:xfrm flipH="1">
              <a:off x="0" y="0"/>
              <a:ext cx="12192001" cy="6858000"/>
              <a:chOff x="-1" y="0"/>
              <a:chExt cx="12192001" cy="6858000"/>
            </a:xfrm>
          </p:grpSpPr>
          <p:cxnSp>
            <p:nvCxnSpPr>
              <p:cNvPr id="27" name="Raven povezovalnik 26"/>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Raven povezovalnik 27"/>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Raven povezovalnik 28"/>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Raven povezovalnik 29"/>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Raven povezovalnik 30"/>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2" name="Skupina 31"/>
              <p:cNvGrpSpPr/>
              <p:nvPr/>
            </p:nvGrpSpPr>
            <p:grpSpPr bwMode="hidden">
              <a:xfrm>
                <a:off x="6327885" y="0"/>
                <a:ext cx="5864115" cy="5898673"/>
                <a:chOff x="6327885" y="0"/>
                <a:chExt cx="5864115" cy="5898673"/>
              </a:xfrm>
            </p:grpSpPr>
            <p:cxnSp>
              <p:nvCxnSpPr>
                <p:cNvPr id="38" name="Raven povezovalnik 37"/>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Raven povezovalnik 38"/>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Raven povezovalnik 39"/>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Raven povezovalnik 40"/>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Raven povezovalnik 41"/>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3" name="Raven povezovalnik 32"/>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Raven povezovalnik 33"/>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Raven povezovalnik 34"/>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Raven povezovalnik 35"/>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Raven povezovalnik 36"/>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60" name="Pravokotnik 59"/>
          <p:cNvSpPr/>
          <p:nvPr/>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dirty="0"/>
          </a:p>
        </p:txBody>
      </p:sp>
      <p:cxnSp>
        <p:nvCxnSpPr>
          <p:cNvPr id="59" name="Raven povezovalnik 58"/>
          <p:cNvCxnSpPr/>
          <p:nvPr/>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slov 1"/>
          <p:cNvSpPr>
            <a:spLocks noGrp="1"/>
          </p:cNvSpPr>
          <p:nvPr>
            <p:ph type="title"/>
          </p:nvPr>
        </p:nvSpPr>
        <p:spPr>
          <a:xfrm>
            <a:off x="7909560" y="576072"/>
            <a:ext cx="3657600" cy="2194560"/>
          </a:xfrm>
        </p:spPr>
        <p:txBody>
          <a:bodyPr rtlCol="0" anchor="b">
            <a:normAutofit/>
          </a:bodyPr>
          <a:lstStyle>
            <a:lvl1pPr>
              <a:defRPr sz="2600">
                <a:solidFill>
                  <a:schemeClr val="bg1"/>
                </a:solidFill>
              </a:defRPr>
            </a:lvl1pPr>
          </a:lstStyle>
          <a:p>
            <a:pPr rtl="0"/>
            <a:r>
              <a:rPr lang="sl-SI"/>
              <a:t>Kliknite, če želite urediti slog naslova matrice</a:t>
            </a:r>
            <a:endParaRPr lang="sl-SI" dirty="0"/>
          </a:p>
        </p:txBody>
      </p:sp>
      <p:sp>
        <p:nvSpPr>
          <p:cNvPr id="3" name="Označba mesta za sliko 2" descr="Prazna označba mesta za dodajanje slike. Kliknite označbo mesta in izberite sliko, ki jo želite dodati."/>
          <p:cNvSpPr>
            <a:spLocks noGrp="1"/>
          </p:cNvSpPr>
          <p:nvPr>
            <p:ph type="pic" idx="1"/>
          </p:nvPr>
        </p:nvSpPr>
        <p:spPr>
          <a:xfrm>
            <a:off x="4412" y="-159"/>
            <a:ext cx="7315200" cy="6858000"/>
          </a:xfrm>
        </p:spPr>
        <p:txBody>
          <a:bodyPr tIns="45720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sl-SI"/>
              <a:t>Kliknite ikono, če želite dodati sliko</a:t>
            </a:r>
            <a:endParaRPr lang="sl-SI" dirty="0"/>
          </a:p>
        </p:txBody>
      </p:sp>
      <p:sp>
        <p:nvSpPr>
          <p:cNvPr id="4" name="Označba mesta za besedilo 3"/>
          <p:cNvSpPr>
            <a:spLocks noGrp="1"/>
          </p:cNvSpPr>
          <p:nvPr>
            <p:ph type="body" sz="half" idx="2"/>
          </p:nvPr>
        </p:nvSpPr>
        <p:spPr>
          <a:xfrm>
            <a:off x="7909560" y="2999232"/>
            <a:ext cx="3657600" cy="2286000"/>
          </a:xfrm>
        </p:spPr>
        <p:txBody>
          <a:bodyPr rtlCol="0"/>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l-SI"/>
              <a:t>Uredite sloge besedila matrice</a:t>
            </a:r>
          </a:p>
        </p:txBody>
      </p:sp>
    </p:spTree>
    <p:extLst>
      <p:ext uri="{BB962C8B-B14F-4D97-AF65-F5344CB8AC3E}">
        <p14:creationId xmlns:p14="http://schemas.microsoft.com/office/powerpoint/2010/main" val="62031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3000">
              <a:schemeClr val="bg1"/>
            </a:gs>
            <a:gs pos="0">
              <a:schemeClr val="bg1">
                <a:lumMod val="100000"/>
              </a:schemeClr>
            </a:gs>
            <a:gs pos="100000">
              <a:schemeClr val="bg1">
                <a:lumMod val="95000"/>
                <a:alpha val="65000"/>
              </a:schemeClr>
            </a:gs>
          </a:gsLst>
          <a:lin ang="5400000" scaled="1"/>
          <a:tileRect/>
        </a:gradFill>
        <a:effectLst/>
      </p:bgPr>
    </p:bg>
    <p:spTree>
      <p:nvGrpSpPr>
        <p:cNvPr id="1" name=""/>
        <p:cNvGrpSpPr/>
        <p:nvPr/>
      </p:nvGrpSpPr>
      <p:grpSpPr>
        <a:xfrm>
          <a:off x="0" y="0"/>
          <a:ext cx="0" cy="0"/>
          <a:chOff x="0" y="0"/>
          <a:chExt cx="0" cy="0"/>
        </a:xfrm>
      </p:grpSpPr>
      <p:grpSp>
        <p:nvGrpSpPr>
          <p:cNvPr id="96" name="Skupina 95"/>
          <p:cNvGrpSpPr/>
          <p:nvPr userDrawn="1"/>
        </p:nvGrpSpPr>
        <p:grpSpPr bwMode="hidden">
          <a:xfrm>
            <a:off x="-1" y="-195943"/>
            <a:ext cx="12192002" cy="6858000"/>
            <a:chOff x="-1" y="0"/>
            <a:chExt cx="12192002" cy="6858000"/>
          </a:xfrm>
        </p:grpSpPr>
        <p:cxnSp>
          <p:nvCxnSpPr>
            <p:cNvPr id="97" name="Raven povezovalnik 96"/>
            <p:cNvCxnSpPr/>
            <p:nvPr/>
          </p:nvCxnSpPr>
          <p:spPr bwMode="hidden">
            <a:xfrm>
              <a:off x="61019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8" name="Raven povezovalnik 97"/>
            <p:cNvCxnSpPr/>
            <p:nvPr/>
          </p:nvCxnSpPr>
          <p:spPr bwMode="hidden">
            <a:xfrm>
              <a:off x="182933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9" name="Raven povezovalnik 98"/>
            <p:cNvCxnSpPr/>
            <p:nvPr/>
          </p:nvCxnSpPr>
          <p:spPr bwMode="hidden">
            <a:xfrm>
              <a:off x="304847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0" name="Raven povezovalnik 99"/>
            <p:cNvCxnSpPr/>
            <p:nvPr/>
          </p:nvCxnSpPr>
          <p:spPr bwMode="hidden">
            <a:xfrm>
              <a:off x="426760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1" name="Raven povezovalnik 100"/>
            <p:cNvCxnSpPr/>
            <p:nvPr/>
          </p:nvCxnSpPr>
          <p:spPr bwMode="hidden">
            <a:xfrm>
              <a:off x="548674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2" name="Raven povezovalnik 101"/>
            <p:cNvCxnSpPr/>
            <p:nvPr/>
          </p:nvCxnSpPr>
          <p:spPr bwMode="hidden">
            <a:xfrm>
              <a:off x="670588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3" name="Raven povezovalnik 102"/>
            <p:cNvCxnSpPr/>
            <p:nvPr/>
          </p:nvCxnSpPr>
          <p:spPr bwMode="hidden">
            <a:xfrm>
              <a:off x="792502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4" name="Raven povezovalnik 103"/>
            <p:cNvCxnSpPr/>
            <p:nvPr/>
          </p:nvCxnSpPr>
          <p:spPr bwMode="hidden">
            <a:xfrm>
              <a:off x="914416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5" name="Raven povezovalnik 104"/>
            <p:cNvCxnSpPr/>
            <p:nvPr/>
          </p:nvCxnSpPr>
          <p:spPr bwMode="hidden">
            <a:xfrm>
              <a:off x="1036329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6" name="Raven povezovalnik 105"/>
            <p:cNvCxnSpPr/>
            <p:nvPr/>
          </p:nvCxnSpPr>
          <p:spPr bwMode="hidden">
            <a:xfrm>
              <a:off x="1158243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7" name="Raven povezovalnik 106"/>
            <p:cNvCxnSpPr/>
            <p:nvPr/>
          </p:nvCxnSpPr>
          <p:spPr bwMode="hidden">
            <a:xfrm>
              <a:off x="2819" y="38648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8" name="Raven povezovalnik 107"/>
            <p:cNvCxnSpPr/>
            <p:nvPr/>
          </p:nvCxnSpPr>
          <p:spPr bwMode="hidden">
            <a:xfrm>
              <a:off x="2819" y="1611181"/>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9" name="Raven povezovalnik 108"/>
            <p:cNvCxnSpPr/>
            <p:nvPr/>
          </p:nvCxnSpPr>
          <p:spPr bwMode="hidden">
            <a:xfrm>
              <a:off x="2819" y="2835877"/>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0" name="Raven povezovalnik 109"/>
            <p:cNvCxnSpPr/>
            <p:nvPr/>
          </p:nvCxnSpPr>
          <p:spPr bwMode="hidden">
            <a:xfrm>
              <a:off x="2819" y="4060573"/>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1" name="Raven povezovalnik 110"/>
            <p:cNvCxnSpPr/>
            <p:nvPr/>
          </p:nvCxnSpPr>
          <p:spPr bwMode="hidden">
            <a:xfrm>
              <a:off x="2819" y="5285269"/>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2" name="Raven povezovalnik 111"/>
            <p:cNvCxnSpPr/>
            <p:nvPr/>
          </p:nvCxnSpPr>
          <p:spPr bwMode="hidden">
            <a:xfrm>
              <a:off x="2819" y="650996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13" name="Skupina 112"/>
            <p:cNvGrpSpPr/>
            <p:nvPr userDrawn="1"/>
          </p:nvGrpSpPr>
          <p:grpSpPr bwMode="hidden">
            <a:xfrm>
              <a:off x="-1" y="0"/>
              <a:ext cx="12192001" cy="6858000"/>
              <a:chOff x="-1" y="0"/>
              <a:chExt cx="12192001" cy="6858000"/>
            </a:xfrm>
          </p:grpSpPr>
          <p:cxnSp>
            <p:nvCxnSpPr>
              <p:cNvPr id="131" name="Raven povezovalnik 130"/>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2" name="Raven povezovalnik 131"/>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3" name="Raven povezovalnik 132"/>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4" name="Raven povezovalnik 133"/>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5" name="Raven povezovalnik 134"/>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36" name="Skupina 135"/>
              <p:cNvGrpSpPr/>
              <p:nvPr/>
            </p:nvGrpSpPr>
            <p:grpSpPr bwMode="hidden">
              <a:xfrm>
                <a:off x="6327885" y="0"/>
                <a:ext cx="5864115" cy="5898673"/>
                <a:chOff x="6327885" y="0"/>
                <a:chExt cx="5864115" cy="5898673"/>
              </a:xfrm>
            </p:grpSpPr>
            <p:cxnSp>
              <p:nvCxnSpPr>
                <p:cNvPr id="142" name="Raven povezovalnik 141"/>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3" name="Raven povezovalnik 142"/>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4" name="Raven povezovalnik 143"/>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5" name="Raven povezovalnik 144"/>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6" name="Raven povezovalnik 145"/>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37" name="Raven povezovalnik 136"/>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8" name="Raven povezovalnik 137"/>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9" name="Raven povezovalnik 138"/>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0" name="Raven povezovalnik 139"/>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1" name="Raven povezovalnik 140"/>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114" name="Skupina 113"/>
            <p:cNvGrpSpPr/>
            <p:nvPr userDrawn="1"/>
          </p:nvGrpSpPr>
          <p:grpSpPr bwMode="hidden">
            <a:xfrm flipH="1">
              <a:off x="0" y="0"/>
              <a:ext cx="12192001" cy="6858000"/>
              <a:chOff x="-1" y="0"/>
              <a:chExt cx="12192001" cy="6858000"/>
            </a:xfrm>
          </p:grpSpPr>
          <p:cxnSp>
            <p:nvCxnSpPr>
              <p:cNvPr id="115" name="Raven povezovalnik 114"/>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6" name="Raven povezovalnik 115"/>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7" name="Raven povezovalnik 116"/>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8" name="Raven povezovalnik 117"/>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9" name="Raven povezovalnik 118"/>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20" name="Skupina 119"/>
              <p:cNvGrpSpPr/>
              <p:nvPr/>
            </p:nvGrpSpPr>
            <p:grpSpPr bwMode="hidden">
              <a:xfrm>
                <a:off x="6327885" y="0"/>
                <a:ext cx="5864115" cy="5898673"/>
                <a:chOff x="6327885" y="0"/>
                <a:chExt cx="5864115" cy="5898673"/>
              </a:xfrm>
            </p:grpSpPr>
            <p:cxnSp>
              <p:nvCxnSpPr>
                <p:cNvPr id="126" name="Raven povezovalnik 125"/>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7" name="Raven povezovalnik 126"/>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8" name="Raven povezovalnik 127"/>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9" name="Raven povezovalnik 128"/>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0" name="Raven povezovalnik 129"/>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21" name="Raven povezovalnik 120"/>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2" name="Raven povezovalnik 121"/>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3" name="Raven povezovalnik 122"/>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4" name="Raven povezovalnik 123"/>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5" name="Raven povezovalnik 124"/>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Označba mesta za naslov 1"/>
          <p:cNvSpPr>
            <a:spLocks noGrp="1"/>
          </p:cNvSpPr>
          <p:nvPr>
            <p:ph type="title"/>
          </p:nvPr>
        </p:nvSpPr>
        <p:spPr>
          <a:xfrm>
            <a:off x="1295400" y="503853"/>
            <a:ext cx="9601200" cy="1142385"/>
          </a:xfrm>
          <a:prstGeom prst="rect">
            <a:avLst/>
          </a:prstGeom>
        </p:spPr>
        <p:txBody>
          <a:bodyPr vert="horz" lIns="91440" tIns="45720" rIns="91440" bIns="45720" rtlCol="0" anchor="b">
            <a:normAutofit/>
          </a:bodyPr>
          <a:lstStyle/>
          <a:p>
            <a:pPr rtl="0"/>
            <a:r>
              <a:rPr lang="sl-SI" dirty="0"/>
              <a:t>Uredite slog naslova matrice</a:t>
            </a:r>
          </a:p>
        </p:txBody>
      </p:sp>
      <p:sp>
        <p:nvSpPr>
          <p:cNvPr id="3" name="Označba mesta za besedilo 2"/>
          <p:cNvSpPr>
            <a:spLocks noGrp="1"/>
          </p:cNvSpPr>
          <p:nvPr>
            <p:ph type="body" idx="1"/>
          </p:nvPr>
        </p:nvSpPr>
        <p:spPr>
          <a:xfrm>
            <a:off x="1295400" y="1981201"/>
            <a:ext cx="9601200" cy="3809999"/>
          </a:xfrm>
          <a:prstGeom prst="rect">
            <a:avLst/>
          </a:prstGeom>
        </p:spPr>
        <p:txBody>
          <a:bodyPr vert="horz" lIns="91440" tIns="45720" rIns="91440" bIns="45720" rtlCol="0">
            <a:normAutofit/>
          </a:bodyPr>
          <a:lstStyle/>
          <a:p>
            <a:pPr lvl="0" rtl="0"/>
            <a:r>
              <a:rPr lang="sl-SI" dirty="0"/>
              <a:t>Uredite sloge besedila matrice</a:t>
            </a:r>
          </a:p>
          <a:p>
            <a:pPr lvl="1" rtl="0"/>
            <a:r>
              <a:rPr lang="sl-SI" dirty="0"/>
              <a:t>Druga raven</a:t>
            </a:r>
          </a:p>
          <a:p>
            <a:pPr lvl="2" rtl="0"/>
            <a:r>
              <a:rPr lang="sl-SI" dirty="0"/>
              <a:t>Tretja raven</a:t>
            </a:r>
          </a:p>
          <a:p>
            <a:pPr lvl="3" rtl="0"/>
            <a:r>
              <a:rPr lang="sl-SI" dirty="0"/>
              <a:t>Četrta raven</a:t>
            </a:r>
          </a:p>
          <a:p>
            <a:pPr lvl="4" rtl="0"/>
            <a:r>
              <a:rPr lang="sl-SI" dirty="0"/>
              <a:t>Peta raven</a:t>
            </a:r>
          </a:p>
        </p:txBody>
      </p:sp>
      <p:cxnSp>
        <p:nvCxnSpPr>
          <p:cNvPr id="148" name="Raven povezovalnik 147"/>
          <p:cNvCxnSpPr/>
          <p:nvPr userDrawn="1"/>
        </p:nvCxnSpPr>
        <p:spPr>
          <a:xfrm>
            <a:off x="609600" y="6172200"/>
            <a:ext cx="109728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Označba mesta za nogo 4"/>
          <p:cNvSpPr>
            <a:spLocks noGrp="1"/>
          </p:cNvSpPr>
          <p:nvPr>
            <p:ph type="ftr" sz="quarter" idx="3"/>
          </p:nvPr>
        </p:nvSpPr>
        <p:spPr>
          <a:xfrm>
            <a:off x="609601" y="6289679"/>
            <a:ext cx="6128030" cy="222436"/>
          </a:xfrm>
          <a:prstGeom prst="rect">
            <a:avLst/>
          </a:prstGeom>
        </p:spPr>
        <p:txBody>
          <a:bodyPr vert="horz" lIns="91440" tIns="45720" rIns="91440" bIns="45720" rtlCol="0" anchor="ctr"/>
          <a:lstStyle>
            <a:lvl1pPr algn="l">
              <a:defRPr sz="1100">
                <a:solidFill>
                  <a:schemeClr val="tx1">
                    <a:lumMod val="90000"/>
                    <a:lumOff val="10000"/>
                  </a:schemeClr>
                </a:solidFill>
              </a:defRPr>
            </a:lvl1pPr>
          </a:lstStyle>
          <a:p>
            <a:pPr rtl="0"/>
            <a:r>
              <a:rPr lang="sl-SI" dirty="0"/>
              <a:t>Dodajte nogo</a:t>
            </a:r>
          </a:p>
        </p:txBody>
      </p:sp>
      <p:sp>
        <p:nvSpPr>
          <p:cNvPr id="4" name="Označba mesta za datum 3"/>
          <p:cNvSpPr>
            <a:spLocks noGrp="1"/>
          </p:cNvSpPr>
          <p:nvPr>
            <p:ph type="dt" sz="half" idx="2"/>
          </p:nvPr>
        </p:nvSpPr>
        <p:spPr>
          <a:xfrm>
            <a:off x="9294042" y="6289679"/>
            <a:ext cx="965946"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pPr rtl="0"/>
            <a:fld id="{286CB64D-1DC0-4DBD-BF27-0E7FA362D4F2}" type="datetime1">
              <a:rPr lang="sl-SI" smtClean="0"/>
              <a:t>28. 11. 2025</a:t>
            </a:fld>
            <a:endParaRPr lang="sl-SI" dirty="0"/>
          </a:p>
        </p:txBody>
      </p:sp>
      <p:sp>
        <p:nvSpPr>
          <p:cNvPr id="6" name="Označba mesta za številko diapozitiva 5"/>
          <p:cNvSpPr>
            <a:spLocks noGrp="1"/>
          </p:cNvSpPr>
          <p:nvPr>
            <p:ph type="sldNum" sz="quarter" idx="4"/>
          </p:nvPr>
        </p:nvSpPr>
        <p:spPr>
          <a:xfrm>
            <a:off x="10665311" y="6289679"/>
            <a:ext cx="918882"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pPr rtl="0"/>
            <a:fld id="{E31375A4-56A4-47D6-9801-1991572033F7}" type="slidenum">
              <a:rPr lang="sl-SI" smtClean="0"/>
              <a:pPr/>
              <a:t>‹#›</a:t>
            </a:fld>
            <a:endParaRPr lang="sl-SI" dirty="0"/>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9"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lumMod val="75000"/>
          </a:schemeClr>
        </a:buClr>
        <a:buSzPct val="100000"/>
        <a:buFont typeface="Arial"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1800" kern="1200">
          <a:solidFill>
            <a:schemeClr val="tx1"/>
          </a:solidFill>
          <a:latin typeface="+mn-lt"/>
          <a:ea typeface="+mn-ea"/>
          <a:cs typeface="+mn-cs"/>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8.jpg"/><Relationship Id="rId1" Type="http://schemas.openxmlformats.org/officeDocument/2006/relationships/slideLayout" Target="../slideLayouts/slideLayout9.xml"/><Relationship Id="rId4" Type="http://schemas.openxmlformats.org/officeDocument/2006/relationships/hyperlink" Target="https://www.freepik.com/free-vector/two-men-talking-online-video-call-communication-via-computer-screen-workers-talking-videoconference-with-cup-books-virtual-digital-meeting_27669120.ht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8.jpg"/><Relationship Id="rId1" Type="http://schemas.openxmlformats.org/officeDocument/2006/relationships/slideLayout" Target="../slideLayouts/slideLayout9.xml"/><Relationship Id="rId5" Type="http://schemas.openxmlformats.org/officeDocument/2006/relationships/hyperlink" Target="https://www.freepik.com/free-ai-image/illustration-depicting-corporate-job_390231541.htm" TargetMode="External"/><Relationship Id="rId4" Type="http://schemas.openxmlformats.org/officeDocument/2006/relationships/hyperlink" Target="https://www.dcu.ie/te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8.jpg"/><Relationship Id="rId1" Type="http://schemas.openxmlformats.org/officeDocument/2006/relationships/slideLayout" Target="../slideLayouts/slideLayout9.xml"/><Relationship Id="rId4" Type="http://schemas.openxmlformats.org/officeDocument/2006/relationships/hyperlink" Target="https://www.freepik.com/free-vector/app-testing-optimization-ux-designer-developer-smartphone-interface-female-cartoon-character-programming-mobile-phone-application_12083132.htm"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hyperlink" Target="https://eaea.org/2025/10/01/emerging-technologies-and-adult-learning-useful-resources-for-educators/" TargetMode="External"/><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8.jpg"/><Relationship Id="rId1" Type="http://schemas.openxmlformats.org/officeDocument/2006/relationships/slideLayout" Target="../slideLayouts/slideLayout9.xml"/><Relationship Id="rId6" Type="http://schemas.openxmlformats.org/officeDocument/2006/relationships/hyperlink" Target="https://epale.ec.europa.eu/en/blog/ten-ict-tools-online-training-adult-learning" TargetMode="External"/><Relationship Id="rId11" Type="http://schemas.openxmlformats.org/officeDocument/2006/relationships/image" Target="../media/image23.png"/><Relationship Id="rId5" Type="http://schemas.openxmlformats.org/officeDocument/2006/relationships/hyperlink" Target="https://moderncampus.com/blog/technology-in-adult-education.html" TargetMode="External"/><Relationship Id="rId10" Type="http://schemas.openxmlformats.org/officeDocument/2006/relationships/image" Target="../media/image22.svg"/><Relationship Id="rId4" Type="http://schemas.openxmlformats.org/officeDocument/2006/relationships/hyperlink" Target="https://www.youtube.com/playlist?list=PL_YC6ZMWyQ-xMQqtqU2WW3dWWS9TRisgj" TargetMode="External"/><Relationship Id="rId9" Type="http://schemas.openxmlformats.org/officeDocument/2006/relationships/image" Target="../media/image21.png"/><Relationship Id="rId14" Type="http://schemas.openxmlformats.org/officeDocument/2006/relationships/image" Target="../media/image26.svg"/></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9.xml"/><Relationship Id="rId4" Type="http://schemas.openxmlformats.org/officeDocument/2006/relationships/hyperlink" Target="https://www.freepik.com/free-vector/illustration-social-media-concept_2806723.htm"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8.jpg"/><Relationship Id="rId1" Type="http://schemas.openxmlformats.org/officeDocument/2006/relationships/slideLayout" Target="../slideLayouts/slideLayout9.xml"/><Relationship Id="rId4" Type="http://schemas.openxmlformats.org/officeDocument/2006/relationships/hyperlink" Target="https://www.freepik.com/free-ai-image/illustration-depicting-corporate-job_390231541.htm"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freepik.com/free-vector/customer-service-guide-abstract-concept-vector-illustration-customer-service-tutorial-excellence-training-manual-employee-tips-implementation-guide-educational-information-abstract-metaphor_12083693.htm" TargetMode="External"/><Relationship Id="rId3" Type="http://schemas.openxmlformats.org/officeDocument/2006/relationships/hyperlink" Target="https://doi.org/10.61093/bel.8(4).137-147" TargetMode="External"/><Relationship Id="rId7" Type="http://schemas.openxmlformats.org/officeDocument/2006/relationships/image" Target="../media/image28.jpg"/><Relationship Id="rId2" Type="http://schemas.openxmlformats.org/officeDocument/2006/relationships/image" Target="../media/image8.jpg"/><Relationship Id="rId1" Type="http://schemas.openxmlformats.org/officeDocument/2006/relationships/slideLayout" Target="../slideLayouts/slideLayout9.xml"/><Relationship Id="rId6" Type="http://schemas.openxmlformats.org/officeDocument/2006/relationships/hyperlink" Target="https://educationaltechnology.net/technological-pedagogical-content-knowledge-tpack-framework/?utm_source=chatgpt.com" TargetMode="External"/><Relationship Id="rId5" Type="http://schemas.openxmlformats.org/officeDocument/2006/relationships/hyperlink" Target="https://citejournal.org/volume-9/issue-1-09/general/what-is-technological-pedagogicalcontent-knowledge" TargetMode="External"/><Relationship Id="rId4" Type="http://schemas.openxmlformats.org/officeDocument/2006/relationships/hyperlink" Target="https://doi.org/10.55849/wp.v1i3.381"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8.jpg"/><Relationship Id="rId1" Type="http://schemas.openxmlformats.org/officeDocument/2006/relationships/slideLayout" Target="../slideLayouts/slideLayout9.xml"/><Relationship Id="rId4" Type="http://schemas.openxmlformats.org/officeDocument/2006/relationships/hyperlink" Target="https://www.freepik.com/free-vector/tiny-people-standing-near-big-checkmark-team-male-female-characters-finishing-work-with-list-good-job-sign-flat-vector-illustration-done-job-checklist-time-management-concept_21683572.htm"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png"/><Relationship Id="rId7"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1.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jpg"/><Relationship Id="rId1" Type="http://schemas.openxmlformats.org/officeDocument/2006/relationships/slideLayout" Target="../slideLayouts/slideLayout9.xml"/><Relationship Id="rId4" Type="http://schemas.openxmlformats.org/officeDocument/2006/relationships/hyperlink" Target="https://www.freepik.com/free-vector/development-service-smart-house-iot-technology-network-programming_12085330.ht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hyperlink" Target="https://www.magicschool.ai/" TargetMode="External"/><Relationship Id="rId13" Type="http://schemas.openxmlformats.org/officeDocument/2006/relationships/image" Target="../media/image11.jpg"/><Relationship Id="rId3" Type="http://schemas.openxmlformats.org/officeDocument/2006/relationships/hyperlink" Target="https://padlet.com/" TargetMode="External"/><Relationship Id="rId7" Type="http://schemas.openxmlformats.org/officeDocument/2006/relationships/hyperlink" Target="https://h5p.org/" TargetMode="External"/><Relationship Id="rId12" Type="http://schemas.openxmlformats.org/officeDocument/2006/relationships/hyperlink" Target="https://www.freepik.com/free-vector/webinar-concept_1794455.htm" TargetMode="External"/><Relationship Id="rId2" Type="http://schemas.openxmlformats.org/officeDocument/2006/relationships/image" Target="../media/image8.jpg"/><Relationship Id="rId1" Type="http://schemas.openxmlformats.org/officeDocument/2006/relationships/slideLayout" Target="../slideLayouts/slideLayout9.xml"/><Relationship Id="rId6" Type="http://schemas.openxmlformats.org/officeDocument/2006/relationships/hyperlink" Target="https://miro.com/" TargetMode="External"/><Relationship Id="rId11" Type="http://schemas.openxmlformats.org/officeDocument/2006/relationships/hyperlink" Target="https://blog.genially.com/en/instructional-designer/" TargetMode="External"/><Relationship Id="rId5" Type="http://schemas.openxmlformats.org/officeDocument/2006/relationships/hyperlink" Target="https://support.google.com/a/users/answer/9303223?hl=en" TargetMode="External"/><Relationship Id="rId10" Type="http://schemas.openxmlformats.org/officeDocument/2006/relationships/hyperlink" Target="https://www.ucc.ie/en/cirtl/resources/shortguides/shortguide9assessmentintheageofai/" TargetMode="External"/><Relationship Id="rId4" Type="http://schemas.openxmlformats.org/officeDocument/2006/relationships/hyperlink" Target="https://www.mentimeter.com/" TargetMode="External"/><Relationship Id="rId9" Type="http://schemas.openxmlformats.org/officeDocument/2006/relationships/hyperlink" Target="https://www.eduaide.ai/"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eidesign.net/simulate-to-elevate-unveiling-the-power-of-training-simulation/" TargetMode="External"/><Relationship Id="rId3" Type="http://schemas.openxmlformats.org/officeDocument/2006/relationships/hyperlink" Target="https://www.freepik.com/free-vector/infographic-template-design_1000212.htm" TargetMode="External"/><Relationship Id="rId7" Type="http://schemas.openxmlformats.org/officeDocument/2006/relationships/hyperlink" Target="https://h5p.org/tutorial-question-set" TargetMode="External"/><Relationship Id="rId2" Type="http://schemas.openxmlformats.org/officeDocument/2006/relationships/image" Target="../media/image8.jpg"/><Relationship Id="rId1" Type="http://schemas.openxmlformats.org/officeDocument/2006/relationships/slideLayout" Target="../slideLayouts/slideLayout9.xml"/><Relationship Id="rId6" Type="http://schemas.openxmlformats.org/officeDocument/2006/relationships/hyperlink" Target="https://genially.com/features/quiz-builder/" TargetMode="External"/><Relationship Id="rId5" Type="http://schemas.openxmlformats.org/officeDocument/2006/relationships/hyperlink" Target="https://edu.google.com/learning-center/" TargetMode="External"/><Relationship Id="rId4" Type="http://schemas.openxmlformats.org/officeDocument/2006/relationships/hyperlink" Target="https://support.zoom.com/hc/en/article?id=zm_kb&amp;sysparm_article=KB0062540" TargetMode="External"/><Relationship Id="rId9" Type="http://schemas.openxmlformats.org/officeDocument/2006/relationships/image" Target="../media/image12.jpg"/></Relationships>
</file>

<file path=ppt/slides/_rels/slide7.xml.rels><?xml version="1.0" encoding="UTF-8" standalone="yes"?>
<Relationships xmlns="http://schemas.openxmlformats.org/package/2006/relationships"><Relationship Id="rId8" Type="http://schemas.openxmlformats.org/officeDocument/2006/relationships/hyperlink" Target="https://www.freepik.com/free-vector/concept-connecting-teams-landing-page_5615627.htm" TargetMode="External"/><Relationship Id="rId3" Type="http://schemas.openxmlformats.org/officeDocument/2006/relationships/hyperlink" Target="https://miro.com/aq/ps/online-brainstorm-tool/" TargetMode="External"/><Relationship Id="rId7" Type="http://schemas.openxmlformats.org/officeDocument/2006/relationships/hyperlink" Target="https://padlet.com/site/templates?audience=education&amp;name=instruction-manual-v1" TargetMode="External"/><Relationship Id="rId2" Type="http://schemas.openxmlformats.org/officeDocument/2006/relationships/image" Target="../media/image8.jpg"/><Relationship Id="rId1" Type="http://schemas.openxmlformats.org/officeDocument/2006/relationships/slideLayout" Target="../slideLayouts/slideLayout9.xml"/><Relationship Id="rId6" Type="http://schemas.openxmlformats.org/officeDocument/2006/relationships/hyperlink" Target="https://support.microsoft.com/en-us/office/get-started-with-microsoft-loop-9f4d8d4f-dfc6-4518-9ef6-069408c21f0c" TargetMode="External"/><Relationship Id="rId5" Type="http://schemas.openxmlformats.org/officeDocument/2006/relationships/hyperlink" Target="https://workspace.google.com/intl/en_ie/training/" TargetMode="External"/><Relationship Id="rId4" Type="http://schemas.openxmlformats.org/officeDocument/2006/relationships/hyperlink" Target="https://padlet.com/site/product/howitworks" TargetMode="External"/><Relationship Id="rId9"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hyperlink" Target="https://www.freepik.com/free-vector/people-using-virtual-reality-glasses_11519225.htm" TargetMode="External"/><Relationship Id="rId2" Type="http://schemas.openxmlformats.org/officeDocument/2006/relationships/image" Target="../media/image8.jpg"/><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hyperlink" Target="https://blog.duolingo.com/language-rules-learning-grammar-on-duolingo/" TargetMode="External"/><Relationship Id="rId4" Type="http://schemas.openxmlformats.org/officeDocument/2006/relationships/hyperlink" Target="https://view.genially.com/66e05a055c105d3afe0a5d80/interactive-content-branching-scenario-ethical-consideration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dcu.ie/teu/engaging-students-through-asynchronous-teaching" TargetMode="External"/><Relationship Id="rId2" Type="http://schemas.openxmlformats.org/officeDocument/2006/relationships/image" Target="../media/image8.jpg"/><Relationship Id="rId1" Type="http://schemas.openxmlformats.org/officeDocument/2006/relationships/slideLayout" Target="../slideLayouts/slideLayout9.xml"/><Relationship Id="rId5" Type="http://schemas.openxmlformats.org/officeDocument/2006/relationships/hyperlink" Target="https://www.freepik.com/free-vector/vector-collection-business-people_2802975.htm"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24000">
              <a:schemeClr val="bg1"/>
            </a:gs>
            <a:gs pos="0">
              <a:schemeClr val="bg1">
                <a:lumMod val="100000"/>
              </a:schemeClr>
            </a:gs>
            <a:gs pos="100000">
              <a:schemeClr val="bg1">
                <a:lumMod val="95000"/>
                <a:alpha val="65000"/>
              </a:schemeClr>
            </a:gs>
          </a:gsLst>
          <a:lin ang="5400000" scaled="1"/>
        </a:gradFill>
        <a:effectLst/>
      </p:bgPr>
    </p:bg>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1232885" y="5432563"/>
            <a:ext cx="9604310" cy="457200"/>
          </a:xfrm>
        </p:spPr>
        <p:txBody>
          <a:bodyPr rtlCol="0">
            <a:normAutofit/>
          </a:bodyPr>
          <a:lstStyle/>
          <a:p>
            <a:r>
              <a:rPr lang="en-IE" sz="1100" noProof="0" dirty="0">
                <a:solidFill>
                  <a:srgbClr val="0070C0"/>
                </a:solidFill>
                <a:latin typeface="Calibri" panose="020F0502020204030204" pitchFamily="34" charset="0"/>
                <a:cs typeface="Calibri" panose="020F0502020204030204" pitchFamily="34" charset="0"/>
              </a:rPr>
              <a:t>Project n° </a:t>
            </a:r>
            <a:r>
              <a:rPr lang="en-IE" sz="1100" b="1" noProof="0" dirty="0">
                <a:solidFill>
                  <a:srgbClr val="0070C0"/>
                </a:solidFill>
                <a:latin typeface="Calibri" panose="020F0502020204030204" pitchFamily="34" charset="0"/>
                <a:cs typeface="Calibri" panose="020F0502020204030204" pitchFamily="34" charset="0"/>
              </a:rPr>
              <a:t>2024-1-AT01-KA220-ADU-000254167</a:t>
            </a:r>
            <a:endParaRPr lang="en-IE" sz="1100" noProof="0" dirty="0">
              <a:solidFill>
                <a:srgbClr val="0070C0"/>
              </a:solidFill>
              <a:latin typeface="Calibri" panose="020F0502020204030204" pitchFamily="34" charset="0"/>
              <a:cs typeface="Calibri" panose="020F0502020204030204" pitchFamily="34" charset="0"/>
            </a:endParaRPr>
          </a:p>
        </p:txBody>
      </p:sp>
      <p:pic>
        <p:nvPicPr>
          <p:cNvPr id="16" name="Slika 15">
            <a:extLst>
              <a:ext uri="{FF2B5EF4-FFF2-40B4-BE49-F238E27FC236}">
                <a16:creationId xmlns:a16="http://schemas.microsoft.com/office/drawing/2014/main" id="{3C7C78E0-66B7-4A3B-A65D-1FB27DC47DFF}"/>
              </a:ext>
            </a:extLst>
          </p:cNvPr>
          <p:cNvPicPr>
            <a:picLocks noChangeAspect="1"/>
          </p:cNvPicPr>
          <p:nvPr/>
        </p:nvPicPr>
        <p:blipFill rotWithShape="1">
          <a:blip r:embed="rId3"/>
          <a:srcRect t="21235" b="39429"/>
          <a:stretch/>
        </p:blipFill>
        <p:spPr>
          <a:xfrm>
            <a:off x="982197" y="850354"/>
            <a:ext cx="3576552" cy="1406846"/>
          </a:xfrm>
          <a:prstGeom prst="rect">
            <a:avLst/>
          </a:prstGeom>
        </p:spPr>
      </p:pic>
      <p:pic>
        <p:nvPicPr>
          <p:cNvPr id="1026" name="Picture 2" descr="Slika:Flag of Austria.svg - Wikipedija, prosta enciklopedija">
            <a:extLst>
              <a:ext uri="{FF2B5EF4-FFF2-40B4-BE49-F238E27FC236}">
                <a16:creationId xmlns:a16="http://schemas.microsoft.com/office/drawing/2014/main" id="{C88C830A-B583-45B4-9D3B-886B19B8E4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9087" y="2193125"/>
            <a:ext cx="674955" cy="4505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lika:Flag of Greece.svg - Wikipedija, prosta enciklopedija">
            <a:extLst>
              <a:ext uri="{FF2B5EF4-FFF2-40B4-BE49-F238E27FC236}">
                <a16:creationId xmlns:a16="http://schemas.microsoft.com/office/drawing/2014/main" id="{88AC3A0A-ED8F-4E90-A804-2677B2DBEC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54546" y="3447756"/>
            <a:ext cx="675060" cy="4500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lika:Flag of Ireland.svg - Wikipedija, prosta enciklopedija">
            <a:extLst>
              <a:ext uri="{FF2B5EF4-FFF2-40B4-BE49-F238E27FC236}">
                <a16:creationId xmlns:a16="http://schemas.microsoft.com/office/drawing/2014/main" id="{E5FACD4E-F0D1-48E6-8C92-610A7B0642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54546" y="4074825"/>
            <a:ext cx="669496" cy="3347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lika:Flag of Cyprus.svg - Wikipedija, prosta enciklopedija">
            <a:extLst>
              <a:ext uri="{FF2B5EF4-FFF2-40B4-BE49-F238E27FC236}">
                <a16:creationId xmlns:a16="http://schemas.microsoft.com/office/drawing/2014/main" id="{9F97BB46-E23D-481D-A4DC-71C0E0EA91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49087" y="2820687"/>
            <a:ext cx="674955" cy="4500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lag of Slovenia - Wikipedia">
            <a:extLst>
              <a:ext uri="{FF2B5EF4-FFF2-40B4-BE49-F238E27FC236}">
                <a16:creationId xmlns:a16="http://schemas.microsoft.com/office/drawing/2014/main" id="{80BDD8AE-8768-4EE3-B476-D7FF7C87BF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54547" y="4586602"/>
            <a:ext cx="669495" cy="334748"/>
          </a:xfrm>
          <a:prstGeom prst="rect">
            <a:avLst/>
          </a:prstGeom>
          <a:noFill/>
          <a:extLst>
            <a:ext uri="{909E8E84-426E-40DD-AFC4-6F175D3DCCD1}">
              <a14:hiddenFill xmlns:a14="http://schemas.microsoft.com/office/drawing/2010/main">
                <a:solidFill>
                  <a:srgbClr val="FFFFFF"/>
                </a:solidFill>
              </a14:hiddenFill>
            </a:ext>
          </a:extLst>
        </p:spPr>
      </p:pic>
      <p:pic>
        <p:nvPicPr>
          <p:cNvPr id="4" name="Slika 3">
            <a:extLst>
              <a:ext uri="{FF2B5EF4-FFF2-40B4-BE49-F238E27FC236}">
                <a16:creationId xmlns:a16="http://schemas.microsoft.com/office/drawing/2014/main" id="{3BF05CFF-7C57-4E3D-B354-94B4E79073F9}"/>
              </a:ext>
            </a:extLst>
          </p:cNvPr>
          <p:cNvPicPr>
            <a:picLocks noChangeAspect="1"/>
          </p:cNvPicPr>
          <p:nvPr/>
        </p:nvPicPr>
        <p:blipFill>
          <a:blip r:embed="rId9"/>
          <a:stretch>
            <a:fillRect/>
          </a:stretch>
        </p:blipFill>
        <p:spPr>
          <a:xfrm>
            <a:off x="8746584" y="5436828"/>
            <a:ext cx="2220297" cy="495376"/>
          </a:xfrm>
          <a:prstGeom prst="rect">
            <a:avLst/>
          </a:prstGeom>
        </p:spPr>
      </p:pic>
      <p:sp>
        <p:nvSpPr>
          <p:cNvPr id="12" name="Naslov 1">
            <a:extLst>
              <a:ext uri="{FF2B5EF4-FFF2-40B4-BE49-F238E27FC236}">
                <a16:creationId xmlns:a16="http://schemas.microsoft.com/office/drawing/2014/main" id="{99CA3FDD-3E4F-4AE2-B69F-7188B8369013}"/>
              </a:ext>
            </a:extLst>
          </p:cNvPr>
          <p:cNvSpPr txBox="1">
            <a:spLocks/>
          </p:cNvSpPr>
          <p:nvPr/>
        </p:nvSpPr>
        <p:spPr>
          <a:xfrm>
            <a:off x="2602992" y="2713029"/>
            <a:ext cx="6180598" cy="1282070"/>
          </a:xfrm>
          <a:prstGeom prst="rect">
            <a:avLst/>
          </a:prstGeom>
        </p:spPr>
        <p:txBody>
          <a:bodyPr vert="horz" lIns="91440" tIns="45720" rIns="91440" bIns="45720" rtlCol="0" anchor="b">
            <a:normAutofit/>
          </a:bodyPr>
          <a:lstStyle>
            <a:lvl1pPr algn="l" defTabSz="914400" rtl="0" eaLnBrk="1" latinLnBrk="0" hangingPunct="1">
              <a:lnSpc>
                <a:spcPct val="76000"/>
              </a:lnSpc>
              <a:spcBef>
                <a:spcPct val="0"/>
              </a:spcBef>
              <a:buNone/>
              <a:defRPr sz="8000" b="1" kern="1200" cap="none" baseline="0">
                <a:solidFill>
                  <a:schemeClr val="tx1"/>
                </a:solidFill>
                <a:latin typeface="+mj-lt"/>
                <a:ea typeface="+mj-ea"/>
                <a:cs typeface="+mj-cs"/>
              </a:defRPr>
            </a:lvl1pPr>
          </a:lstStyle>
          <a:p>
            <a:pPr algn="ctr"/>
            <a:r>
              <a:rPr lang="en-IE" sz="4000" noProof="0" dirty="0">
                <a:solidFill>
                  <a:srgbClr val="C52B87"/>
                </a:solidFill>
                <a:latin typeface="Calibri" panose="020F0502020204030204" pitchFamily="34" charset="0"/>
                <a:cs typeface="Calibri" panose="020F0502020204030204" pitchFamily="34" charset="0"/>
              </a:rPr>
              <a:t>Innovating Teaching and Learning</a:t>
            </a:r>
          </a:p>
        </p:txBody>
      </p:sp>
      <p:sp>
        <p:nvSpPr>
          <p:cNvPr id="2" name="Naslov 1">
            <a:extLst>
              <a:ext uri="{FF2B5EF4-FFF2-40B4-BE49-F238E27FC236}">
                <a16:creationId xmlns:a16="http://schemas.microsoft.com/office/drawing/2014/main" id="{B1FC5D65-225F-14E8-3FDF-0C83F745B96E}"/>
              </a:ext>
            </a:extLst>
          </p:cNvPr>
          <p:cNvSpPr txBox="1">
            <a:spLocks/>
          </p:cNvSpPr>
          <p:nvPr/>
        </p:nvSpPr>
        <p:spPr>
          <a:xfrm>
            <a:off x="2830858" y="4092789"/>
            <a:ext cx="6180598" cy="667163"/>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76000"/>
              </a:lnSpc>
              <a:spcBef>
                <a:spcPct val="0"/>
              </a:spcBef>
              <a:buNone/>
              <a:defRPr sz="8000" b="1" kern="1200" cap="none" baseline="0">
                <a:solidFill>
                  <a:schemeClr val="tx1"/>
                </a:solidFill>
                <a:latin typeface="+mj-lt"/>
                <a:ea typeface="+mj-ea"/>
                <a:cs typeface="+mj-cs"/>
              </a:defRPr>
            </a:lvl1pPr>
          </a:lstStyle>
          <a:p>
            <a:pPr algn="ctr"/>
            <a:r>
              <a:rPr lang="en-IE" sz="2800" noProof="0" dirty="0">
                <a:solidFill>
                  <a:srgbClr val="C52B87"/>
                </a:solidFill>
                <a:latin typeface="Calibri" panose="020F0502020204030204" pitchFamily="34" charset="0"/>
                <a:cs typeface="Calibri" panose="020F0502020204030204" pitchFamily="34" charset="0"/>
              </a:rPr>
              <a:t>Applying TPK, TPACK &amp; Teaching and Learning</a:t>
            </a:r>
          </a:p>
        </p:txBody>
      </p:sp>
    </p:spTree>
    <p:extLst>
      <p:ext uri="{BB962C8B-B14F-4D97-AF65-F5344CB8AC3E}">
        <p14:creationId xmlns:p14="http://schemas.microsoft.com/office/powerpoint/2010/main" val="10690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F2B1F79-660D-7F65-482D-DD3B400516F8}"/>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1A3C80A8-70E2-E9F2-C4C9-DF2E1D98A07B}"/>
              </a:ext>
            </a:extLst>
          </p:cNvPr>
          <p:cNvSpPr>
            <a:spLocks noGrp="1"/>
          </p:cNvSpPr>
          <p:nvPr>
            <p:ph type="title"/>
          </p:nvPr>
        </p:nvSpPr>
        <p:spPr>
          <a:xfrm>
            <a:off x="406880" y="-106141"/>
            <a:ext cx="9601200" cy="1142385"/>
          </a:xfrm>
        </p:spPr>
        <p:txBody>
          <a:bodyPr rtlCol="0"/>
          <a:lstStyle/>
          <a:p>
            <a:pPr rtl="0"/>
            <a:r>
              <a:rPr lang="en-IE" noProof="0" dirty="0">
                <a:solidFill>
                  <a:srgbClr val="C52B87"/>
                </a:solidFill>
                <a:latin typeface="Calibri" panose="020F0502020204030204" pitchFamily="34" charset="0"/>
                <a:cs typeface="Calibri" panose="020F0502020204030204" pitchFamily="34" charset="0"/>
              </a:rPr>
              <a:t>Case Study </a:t>
            </a:r>
            <a:r>
              <a:rPr lang="en-US" noProof="0" dirty="0">
                <a:solidFill>
                  <a:srgbClr val="C52B87"/>
                </a:solidFill>
                <a:latin typeface="Calibri" panose="020F0502020204030204" pitchFamily="34" charset="0"/>
                <a:cs typeface="Calibri" panose="020F0502020204030204" pitchFamily="34" charset="0"/>
              </a:rPr>
              <a:t>- Course Adaptation in DCU</a:t>
            </a:r>
            <a:endParaRPr lang="en-IE" noProof="0" dirty="0">
              <a:solidFill>
                <a:srgbClr val="C52B87"/>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C9736F82-8FDD-8F9E-208C-CB7F9CEB1E92}"/>
              </a:ext>
            </a:extLst>
          </p:cNvPr>
          <p:cNvSpPr/>
          <p:nvPr/>
        </p:nvSpPr>
        <p:spPr>
          <a:xfrm>
            <a:off x="406880" y="1123175"/>
            <a:ext cx="6484808" cy="4770537"/>
          </a:xfrm>
          <a:prstGeom prst="rect">
            <a:avLst/>
          </a:prstGeom>
        </p:spPr>
        <p:txBody>
          <a:bodyPr wrap="square">
            <a:spAutoFit/>
          </a:bodyPr>
          <a:lstStyle/>
          <a:p>
            <a:pPr algn="just"/>
            <a:r>
              <a:rPr lang="en-IE" sz="1600" i="0" noProof="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Actions </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a:t>
            </a:r>
            <a:r>
              <a:rPr lang="en-IE" sz="1600" i="0" noProof="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aken:</a:t>
            </a:r>
          </a:p>
          <a:p>
            <a:pPr marL="285750" indent="-285750" algn="just">
              <a:buFont typeface="Arial" panose="020B0604020202020204" pitchFamily="34" charset="0"/>
              <a:buChar char="•"/>
            </a:pPr>
            <a:r>
              <a:rPr lang="en-IE" sz="1600" i="0" noProof="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Lectures were pre-recorded and published on Loop (the Virtual Learning Environment - VLE). </a:t>
            </a:r>
          </a:p>
          <a:p>
            <a:pPr marL="285750" indent="-285750" algn="just">
              <a:buFont typeface="Arial" panose="020B0604020202020204" pitchFamily="34" charset="0"/>
              <a:buChar char="•"/>
            </a:pPr>
            <a:r>
              <a:rPr lang="en-IE" sz="1600" i="0" noProof="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Weekly structure consisted of contextualising videos from the lecturer, readings, and practice quizzes. </a:t>
            </a:r>
          </a:p>
          <a:p>
            <a:pPr marL="285750" indent="-285750" algn="just">
              <a:buFont typeface="Arial" panose="020B0604020202020204" pitchFamily="34" charset="0"/>
              <a:buChar char="•"/>
            </a:pPr>
            <a:r>
              <a:rPr lang="en-IE" sz="1600" i="0" noProof="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Instead of live small-group seminars, the RE teaching team recorded group discussions (on Zoom), embedded them in Loop, and created H5P interactive activities for reflection. </a:t>
            </a:r>
            <a:endPar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IE" sz="1600" i="0" noProof="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After interacting with H5P tasks, students posted reflections in discussion forums. </a:t>
            </a:r>
          </a:p>
          <a:p>
            <a:pPr marL="285750" indent="-285750" algn="just">
              <a:buFont typeface="Arial" panose="020B0604020202020204" pitchFamily="34" charset="0"/>
              <a:buChar char="•"/>
            </a:pPr>
            <a:r>
              <a:rPr lang="en-IE" sz="1600" i="0" noProof="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Guest speakers were involved via Zoom interviews with practitioners in Catholic primary education (teachers, principals, trustees) and embedded in the course. </a:t>
            </a:r>
          </a:p>
          <a:p>
            <a:pPr marL="285750" indent="-285750" algn="just">
              <a:buFont typeface="Arial" panose="020B0604020202020204" pitchFamily="34" charset="0"/>
              <a:buChar char="•"/>
            </a:pPr>
            <a:r>
              <a:rPr lang="en-IE" sz="1600" i="0" noProof="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Multiple modalities (video, audio, text), subtitling, consistent page design, weekly communications, drop-in clinics (and recordings of those clinics). </a:t>
            </a:r>
          </a:p>
          <a:p>
            <a:pPr marL="285750" indent="-285750" algn="just">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a:t>
            </a:r>
            <a:r>
              <a:rPr lang="en-IE" sz="1600" i="0" noProof="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he traditional 2,000-word essay was replaced with a three-part e-portfolio using Loop Reflect. Students submitted artefacts + reflections + meta-reflection; multimedia allowed.</a:t>
            </a:r>
            <a:endPar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person sitting at a computer&#10;&#10;AI-generated content may be incorrect.">
            <a:extLst>
              <a:ext uri="{FF2B5EF4-FFF2-40B4-BE49-F238E27FC236}">
                <a16:creationId xmlns:a16="http://schemas.microsoft.com/office/drawing/2014/main" id="{EFA2065E-7396-D46B-977B-DFBB150EC0BE}"/>
              </a:ext>
            </a:extLst>
          </p:cNvPr>
          <p:cNvPicPr>
            <a:picLocks noChangeAspect="1"/>
          </p:cNvPicPr>
          <p:nvPr/>
        </p:nvPicPr>
        <p:blipFill>
          <a:blip r:embed="rId3"/>
          <a:stretch>
            <a:fillRect/>
          </a:stretch>
        </p:blipFill>
        <p:spPr>
          <a:xfrm>
            <a:off x="7119580" y="1636329"/>
            <a:ext cx="4991175" cy="3744227"/>
          </a:xfrm>
          <a:prstGeom prst="rect">
            <a:avLst/>
          </a:prstGeom>
        </p:spPr>
      </p:pic>
      <p:sp>
        <p:nvSpPr>
          <p:cNvPr id="6" name="TextBox 5">
            <a:extLst>
              <a:ext uri="{FF2B5EF4-FFF2-40B4-BE49-F238E27FC236}">
                <a16:creationId xmlns:a16="http://schemas.microsoft.com/office/drawing/2014/main" id="{3D279FEB-325F-3DEA-D319-742EA4239E4E}"/>
              </a:ext>
            </a:extLst>
          </p:cNvPr>
          <p:cNvSpPr txBox="1"/>
          <p:nvPr/>
        </p:nvSpPr>
        <p:spPr>
          <a:xfrm>
            <a:off x="7119580" y="5438341"/>
            <a:ext cx="2010492" cy="261610"/>
          </a:xfrm>
          <a:prstGeom prst="rect">
            <a:avLst/>
          </a:prstGeom>
          <a:noFill/>
        </p:spPr>
        <p:txBody>
          <a:bodyPr wrap="square" rtlCol="0">
            <a:spAutoFit/>
          </a:bodyPr>
          <a:lstStyle/>
          <a:p>
            <a:r>
              <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Image by studio4rt on </a:t>
            </a:r>
            <a:r>
              <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4"/>
              </a:rPr>
              <a:t>Freepik</a:t>
            </a:r>
            <a:endPar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510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74548B4-CD57-C7F3-0FE1-D6E196F43B67}"/>
            </a:ext>
          </a:extLst>
        </p:cNvPr>
        <p:cNvGrpSpPr/>
        <p:nvPr/>
      </p:nvGrpSpPr>
      <p:grpSpPr>
        <a:xfrm>
          <a:off x="0" y="0"/>
          <a:ext cx="0" cy="0"/>
          <a:chOff x="0" y="0"/>
          <a:chExt cx="0" cy="0"/>
        </a:xfrm>
      </p:grpSpPr>
      <p:pic>
        <p:nvPicPr>
          <p:cNvPr id="3" name="Picture Placeholder 2" descr="A cartoon of a person sitting at a desk with a light bulb above her head&#10;&#10;AI-generated content may be incorrect.">
            <a:extLst>
              <a:ext uri="{FF2B5EF4-FFF2-40B4-BE49-F238E27FC236}">
                <a16:creationId xmlns:a16="http://schemas.microsoft.com/office/drawing/2014/main" id="{6E7B288A-A70C-2CC9-B196-69FBA8483F0C}"/>
              </a:ext>
            </a:extLst>
          </p:cNvPr>
          <p:cNvPicPr>
            <a:picLocks noGrp="1" noChangeAspect="1"/>
          </p:cNvPicPr>
          <p:nvPr>
            <p:ph type="pic" idx="1"/>
          </p:nvPr>
        </p:nvPicPr>
        <p:blipFill>
          <a:blip r:embed="rId3"/>
          <a:srcRect t="9674" b="9674"/>
          <a:stretch>
            <a:fillRect/>
          </a:stretch>
        </p:blipFill>
        <p:spPr>
          <a:xfrm>
            <a:off x="7479791" y="1307162"/>
            <a:ext cx="3750691" cy="4421600"/>
          </a:xfrm>
        </p:spPr>
      </p:pic>
      <p:sp>
        <p:nvSpPr>
          <p:cNvPr id="5" name="TextBox 4">
            <a:extLst>
              <a:ext uri="{FF2B5EF4-FFF2-40B4-BE49-F238E27FC236}">
                <a16:creationId xmlns:a16="http://schemas.microsoft.com/office/drawing/2014/main" id="{B0C33CB8-2FA1-CBB4-4E85-E2772567724F}"/>
              </a:ext>
            </a:extLst>
          </p:cNvPr>
          <p:cNvSpPr txBox="1"/>
          <p:nvPr/>
        </p:nvSpPr>
        <p:spPr>
          <a:xfrm>
            <a:off x="504317" y="641412"/>
            <a:ext cx="11623675" cy="452432"/>
          </a:xfrm>
          <a:prstGeom prst="rect">
            <a:avLst/>
          </a:prstGeom>
          <a:noFill/>
        </p:spPr>
        <p:txBody>
          <a:bodyPr wrap="square" rtlCol="0">
            <a:spAutoFit/>
          </a:bodyPr>
          <a:lstStyle/>
          <a:p>
            <a:pPr>
              <a:lnSpc>
                <a:spcPct val="90000"/>
              </a:lnSpc>
              <a:spcBef>
                <a:spcPct val="0"/>
              </a:spcBef>
            </a:pPr>
            <a:r>
              <a:rPr lang="en-IE" sz="2600" b="1" dirty="0">
                <a:solidFill>
                  <a:srgbClr val="C52B87"/>
                </a:solidFill>
                <a:latin typeface="Calibri" panose="020F0502020204030204" pitchFamily="34" charset="0"/>
                <a:ea typeface="+mj-ea"/>
                <a:cs typeface="Calibri" panose="020F0502020204030204" pitchFamily="34" charset="0"/>
              </a:rPr>
              <a:t>Case Study</a:t>
            </a:r>
            <a:r>
              <a:rPr lang="en-US" sz="2600" b="1" dirty="0">
                <a:solidFill>
                  <a:srgbClr val="C52B87"/>
                </a:solidFill>
                <a:latin typeface="Calibri" panose="020F0502020204030204" pitchFamily="34" charset="0"/>
                <a:ea typeface="+mj-ea"/>
                <a:cs typeface="Calibri" panose="020F0502020204030204" pitchFamily="34" charset="0"/>
              </a:rPr>
              <a:t>- Course Adaptation in DCU</a:t>
            </a:r>
            <a:endParaRPr lang="en-IE" sz="2600" b="1" dirty="0">
              <a:solidFill>
                <a:srgbClr val="C52B87"/>
              </a:solidFill>
              <a:latin typeface="Calibri" panose="020F0502020204030204" pitchFamily="34" charset="0"/>
              <a:ea typeface="+mj-ea"/>
              <a:cs typeface="Calibri" panose="020F0502020204030204" pitchFamily="34" charset="0"/>
            </a:endParaRPr>
          </a:p>
        </p:txBody>
      </p:sp>
      <p:sp>
        <p:nvSpPr>
          <p:cNvPr id="6" name="Rectangle 5">
            <a:extLst>
              <a:ext uri="{FF2B5EF4-FFF2-40B4-BE49-F238E27FC236}">
                <a16:creationId xmlns:a16="http://schemas.microsoft.com/office/drawing/2014/main" id="{BD1F131F-C381-1781-A988-B2D2564E7EE0}"/>
              </a:ext>
            </a:extLst>
          </p:cNvPr>
          <p:cNvSpPr/>
          <p:nvPr/>
        </p:nvSpPr>
        <p:spPr>
          <a:xfrm>
            <a:off x="568481" y="1438099"/>
            <a:ext cx="6306771" cy="4524315"/>
          </a:xfrm>
          <a:prstGeom prst="rect">
            <a:avLst/>
          </a:prstGeom>
        </p:spPr>
        <p:txBody>
          <a:bodyPr wrap="square">
            <a:spAutoFit/>
          </a:bodyPr>
          <a:lstStyle/>
          <a:p>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Impact:</a:t>
            </a: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Higher interactivity, more student </a:t>
            </a:r>
            <a:r>
              <a:rPr lang="en-IE" sz="16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involvement</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Rich and meaningful forum contributions; students had time to reflect deeply.</a:t>
            </a: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Creative, individual, and interesting e-portfolio submissions; the lecturer found it personally rewarding. </a:t>
            </a: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The lecturer modelled good technological-pedagogical practice.</a:t>
            </a:r>
          </a:p>
          <a:p>
            <a:pPr marL="285750" indent="-285750">
              <a:buFont typeface="Arial" panose="020B0604020202020204" pitchFamily="34" charset="0"/>
              <a:buChar char="•"/>
            </a:pPr>
            <a:endPar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Tips from the lecturer:</a:t>
            </a: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Be consistent with your structure</a:t>
            </a:r>
            <a:r>
              <a:rPr lang="en-IE" sz="16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s</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tick with your plan, so students know what to expect. </a:t>
            </a: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Know your learners’ needs, learning styles, and challenges. </a:t>
            </a: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Design your VLE page (Loop) thoughtfully by using a clear layout, weekly release of content, not just a file dump. </a:t>
            </a: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Use CPD (professional development) supports, like those from the </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4"/>
              </a:rPr>
              <a:t>Teaching Enhancement Unit</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16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Let students make choices in assessments, but give them clear instructions and support.</a:t>
            </a:r>
            <a:endPar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25CC137-BC56-DAF9-25A0-3A7DA38AB911}"/>
              </a:ext>
            </a:extLst>
          </p:cNvPr>
          <p:cNvSpPr txBox="1"/>
          <p:nvPr/>
        </p:nvSpPr>
        <p:spPr>
          <a:xfrm>
            <a:off x="7479791" y="5728762"/>
            <a:ext cx="2010492" cy="261610"/>
          </a:xfrm>
          <a:prstGeom prst="rect">
            <a:avLst/>
          </a:prstGeom>
          <a:noFill/>
        </p:spPr>
        <p:txBody>
          <a:bodyPr wrap="square" rtlCol="0">
            <a:spAutoFit/>
          </a:bodyPr>
          <a:lstStyle/>
          <a:p>
            <a:r>
              <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Image by </a:t>
            </a:r>
            <a:r>
              <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5"/>
              </a:rPr>
              <a:t>Freepik</a:t>
            </a:r>
            <a:endPar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344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425EB36-1C33-95A3-9E1F-E96DD5B3E38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3CF2936-AFB2-CD0D-4288-DA908E9BE1B4}"/>
              </a:ext>
            </a:extLst>
          </p:cNvPr>
          <p:cNvSpPr txBox="1"/>
          <p:nvPr/>
        </p:nvSpPr>
        <p:spPr>
          <a:xfrm>
            <a:off x="6805890" y="596872"/>
            <a:ext cx="1872629" cy="461665"/>
          </a:xfrm>
          <a:prstGeom prst="rect">
            <a:avLst/>
          </a:prstGeom>
          <a:noFill/>
        </p:spPr>
        <p:txBody>
          <a:bodyPr wrap="none" rtlCol="0">
            <a:spAutoFit/>
          </a:bodyPr>
          <a:lstStyle/>
          <a:p>
            <a:r>
              <a:rPr lang="en-IE" sz="2400" b="1" spc="300" noProof="0" dirty="0">
                <a:solidFill>
                  <a:srgbClr val="0070C0"/>
                </a:solidFill>
                <a:latin typeface="Calibri" panose="020F0502020204030204" pitchFamily="34" charset="0"/>
                <a:ea typeface="Calibri" panose="020F0502020204030204" pitchFamily="34" charset="0"/>
                <a:cs typeface="Calibri" panose="020F0502020204030204" pitchFamily="34" charset="0"/>
              </a:rPr>
              <a:t>Activity 1 </a:t>
            </a:r>
          </a:p>
        </p:txBody>
      </p:sp>
      <p:sp>
        <p:nvSpPr>
          <p:cNvPr id="6" name="Rectangle 5">
            <a:extLst>
              <a:ext uri="{FF2B5EF4-FFF2-40B4-BE49-F238E27FC236}">
                <a16:creationId xmlns:a16="http://schemas.microsoft.com/office/drawing/2014/main" id="{80D2FFDA-A189-9F9A-CEA2-826A43B80D0A}"/>
              </a:ext>
            </a:extLst>
          </p:cNvPr>
          <p:cNvSpPr/>
          <p:nvPr/>
        </p:nvSpPr>
        <p:spPr>
          <a:xfrm>
            <a:off x="6096000" y="1277289"/>
            <a:ext cx="5779698" cy="3906134"/>
          </a:xfrm>
          <a:prstGeom prst="rect">
            <a:avLst/>
          </a:prstGeom>
        </p:spPr>
        <p:txBody>
          <a:bodyPr wrap="square">
            <a:spAutoFit/>
          </a:bodyPr>
          <a:lstStyle/>
          <a:p>
            <a:r>
              <a:rPr lang="en-IE" sz="2000" b="1" noProof="0" dirty="0">
                <a:solidFill>
                  <a:srgbClr val="C52B87"/>
                </a:solidFill>
                <a:latin typeface="Calibri" panose="020F0502020204030204" pitchFamily="34" charset="0"/>
                <a:ea typeface="+mj-ea"/>
                <a:cs typeface="Calibri" panose="020F0502020204030204" pitchFamily="34" charset="0"/>
              </a:rPr>
              <a:t>Applying the TPACK Framework to Re-Design a Current Lesson/Course</a:t>
            </a:r>
          </a:p>
          <a:p>
            <a:endParaRPr lang="en-IE" sz="2000" b="1" noProof="0" dirty="0">
              <a:solidFill>
                <a:srgbClr val="C52B87"/>
              </a:solidFill>
              <a:latin typeface="Calibri" panose="020F0502020204030204" pitchFamily="34" charset="0"/>
              <a:ea typeface="+mj-ea"/>
              <a:cs typeface="Calibri" panose="020F0502020204030204" pitchFamily="34" charset="0"/>
            </a:endParaRPr>
          </a:p>
          <a:p>
            <a:pPr algn="just"/>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During this activity, you will get to analyse your current teaching practice through the lens of TPACK and identify opportunities to enhance learning using purposeful, pedagogically aligned technology.</a:t>
            </a:r>
          </a:p>
          <a:p>
            <a:pPr algn="just"/>
            <a:endPar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indent="-196850" algn="just">
              <a:buClr>
                <a:schemeClr val="dk1"/>
              </a:buClr>
              <a:buSzPts val="1400"/>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Instructions:</a:t>
            </a:r>
          </a:p>
          <a:p>
            <a:pPr indent="-196850" algn="just">
              <a:buClr>
                <a:schemeClr val="dk1"/>
              </a:buClr>
              <a:buSzPts val="1400"/>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Step 1. Select one lesson/session/module you currently teach. Choose something you deliver regularly and know well - for example, an adult literacy lesson, an induction session, a workplace skills activity, or an ESL grammar workshop.</a:t>
            </a:r>
          </a:p>
          <a:p>
            <a:pPr algn="just"/>
            <a:endPar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endParaRPr lang="en-IE" sz="900" noProof="0" dirty="0">
              <a:ea typeface="Lato" panose="020F0502020204030203" pitchFamily="34" charset="0"/>
              <a:cs typeface="Lato" panose="020F0502020204030203" pitchFamily="34" charset="0"/>
            </a:endParaRPr>
          </a:p>
        </p:txBody>
      </p:sp>
      <p:pic>
        <p:nvPicPr>
          <p:cNvPr id="3" name="Picture 2" descr="A person standing next to a large tablet&#10;&#10;AI-generated content may be incorrect.">
            <a:extLst>
              <a:ext uri="{FF2B5EF4-FFF2-40B4-BE49-F238E27FC236}">
                <a16:creationId xmlns:a16="http://schemas.microsoft.com/office/drawing/2014/main" id="{B1663632-43EA-CDA8-FBFB-1C37FED68027}"/>
              </a:ext>
            </a:extLst>
          </p:cNvPr>
          <p:cNvPicPr>
            <a:picLocks noChangeAspect="1"/>
          </p:cNvPicPr>
          <p:nvPr/>
        </p:nvPicPr>
        <p:blipFill>
          <a:blip r:embed="rId3"/>
          <a:stretch>
            <a:fillRect/>
          </a:stretch>
        </p:blipFill>
        <p:spPr>
          <a:xfrm>
            <a:off x="886326" y="943276"/>
            <a:ext cx="4408371" cy="4408371"/>
          </a:xfrm>
          <a:prstGeom prst="rect">
            <a:avLst/>
          </a:prstGeom>
        </p:spPr>
      </p:pic>
      <p:sp>
        <p:nvSpPr>
          <p:cNvPr id="7" name="TextBox 6">
            <a:extLst>
              <a:ext uri="{FF2B5EF4-FFF2-40B4-BE49-F238E27FC236}">
                <a16:creationId xmlns:a16="http://schemas.microsoft.com/office/drawing/2014/main" id="{7A92638A-93AF-4532-8F5F-991236C7097F}"/>
              </a:ext>
            </a:extLst>
          </p:cNvPr>
          <p:cNvSpPr txBox="1"/>
          <p:nvPr/>
        </p:nvSpPr>
        <p:spPr>
          <a:xfrm>
            <a:off x="886326" y="5351647"/>
            <a:ext cx="2010492" cy="261610"/>
          </a:xfrm>
          <a:prstGeom prst="rect">
            <a:avLst/>
          </a:prstGeom>
          <a:noFill/>
        </p:spPr>
        <p:txBody>
          <a:bodyPr wrap="square" rtlCol="0">
            <a:spAutoFit/>
          </a:bodyPr>
          <a:lstStyle/>
          <a:p>
            <a:r>
              <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Image by </a:t>
            </a:r>
            <a:r>
              <a:rPr lang="en-IE" sz="1100" noProof="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vectorjuice</a:t>
            </a:r>
            <a:r>
              <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on </a:t>
            </a:r>
            <a:r>
              <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4"/>
              </a:rPr>
              <a:t>Freepik</a:t>
            </a:r>
            <a:endPar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757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C52E368-112E-DAC9-439F-82F12CAA814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1C85ABD-74E8-5F15-4AC4-C4FC68674218}"/>
              </a:ext>
            </a:extLst>
          </p:cNvPr>
          <p:cNvSpPr txBox="1"/>
          <p:nvPr/>
        </p:nvSpPr>
        <p:spPr>
          <a:xfrm>
            <a:off x="615700" y="217310"/>
            <a:ext cx="10960599" cy="830997"/>
          </a:xfrm>
          <a:prstGeom prst="rect">
            <a:avLst/>
          </a:prstGeom>
          <a:noFill/>
        </p:spPr>
        <p:txBody>
          <a:bodyPr wrap="square" rtlCol="0">
            <a:spAutoFit/>
          </a:bodyPr>
          <a:lstStyle/>
          <a:p>
            <a:r>
              <a:rPr lang="en-IE" sz="2400" b="1" spc="300" noProof="0" dirty="0">
                <a:solidFill>
                  <a:srgbClr val="C52B87"/>
                </a:solidFill>
                <a:latin typeface="Calibri" panose="020F0502020204030204" pitchFamily="34" charset="0"/>
                <a:ea typeface="Calibri" panose="020F0502020204030204" pitchFamily="34" charset="0"/>
                <a:cs typeface="Calibri" panose="020F0502020204030204" pitchFamily="34" charset="0"/>
              </a:rPr>
              <a:t>Activity</a:t>
            </a:r>
            <a:r>
              <a:rPr lang="en-IE" sz="2400" b="1" spc="300" noProof="0" dirty="0">
                <a:solidFill>
                  <a:srgbClr val="0070C0"/>
                </a:solidFill>
                <a:latin typeface="Calibri" panose="020F0502020204030204" pitchFamily="34" charset="0"/>
                <a:ea typeface="Calibri" panose="020F0502020204030204" pitchFamily="34" charset="0"/>
                <a:cs typeface="Calibri" panose="020F0502020204030204" pitchFamily="34" charset="0"/>
              </a:rPr>
              <a:t> Applying the TPACK Framework to Re-Design a Current Lesson/Course </a:t>
            </a:r>
            <a:r>
              <a:rPr lang="en-IE" sz="2000" b="1" spc="300" noProof="0" dirty="0">
                <a:solidFill>
                  <a:srgbClr val="0070C0"/>
                </a:solidFill>
                <a:latin typeface="Calibri" panose="020F0502020204030204" pitchFamily="34" charset="0"/>
                <a:ea typeface="Calibri" panose="020F0502020204030204" pitchFamily="34" charset="0"/>
                <a:cs typeface="Calibri" panose="020F0502020204030204" pitchFamily="34" charset="0"/>
              </a:rPr>
              <a:t>(45 minutes)</a:t>
            </a:r>
          </a:p>
        </p:txBody>
      </p:sp>
      <p:sp>
        <p:nvSpPr>
          <p:cNvPr id="3" name="Content Placeholder 2">
            <a:extLst>
              <a:ext uri="{FF2B5EF4-FFF2-40B4-BE49-F238E27FC236}">
                <a16:creationId xmlns:a16="http://schemas.microsoft.com/office/drawing/2014/main" id="{DB961486-E3ED-4D52-88FF-549080AE24D0}"/>
              </a:ext>
            </a:extLst>
          </p:cNvPr>
          <p:cNvSpPr txBox="1">
            <a:spLocks/>
          </p:cNvSpPr>
          <p:nvPr/>
        </p:nvSpPr>
        <p:spPr>
          <a:xfrm>
            <a:off x="434721" y="1048306"/>
            <a:ext cx="11757279" cy="53611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96850" algn="just">
              <a:lnSpc>
                <a:spcPct val="100000"/>
              </a:lnSpc>
              <a:spcBef>
                <a:spcPts val="0"/>
              </a:spcBef>
              <a:buClr>
                <a:schemeClr val="dk1"/>
              </a:buClr>
              <a:buSzPts val="1400"/>
              <a:buNone/>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Step 2. Map your current practice using the TPACK framework. Use the below to identify what you currently do:</a:t>
            </a:r>
          </a:p>
          <a:p>
            <a:pPr marL="88900" indent="-285750" algn="just">
              <a:lnSpc>
                <a:spcPct val="100000"/>
              </a:lnSpc>
              <a:spcBef>
                <a:spcPts val="0"/>
              </a:spcBef>
              <a:buClr>
                <a:schemeClr val="dk1"/>
              </a:buClr>
              <a:buSzPts val="1400"/>
            </a:pPr>
            <a:r>
              <a:rPr lang="en-IE" sz="14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Content Knowledge (CK): What core knowledge, skills, or concepts does the lesson focus on?</a:t>
            </a:r>
          </a:p>
          <a:p>
            <a:pPr marL="88900" indent="-285750" algn="just">
              <a:lnSpc>
                <a:spcPct val="100000"/>
              </a:lnSpc>
              <a:spcBef>
                <a:spcPts val="0"/>
              </a:spcBef>
              <a:buClr>
                <a:schemeClr val="dk1"/>
              </a:buClr>
              <a:buSzPts val="1400"/>
            </a:pPr>
            <a:r>
              <a:rPr lang="en-IE" sz="14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Pedagogical Knowledge (PK): How do you teach it? (group discussion, problem-based learning, demonstrations, collaborative activities)</a:t>
            </a:r>
          </a:p>
          <a:p>
            <a:pPr marL="88900" indent="-285750" algn="just">
              <a:lnSpc>
                <a:spcPct val="100000"/>
              </a:lnSpc>
              <a:spcBef>
                <a:spcPts val="0"/>
              </a:spcBef>
              <a:buClr>
                <a:schemeClr val="dk1"/>
              </a:buClr>
              <a:buSzPts val="1400"/>
            </a:pPr>
            <a:r>
              <a:rPr lang="en-IE" sz="14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Technological Knowledge (TK): What tools - if any - do you currently use? (Padlet, Zoom breakout rooms, Google Docs, H5P, </a:t>
            </a:r>
            <a:r>
              <a:rPr lang="en-IE" sz="1400" noProof="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Mentimeter</a:t>
            </a:r>
            <a:r>
              <a:rPr lang="en-IE" sz="14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a:t>
            </a:r>
          </a:p>
          <a:p>
            <a:pPr marL="88900" indent="-285750" algn="just">
              <a:lnSpc>
                <a:spcPct val="100000"/>
              </a:lnSpc>
              <a:spcBef>
                <a:spcPts val="0"/>
              </a:spcBef>
              <a:buClr>
                <a:schemeClr val="dk1"/>
              </a:buClr>
              <a:buSzPts val="1400"/>
            </a:pPr>
            <a:endParaRPr lang="en-IE" sz="14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endParaRPr>
          </a:p>
          <a:p>
            <a:pPr marL="0" indent="-196850" algn="just">
              <a:lnSpc>
                <a:spcPct val="100000"/>
              </a:lnSpc>
              <a:spcBef>
                <a:spcPts val="0"/>
              </a:spcBef>
              <a:buClr>
                <a:schemeClr val="dk1"/>
              </a:buClr>
              <a:buSzPts val="1400"/>
              <a:buNone/>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Step 3. Analyse gaps and opportunities for improvement. Reflect on:</a:t>
            </a:r>
          </a:p>
          <a:p>
            <a:pPr marL="88900" indent="-285750" algn="just">
              <a:lnSpc>
                <a:spcPct val="100000"/>
              </a:lnSpc>
              <a:spcBef>
                <a:spcPts val="0"/>
              </a:spcBef>
              <a:buClr>
                <a:schemeClr val="dk1"/>
              </a:buClr>
              <a:buSzPts val="1400"/>
            </a:pPr>
            <a:r>
              <a:rPr lang="en-IE" sz="14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Which elements of TPACK are strong? Which are underdeveloped?</a:t>
            </a:r>
          </a:p>
          <a:p>
            <a:pPr marL="88900" indent="-285750" algn="just">
              <a:lnSpc>
                <a:spcPct val="100000"/>
              </a:lnSpc>
              <a:spcBef>
                <a:spcPts val="0"/>
              </a:spcBef>
              <a:buClr>
                <a:schemeClr val="dk1"/>
              </a:buClr>
              <a:buSzPts val="1400"/>
            </a:pPr>
            <a:r>
              <a:rPr lang="en-IE" sz="14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Is the technology you currently use adding value, or just adding complexity?</a:t>
            </a:r>
          </a:p>
          <a:p>
            <a:pPr marL="88900" indent="-285750" algn="just">
              <a:lnSpc>
                <a:spcPct val="100000"/>
              </a:lnSpc>
              <a:spcBef>
                <a:spcPts val="0"/>
              </a:spcBef>
              <a:buClr>
                <a:schemeClr val="dk1"/>
              </a:buClr>
              <a:buSzPts val="1400"/>
            </a:pPr>
            <a:r>
              <a:rPr lang="en-IE" sz="14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Could technology help make the learning more: interactive, collaborative, differentiated, accessible, practical or real-world?</a:t>
            </a:r>
          </a:p>
          <a:p>
            <a:pPr marL="0" indent="-196850" algn="just">
              <a:lnSpc>
                <a:spcPct val="100000"/>
              </a:lnSpc>
              <a:spcBef>
                <a:spcPts val="0"/>
              </a:spcBef>
              <a:buClr>
                <a:schemeClr val="dk1"/>
              </a:buClr>
              <a:buSzPts val="1400"/>
              <a:buNone/>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Use these reflective questions:</a:t>
            </a:r>
          </a:p>
          <a:p>
            <a:pPr algn="just">
              <a:lnSpc>
                <a:spcPct val="100000"/>
              </a:lnSpc>
              <a:spcBef>
                <a:spcPts val="0"/>
              </a:spcBef>
              <a:buClr>
                <a:schemeClr val="dk1"/>
              </a:buClr>
              <a:buSzPts val="1400"/>
            </a:pPr>
            <a:r>
              <a:rPr lang="en-IE" sz="14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How could digital tools enhance the understanding or practice of the content?</a:t>
            </a:r>
          </a:p>
          <a:p>
            <a:pPr algn="just">
              <a:lnSpc>
                <a:spcPct val="100000"/>
              </a:lnSpc>
              <a:spcBef>
                <a:spcPts val="0"/>
              </a:spcBef>
              <a:buClr>
                <a:schemeClr val="dk1"/>
              </a:buClr>
              <a:buSzPts val="1400"/>
            </a:pPr>
            <a:r>
              <a:rPr lang="en-IE" sz="14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How could pedagogy and technology work together more effectively?</a:t>
            </a:r>
          </a:p>
          <a:p>
            <a:pPr algn="just">
              <a:lnSpc>
                <a:spcPct val="100000"/>
              </a:lnSpc>
              <a:spcBef>
                <a:spcPts val="0"/>
              </a:spcBef>
              <a:buClr>
                <a:schemeClr val="dk1"/>
              </a:buClr>
              <a:buSzPts val="1400"/>
            </a:pPr>
            <a:r>
              <a:rPr lang="en-IE" sz="14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Where might learners benefit from more autonomy, choice, or adaptation?</a:t>
            </a:r>
          </a:p>
          <a:p>
            <a:pPr algn="just">
              <a:lnSpc>
                <a:spcPct val="100000"/>
              </a:lnSpc>
              <a:spcBef>
                <a:spcPts val="0"/>
              </a:spcBef>
              <a:buClr>
                <a:schemeClr val="dk1"/>
              </a:buClr>
              <a:buSzPts val="1400"/>
            </a:pPr>
            <a:endParaRPr lang="en-IE" sz="14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endParaRPr>
          </a:p>
          <a:p>
            <a:pPr marL="0" indent="0" algn="just">
              <a:lnSpc>
                <a:spcPct val="100000"/>
              </a:lnSpc>
              <a:spcBef>
                <a:spcPts val="0"/>
              </a:spcBef>
              <a:buClr>
                <a:schemeClr val="dk1"/>
              </a:buClr>
              <a:buSzPts val="1400"/>
              <a:buNone/>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Step 4. Create a short redesign summary.</a:t>
            </a:r>
          </a:p>
          <a:p>
            <a:pPr marL="0" indent="0" algn="just">
              <a:lnSpc>
                <a:spcPct val="100000"/>
              </a:lnSpc>
              <a:spcBef>
                <a:spcPts val="0"/>
              </a:spcBef>
              <a:buClr>
                <a:schemeClr val="dk1"/>
              </a:buClr>
              <a:buSzPts val="1400"/>
              <a:buNone/>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Write a brief outline of how you would redesign the lesson/module by integrating TPACK more intentionally. Include:</a:t>
            </a:r>
          </a:p>
          <a:p>
            <a:pPr algn="just">
              <a:lnSpc>
                <a:spcPct val="100000"/>
              </a:lnSpc>
              <a:spcBef>
                <a:spcPts val="0"/>
              </a:spcBef>
              <a:buClr>
                <a:schemeClr val="dk1"/>
              </a:buClr>
              <a:buSzPts val="1400"/>
            </a:pPr>
            <a:r>
              <a:rPr lang="en-IE" sz="14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Revised learning outcomes (if needed).</a:t>
            </a:r>
          </a:p>
          <a:p>
            <a:pPr algn="just">
              <a:lnSpc>
                <a:spcPct val="100000"/>
              </a:lnSpc>
              <a:spcBef>
                <a:spcPts val="0"/>
              </a:spcBef>
              <a:buClr>
                <a:schemeClr val="dk1"/>
              </a:buClr>
              <a:buSzPts val="1400"/>
            </a:pPr>
            <a:r>
              <a:rPr lang="en-IE" sz="14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Pedagogical strategies you will underscore (collaborative inquiry, microlearning, problem-solving).</a:t>
            </a:r>
          </a:p>
          <a:p>
            <a:pPr algn="just">
              <a:lnSpc>
                <a:spcPct val="100000"/>
              </a:lnSpc>
              <a:spcBef>
                <a:spcPts val="0"/>
              </a:spcBef>
              <a:buClr>
                <a:schemeClr val="dk1"/>
              </a:buClr>
              <a:buSzPts val="1400"/>
            </a:pPr>
            <a:r>
              <a:rPr lang="en-IE" sz="14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Digital tools you will add or remove, and the reason for each (Padlet for initial brainstorming, H5P for practice quizzes, Google Docs for co-creation, AI-assisted feedback tool for formative support).</a:t>
            </a:r>
          </a:p>
          <a:p>
            <a:pPr algn="just">
              <a:lnSpc>
                <a:spcPct val="100000"/>
              </a:lnSpc>
              <a:spcBef>
                <a:spcPts val="0"/>
              </a:spcBef>
              <a:buClr>
                <a:schemeClr val="dk1"/>
              </a:buClr>
              <a:buSzPts val="1400"/>
            </a:pPr>
            <a:r>
              <a:rPr lang="en-IE" sz="14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How these choices improve learner engagement, autonomy, and/or relevance.</a:t>
            </a:r>
          </a:p>
          <a:p>
            <a:pPr algn="just">
              <a:lnSpc>
                <a:spcPct val="100000"/>
              </a:lnSpc>
              <a:spcBef>
                <a:spcPts val="0"/>
              </a:spcBef>
              <a:buClr>
                <a:schemeClr val="dk1"/>
              </a:buClr>
              <a:buSzPts val="1400"/>
            </a:pPr>
            <a:r>
              <a:rPr lang="en-IE" sz="14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Potential challenges &amp; how you will address them.</a:t>
            </a:r>
          </a:p>
          <a:p>
            <a:pPr marL="0" indent="0" algn="just">
              <a:lnSpc>
                <a:spcPct val="100000"/>
              </a:lnSpc>
              <a:spcBef>
                <a:spcPts val="0"/>
              </a:spcBef>
              <a:buClr>
                <a:schemeClr val="dk1"/>
              </a:buClr>
              <a:buSzPts val="1400"/>
              <a:buNone/>
            </a:pPr>
            <a:endPar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endParaRPr>
          </a:p>
          <a:p>
            <a:pPr marL="0" indent="-196850" algn="just">
              <a:lnSpc>
                <a:spcPct val="150000"/>
              </a:lnSpc>
              <a:spcBef>
                <a:spcPts val="0"/>
              </a:spcBef>
              <a:buClr>
                <a:schemeClr val="dk1"/>
              </a:buClr>
              <a:buSzPts val="1400"/>
              <a:buNone/>
            </a:pPr>
            <a:endPar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endParaRPr>
          </a:p>
          <a:p>
            <a:pPr marL="0" indent="-196850" algn="just">
              <a:lnSpc>
                <a:spcPct val="150000"/>
              </a:lnSpc>
              <a:spcBef>
                <a:spcPts val="0"/>
              </a:spcBef>
              <a:buClr>
                <a:schemeClr val="dk1"/>
              </a:buClr>
              <a:buSzPts val="1400"/>
              <a:buNone/>
            </a:pPr>
            <a:endPar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endParaRPr>
          </a:p>
          <a:p>
            <a:pPr marL="0" indent="0">
              <a:buFont typeface="Arial" panose="020B0604020202020204" pitchFamily="34" charset="0"/>
              <a:buNone/>
            </a:pPr>
            <a:endParaRPr lang="en-IE" noProof="0" dirty="0"/>
          </a:p>
        </p:txBody>
      </p:sp>
    </p:spTree>
    <p:extLst>
      <p:ext uri="{BB962C8B-B14F-4D97-AF65-F5344CB8AC3E}">
        <p14:creationId xmlns:p14="http://schemas.microsoft.com/office/powerpoint/2010/main" val="87619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34736A9-4185-39A4-180D-E54B93722DD2}"/>
            </a:ext>
          </a:extLst>
        </p:cNvPr>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EE01226-2668-5020-D7E7-751AF100407F}"/>
              </a:ext>
            </a:extLst>
          </p:cNvPr>
          <p:cNvSpPr>
            <a:spLocks noGrp="1"/>
          </p:cNvSpPr>
          <p:nvPr>
            <p:ph type="pic" idx="1"/>
          </p:nvPr>
        </p:nvSpPr>
        <p:spPr>
          <a:xfrm>
            <a:off x="7712015" y="1160086"/>
            <a:ext cx="3833353" cy="4358580"/>
          </a:xfrm>
        </p:spPr>
        <p:txBody>
          <a:bodyPr/>
          <a:lstStyle/>
          <a:p>
            <a:endParaRPr lang="en-IE" noProof="0" dirty="0"/>
          </a:p>
        </p:txBody>
      </p:sp>
      <p:sp>
        <p:nvSpPr>
          <p:cNvPr id="5" name="TextBox 4">
            <a:extLst>
              <a:ext uri="{FF2B5EF4-FFF2-40B4-BE49-F238E27FC236}">
                <a16:creationId xmlns:a16="http://schemas.microsoft.com/office/drawing/2014/main" id="{0899A81C-3614-CFE7-564A-2C1DE994E1A3}"/>
              </a:ext>
            </a:extLst>
          </p:cNvPr>
          <p:cNvSpPr txBox="1"/>
          <p:nvPr/>
        </p:nvSpPr>
        <p:spPr>
          <a:xfrm>
            <a:off x="525861" y="407091"/>
            <a:ext cx="5115815" cy="461665"/>
          </a:xfrm>
          <a:prstGeom prst="rect">
            <a:avLst/>
          </a:prstGeom>
          <a:noFill/>
        </p:spPr>
        <p:txBody>
          <a:bodyPr wrap="square" rtlCol="0">
            <a:spAutoFit/>
          </a:bodyPr>
          <a:lstStyle/>
          <a:p>
            <a:r>
              <a:rPr lang="en-IE" sz="2400" b="1" spc="300" noProof="0" dirty="0">
                <a:solidFill>
                  <a:srgbClr val="C52B87"/>
                </a:solidFill>
                <a:latin typeface="Calibri" panose="020F0502020204030204" pitchFamily="34" charset="0"/>
                <a:ea typeface="Calibri" panose="020F0502020204030204" pitchFamily="34" charset="0"/>
                <a:cs typeface="Calibri" panose="020F0502020204030204" pitchFamily="34" charset="0"/>
              </a:rPr>
              <a:t>Activity 2</a:t>
            </a:r>
          </a:p>
        </p:txBody>
      </p:sp>
      <p:sp>
        <p:nvSpPr>
          <p:cNvPr id="6" name="Rectangle 5">
            <a:extLst>
              <a:ext uri="{FF2B5EF4-FFF2-40B4-BE49-F238E27FC236}">
                <a16:creationId xmlns:a16="http://schemas.microsoft.com/office/drawing/2014/main" id="{D91A4BC1-F01C-2726-50EC-B7B012BB9BDA}"/>
              </a:ext>
            </a:extLst>
          </p:cNvPr>
          <p:cNvSpPr/>
          <p:nvPr/>
        </p:nvSpPr>
        <p:spPr>
          <a:xfrm>
            <a:off x="327803" y="1145073"/>
            <a:ext cx="6495690" cy="4567854"/>
          </a:xfrm>
          <a:prstGeom prst="rect">
            <a:avLst/>
          </a:prstGeom>
        </p:spPr>
        <p:txBody>
          <a:bodyPr wrap="square">
            <a:spAutoFit/>
          </a:bodyPr>
          <a:lstStyle/>
          <a:p>
            <a:r>
              <a:rPr lang="en-IE" sz="2000" b="1" noProof="0" dirty="0">
                <a:solidFill>
                  <a:srgbClr val="0070C0"/>
                </a:solidFill>
                <a:latin typeface="Calibri" panose="020F0502020204030204" pitchFamily="34" charset="0"/>
                <a:ea typeface="Calibri" panose="020F0502020204030204" pitchFamily="34" charset="0"/>
                <a:cs typeface="Calibri" panose="020F0502020204030204" pitchFamily="34" charset="0"/>
              </a:rPr>
              <a:t>Implementing Your TPACK - Aligned Changes Using Digital Tools </a:t>
            </a:r>
          </a:p>
          <a:p>
            <a:endPar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Let’s put your redesigned ideas into action by creating an example activity/resource using at least one digital tool aligned with your learning goals and pedagogical approach.</a:t>
            </a:r>
          </a:p>
          <a:p>
            <a:endPar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Instructions:</a:t>
            </a:r>
          </a:p>
          <a:p>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Step 1. Choose one element from your redesign to implement. For example:</a:t>
            </a:r>
          </a:p>
          <a:p>
            <a:pPr marL="228600" indent="-228600" algn="just">
              <a:buClr>
                <a:schemeClr val="dk1"/>
              </a:buClr>
              <a:buSzPts val="1400"/>
              <a:buFont typeface="Arial" panose="020B0604020202020204" pitchFamily="34" charset="0"/>
              <a:buChar char="•"/>
            </a:pPr>
            <a:r>
              <a:rPr lang="en-IE" sz="14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 collaborative brainstorming task using Padlet or Miro</a:t>
            </a:r>
          </a:p>
          <a:p>
            <a:pPr marL="228600" indent="-228600" algn="just">
              <a:buClr>
                <a:schemeClr val="dk1"/>
              </a:buClr>
              <a:buSzPts val="1400"/>
              <a:buFont typeface="Arial" panose="020B0604020202020204" pitchFamily="34" charset="0"/>
              <a:buChar char="•"/>
            </a:pPr>
            <a:r>
              <a:rPr lang="en-IE" sz="14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 short microlearning video or H5P mini-lesson</a:t>
            </a:r>
          </a:p>
          <a:p>
            <a:pPr marL="228600" indent="-228600" algn="just">
              <a:buClr>
                <a:schemeClr val="dk1"/>
              </a:buClr>
              <a:buSzPts val="1400"/>
              <a:buFont typeface="Arial" panose="020B0604020202020204" pitchFamily="34" charset="0"/>
              <a:buChar char="•"/>
            </a:pPr>
            <a:r>
              <a:rPr lang="en-IE" sz="14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An interactive branching scenario in Genially</a:t>
            </a:r>
          </a:p>
          <a:p>
            <a:pPr marL="228600" indent="-228600" algn="just">
              <a:buClr>
                <a:schemeClr val="dk1"/>
              </a:buClr>
              <a:buSzPts val="1400"/>
              <a:buFont typeface="Arial" panose="020B0604020202020204" pitchFamily="34" charset="0"/>
              <a:buChar char="•"/>
            </a:pPr>
            <a:r>
              <a:rPr lang="en-IE" sz="14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An AI-supported feedback prompt using ChatGPT or Eduaide</a:t>
            </a:r>
          </a:p>
          <a:p>
            <a:pPr marL="228600" indent="-228600" algn="just">
              <a:buClr>
                <a:schemeClr val="dk1"/>
              </a:buClr>
              <a:buSzPts val="1400"/>
              <a:buFont typeface="Arial" panose="020B0604020202020204" pitchFamily="34" charset="0"/>
              <a:buChar char="•"/>
            </a:pPr>
            <a:r>
              <a:rPr lang="en-IE" sz="14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 co-created Google Doc template for group problem-solving</a:t>
            </a:r>
          </a:p>
          <a:p>
            <a:pPr marL="228600" indent="-228600" algn="just">
              <a:buClr>
                <a:schemeClr val="dk1"/>
              </a:buClr>
              <a:buSzPts val="1400"/>
              <a:buFont typeface="Arial" panose="020B0604020202020204" pitchFamily="34" charset="0"/>
              <a:buChar char="•"/>
            </a:pPr>
            <a:r>
              <a:rPr lang="en-IE" sz="14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 short adaptive learning task using MagicSchool or a similar tool</a:t>
            </a:r>
          </a:p>
          <a:p>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Pick something you can create a prototype for within the timeframe.</a:t>
            </a:r>
          </a:p>
          <a:p>
            <a:endPar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endParaRPr lang="en-IE" sz="1100" noProof="0" dirty="0"/>
          </a:p>
          <a:p>
            <a:pPr algn="just">
              <a:lnSpc>
                <a:spcPct val="150000"/>
              </a:lnSpc>
            </a:pPr>
            <a:endParaRPr lang="en-IE" sz="900" noProof="0" dirty="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77172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2AC2916-538E-8D75-AAFC-B3E312D6DF5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93E5108-A4B2-88A0-9C5A-61C14F821B8E}"/>
              </a:ext>
            </a:extLst>
          </p:cNvPr>
          <p:cNvSpPr txBox="1"/>
          <p:nvPr/>
        </p:nvSpPr>
        <p:spPr>
          <a:xfrm>
            <a:off x="615700" y="217310"/>
            <a:ext cx="10788421" cy="830997"/>
          </a:xfrm>
          <a:prstGeom prst="rect">
            <a:avLst/>
          </a:prstGeom>
          <a:noFill/>
        </p:spPr>
        <p:txBody>
          <a:bodyPr wrap="square" rtlCol="0">
            <a:spAutoFit/>
          </a:bodyPr>
          <a:lstStyle/>
          <a:p>
            <a:r>
              <a:rPr lang="en-IE" sz="2400" b="1" spc="300" noProof="0" dirty="0">
                <a:solidFill>
                  <a:srgbClr val="C52B87"/>
                </a:solidFill>
                <a:latin typeface="Calibri" panose="020F0502020204030204" pitchFamily="34" charset="0"/>
                <a:ea typeface="Calibri" panose="020F0502020204030204" pitchFamily="34" charset="0"/>
                <a:cs typeface="Calibri" panose="020F0502020204030204" pitchFamily="34" charset="0"/>
              </a:rPr>
              <a:t>Activity</a:t>
            </a:r>
            <a:r>
              <a:rPr lang="en-IE" sz="2400" b="1" spc="300" noProof="0" dirty="0">
                <a:solidFill>
                  <a:srgbClr val="0070C0"/>
                </a:solidFill>
                <a:latin typeface="Calibri" panose="020F0502020204030204" pitchFamily="34" charset="0"/>
                <a:ea typeface="Calibri" panose="020F0502020204030204" pitchFamily="34" charset="0"/>
                <a:cs typeface="Calibri" panose="020F0502020204030204" pitchFamily="34" charset="0"/>
              </a:rPr>
              <a:t> Implementing Your TPACK - Aligned Changes Using Digital Tools </a:t>
            </a:r>
            <a:r>
              <a:rPr lang="en-IE" sz="2000" b="1" spc="300" noProof="0" dirty="0">
                <a:solidFill>
                  <a:srgbClr val="0070C0"/>
                </a:solidFill>
                <a:latin typeface="Calibri" panose="020F0502020204030204" pitchFamily="34" charset="0"/>
                <a:ea typeface="Calibri" panose="020F0502020204030204" pitchFamily="34" charset="0"/>
                <a:cs typeface="Calibri" panose="020F0502020204030204" pitchFamily="34" charset="0"/>
              </a:rPr>
              <a:t>(45 minutes)</a:t>
            </a:r>
          </a:p>
        </p:txBody>
      </p:sp>
      <p:sp>
        <p:nvSpPr>
          <p:cNvPr id="3" name="Content Placeholder 2">
            <a:extLst>
              <a:ext uri="{FF2B5EF4-FFF2-40B4-BE49-F238E27FC236}">
                <a16:creationId xmlns:a16="http://schemas.microsoft.com/office/drawing/2014/main" id="{82085D1C-7B67-1AA2-AE6C-2D41157336C1}"/>
              </a:ext>
            </a:extLst>
          </p:cNvPr>
          <p:cNvSpPr txBox="1">
            <a:spLocks/>
          </p:cNvSpPr>
          <p:nvPr/>
        </p:nvSpPr>
        <p:spPr>
          <a:xfrm>
            <a:off x="434721" y="1186330"/>
            <a:ext cx="11757279" cy="49470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196850" algn="just">
              <a:lnSpc>
                <a:spcPct val="100000"/>
              </a:lnSpc>
              <a:spcBef>
                <a:spcPts val="0"/>
              </a:spcBef>
              <a:buClr>
                <a:schemeClr val="dk1"/>
              </a:buClr>
              <a:buSzPts val="1400"/>
              <a:buNone/>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Step 2. Build a small, functional prototype. Create a basic version that a learner could test. Examples:</a:t>
            </a:r>
          </a:p>
          <a:p>
            <a:pPr lvl="1" algn="just">
              <a:lnSpc>
                <a:spcPct val="100000"/>
              </a:lnSpc>
              <a:spcBef>
                <a:spcPts val="0"/>
              </a:spcBef>
              <a:buClr>
                <a:schemeClr val="dk1"/>
              </a:buClr>
              <a:buSzPts val="1400"/>
              <a:buFont typeface="Courier New" panose="02070309020205020404" pitchFamily="49" charset="0"/>
              <a:buChar char="o"/>
            </a:pPr>
            <a:r>
              <a:rPr lang="en-IE" sz="12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A Padlet board with instructions and sections</a:t>
            </a:r>
          </a:p>
          <a:p>
            <a:pPr lvl="1" algn="just">
              <a:lnSpc>
                <a:spcPct val="100000"/>
              </a:lnSpc>
              <a:spcBef>
                <a:spcPts val="0"/>
              </a:spcBef>
              <a:buClr>
                <a:schemeClr val="dk1"/>
              </a:buClr>
              <a:buSzPts val="1400"/>
              <a:buFont typeface="Courier New" panose="02070309020205020404" pitchFamily="49" charset="0"/>
              <a:buChar char="o"/>
            </a:pPr>
            <a:r>
              <a:rPr lang="en-IE" sz="12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A 3–5 screen H5P interactive element (quiz, flashcards, hotspot, drag &amp; drop)</a:t>
            </a:r>
          </a:p>
          <a:p>
            <a:pPr lvl="1" algn="just">
              <a:lnSpc>
                <a:spcPct val="100000"/>
              </a:lnSpc>
              <a:spcBef>
                <a:spcPts val="0"/>
              </a:spcBef>
              <a:buClr>
                <a:schemeClr val="dk1"/>
              </a:buClr>
              <a:buSzPts val="1400"/>
              <a:buFont typeface="Courier New" panose="02070309020205020404" pitchFamily="49" charset="0"/>
              <a:buChar char="o"/>
            </a:pPr>
            <a:r>
              <a:rPr lang="en-IE" sz="12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A Google Doc with guiding questions and scaffolds</a:t>
            </a:r>
          </a:p>
          <a:p>
            <a:pPr lvl="1" algn="just">
              <a:lnSpc>
                <a:spcPct val="100000"/>
              </a:lnSpc>
              <a:spcBef>
                <a:spcPts val="0"/>
              </a:spcBef>
              <a:buClr>
                <a:schemeClr val="dk1"/>
              </a:buClr>
              <a:buSzPts val="1400"/>
              <a:buFont typeface="Courier New" panose="02070309020205020404" pitchFamily="49" charset="0"/>
              <a:buChar char="o"/>
            </a:pPr>
            <a:r>
              <a:rPr lang="en-IE" sz="12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A short AI-generated explanation or feedback template</a:t>
            </a:r>
          </a:p>
          <a:p>
            <a:pPr lvl="1" algn="just">
              <a:lnSpc>
                <a:spcPct val="100000"/>
              </a:lnSpc>
              <a:spcBef>
                <a:spcPts val="0"/>
              </a:spcBef>
              <a:buClr>
                <a:schemeClr val="dk1"/>
              </a:buClr>
              <a:buSzPts val="1400"/>
              <a:buFont typeface="Courier New" panose="02070309020205020404" pitchFamily="49" charset="0"/>
              <a:buChar char="o"/>
            </a:pPr>
            <a:r>
              <a:rPr lang="en-IE" sz="12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A Miro board with the structure of an activity</a:t>
            </a:r>
          </a:p>
          <a:p>
            <a:pPr lvl="1" algn="just">
              <a:lnSpc>
                <a:spcPct val="100000"/>
              </a:lnSpc>
              <a:spcBef>
                <a:spcPts val="0"/>
              </a:spcBef>
              <a:buClr>
                <a:schemeClr val="dk1"/>
              </a:buClr>
              <a:buSzPts val="1400"/>
              <a:buFont typeface="Courier New" panose="02070309020205020404" pitchFamily="49" charset="0"/>
              <a:buChar char="o"/>
            </a:pPr>
            <a:r>
              <a:rPr lang="en-IE" sz="12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A Genially branching scenario with 2 - 3 decision points</a:t>
            </a:r>
          </a:p>
          <a:p>
            <a:pPr marL="0" indent="-196850" algn="just">
              <a:lnSpc>
                <a:spcPct val="100000"/>
              </a:lnSpc>
              <a:spcBef>
                <a:spcPts val="0"/>
              </a:spcBef>
              <a:buClr>
                <a:schemeClr val="dk1"/>
              </a:buClr>
              <a:buSzPts val="1400"/>
              <a:buNone/>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Focus on clarity, alignment with learning outcomes, accessibility, and ease of use.</a:t>
            </a:r>
          </a:p>
          <a:p>
            <a:pPr marL="0" indent="-196850" algn="just">
              <a:lnSpc>
                <a:spcPct val="100000"/>
              </a:lnSpc>
              <a:spcBef>
                <a:spcPts val="0"/>
              </a:spcBef>
              <a:buClr>
                <a:schemeClr val="dk1"/>
              </a:buClr>
              <a:buSzPts val="1400"/>
              <a:buNone/>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Step 3. Write a short explanation for your prototype planning. Explain the following:</a:t>
            </a:r>
          </a:p>
          <a:p>
            <a:pPr marL="88900" indent="-285750" algn="just">
              <a:lnSpc>
                <a:spcPct val="100000"/>
              </a:lnSpc>
              <a:spcBef>
                <a:spcPts val="0"/>
              </a:spcBef>
              <a:buClr>
                <a:schemeClr val="dk1"/>
              </a:buClr>
              <a:buSzPts val="1400"/>
            </a:pPr>
            <a:r>
              <a:rPr lang="en-IE" sz="14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Learning goal: What skill or knowledge does this prototype support?</a:t>
            </a:r>
          </a:p>
          <a:p>
            <a:pPr marL="88900" indent="-285750" algn="just">
              <a:lnSpc>
                <a:spcPct val="100000"/>
              </a:lnSpc>
              <a:spcBef>
                <a:spcPts val="0"/>
              </a:spcBef>
              <a:buClr>
                <a:schemeClr val="dk1"/>
              </a:buClr>
              <a:buSzPts val="1400"/>
            </a:pPr>
            <a:r>
              <a:rPr lang="en-IE" sz="14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Pedagogical approach: How does this tool support your chosen strategy (problem-based learning, collaborative learning, inquiry, microlearning)?</a:t>
            </a:r>
          </a:p>
          <a:p>
            <a:pPr marL="88900" indent="-285750" algn="just">
              <a:lnSpc>
                <a:spcPct val="100000"/>
              </a:lnSpc>
              <a:spcBef>
                <a:spcPts val="0"/>
              </a:spcBef>
              <a:buClr>
                <a:schemeClr val="dk1"/>
              </a:buClr>
              <a:buSzPts val="1400"/>
            </a:pPr>
            <a:r>
              <a:rPr lang="en-IE" sz="14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TPACK alignment:</a:t>
            </a:r>
          </a:p>
          <a:p>
            <a:pPr marL="457200" lvl="1" indent="0" algn="just">
              <a:lnSpc>
                <a:spcPct val="100000"/>
              </a:lnSpc>
              <a:spcBef>
                <a:spcPts val="0"/>
              </a:spcBef>
              <a:buClr>
                <a:schemeClr val="dk1"/>
              </a:buClr>
              <a:buSzPts val="1400"/>
              <a:buNone/>
            </a:pPr>
            <a:r>
              <a:rPr lang="en-IE" sz="12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o	How does technology enhance - not replace - your pedagogy?</a:t>
            </a:r>
          </a:p>
          <a:p>
            <a:pPr marL="457200" lvl="1" indent="0" algn="just">
              <a:lnSpc>
                <a:spcPct val="100000"/>
              </a:lnSpc>
              <a:spcBef>
                <a:spcPts val="0"/>
              </a:spcBef>
              <a:buClr>
                <a:schemeClr val="dk1"/>
              </a:buClr>
              <a:buSzPts val="1400"/>
              <a:buNone/>
            </a:pPr>
            <a:r>
              <a:rPr lang="en-IE" sz="12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o	Why is this particular tool a good fit?</a:t>
            </a:r>
          </a:p>
          <a:p>
            <a:pPr algn="just">
              <a:lnSpc>
                <a:spcPct val="100000"/>
              </a:lnSpc>
              <a:spcBef>
                <a:spcPts val="0"/>
              </a:spcBef>
              <a:buClr>
                <a:schemeClr val="dk1"/>
              </a:buClr>
              <a:buSzPts val="1400"/>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Learner experience:</a:t>
            </a:r>
          </a:p>
          <a:p>
            <a:pPr marL="457200" lvl="1" indent="0" algn="just">
              <a:lnSpc>
                <a:spcPct val="100000"/>
              </a:lnSpc>
              <a:spcBef>
                <a:spcPts val="0"/>
              </a:spcBef>
              <a:buClr>
                <a:schemeClr val="dk1"/>
              </a:buClr>
              <a:buSzPts val="1400"/>
              <a:buNone/>
            </a:pPr>
            <a:r>
              <a:rPr lang="en-IE" sz="12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o	How does the activity promote engagement, autonomy, relevance, or reflection?</a:t>
            </a:r>
          </a:p>
          <a:p>
            <a:pPr marL="457200" lvl="1" indent="0" algn="just">
              <a:lnSpc>
                <a:spcPct val="100000"/>
              </a:lnSpc>
              <a:spcBef>
                <a:spcPts val="0"/>
              </a:spcBef>
              <a:buClr>
                <a:schemeClr val="dk1"/>
              </a:buClr>
              <a:buSzPts val="1400"/>
              <a:buNone/>
            </a:pPr>
            <a:r>
              <a:rPr lang="en-IE" sz="12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o	What scaffolding did you include (templates, prompts, how-to instructions)?</a:t>
            </a:r>
          </a:p>
          <a:p>
            <a:pPr marL="0" indent="0" algn="just">
              <a:lnSpc>
                <a:spcPct val="100000"/>
              </a:lnSpc>
              <a:spcBef>
                <a:spcPts val="0"/>
              </a:spcBef>
              <a:buClr>
                <a:schemeClr val="dk1"/>
              </a:buClr>
              <a:buSzPts val="1400"/>
              <a:buNone/>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Step 4. Evaluate your prototype using a quick reflection checklist:</a:t>
            </a:r>
          </a:p>
          <a:p>
            <a:pPr marL="228600" lvl="1" algn="just">
              <a:lnSpc>
                <a:spcPct val="100000"/>
              </a:lnSpc>
              <a:spcBef>
                <a:spcPts val="0"/>
              </a:spcBef>
              <a:buClr>
                <a:schemeClr val="dk1"/>
              </a:buClr>
              <a:buSzPts val="1400"/>
            </a:pPr>
            <a:r>
              <a:rPr lang="en-IE" sz="14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Does the technology meaningfully support the learning outcome?</a:t>
            </a:r>
          </a:p>
          <a:p>
            <a:pPr marL="228600" lvl="1" algn="just">
              <a:lnSpc>
                <a:spcPct val="100000"/>
              </a:lnSpc>
              <a:spcBef>
                <a:spcPts val="0"/>
              </a:spcBef>
              <a:buClr>
                <a:schemeClr val="dk1"/>
              </a:buClr>
              <a:buSzPts val="1400"/>
            </a:pPr>
            <a:r>
              <a:rPr lang="en-IE" sz="14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Is the activity intuitive and accessible for adult learners?</a:t>
            </a:r>
          </a:p>
          <a:p>
            <a:pPr marL="228600" lvl="1" algn="just">
              <a:lnSpc>
                <a:spcPct val="100000"/>
              </a:lnSpc>
              <a:spcBef>
                <a:spcPts val="0"/>
              </a:spcBef>
              <a:buClr>
                <a:schemeClr val="dk1"/>
              </a:buClr>
              <a:buSzPts val="1400"/>
            </a:pPr>
            <a:r>
              <a:rPr lang="en-IE" sz="14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Does it encourage interaction, collaboration, or problem-solving?</a:t>
            </a:r>
          </a:p>
          <a:p>
            <a:pPr marL="228600" lvl="1" algn="just">
              <a:lnSpc>
                <a:spcPct val="100000"/>
              </a:lnSpc>
              <a:spcBef>
                <a:spcPts val="0"/>
              </a:spcBef>
              <a:buClr>
                <a:schemeClr val="dk1"/>
              </a:buClr>
              <a:buSzPts val="1400"/>
            </a:pPr>
            <a:r>
              <a:rPr lang="en-IE" sz="14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Does it reflect the improvements from Activity 1?</a:t>
            </a:r>
          </a:p>
          <a:p>
            <a:pPr marL="228600" lvl="1" algn="just">
              <a:lnSpc>
                <a:spcPct val="100000"/>
              </a:lnSpc>
              <a:spcBef>
                <a:spcPts val="0"/>
              </a:spcBef>
              <a:buClr>
                <a:schemeClr val="dk1"/>
              </a:buClr>
              <a:buSzPts val="1400"/>
            </a:pPr>
            <a:r>
              <a:rPr lang="en-IE" sz="14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rPr>
              <a:t>What small changes would you make before using it with real learners?</a:t>
            </a:r>
          </a:p>
          <a:p>
            <a:pPr marL="0" indent="0" algn="just">
              <a:lnSpc>
                <a:spcPct val="100000"/>
              </a:lnSpc>
              <a:spcBef>
                <a:spcPts val="0"/>
              </a:spcBef>
              <a:buClr>
                <a:schemeClr val="dk1"/>
              </a:buClr>
              <a:buSzPts val="1400"/>
              <a:buNone/>
            </a:pPr>
            <a:endPar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endParaRPr>
          </a:p>
          <a:p>
            <a:pPr marL="0" indent="-196850" algn="just">
              <a:lnSpc>
                <a:spcPct val="150000"/>
              </a:lnSpc>
              <a:spcBef>
                <a:spcPts val="0"/>
              </a:spcBef>
              <a:buClr>
                <a:schemeClr val="dk1"/>
              </a:buClr>
              <a:buSzPts val="1400"/>
              <a:buNone/>
            </a:pPr>
            <a:endPar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endParaRPr>
          </a:p>
          <a:p>
            <a:pPr marL="0" indent="-196850" algn="just">
              <a:lnSpc>
                <a:spcPct val="150000"/>
              </a:lnSpc>
              <a:spcBef>
                <a:spcPts val="0"/>
              </a:spcBef>
              <a:buClr>
                <a:schemeClr val="dk1"/>
              </a:buClr>
              <a:buSzPts val="1400"/>
              <a:buNone/>
            </a:pPr>
            <a:endPar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Arial"/>
            </a:endParaRPr>
          </a:p>
          <a:p>
            <a:pPr marL="0" indent="0">
              <a:buFont typeface="Arial" panose="020B0604020202020204" pitchFamily="34" charset="0"/>
              <a:buNone/>
            </a:pPr>
            <a:endParaRPr lang="en-IE" noProof="0" dirty="0"/>
          </a:p>
        </p:txBody>
      </p:sp>
    </p:spTree>
    <p:extLst>
      <p:ext uri="{BB962C8B-B14F-4D97-AF65-F5344CB8AC3E}">
        <p14:creationId xmlns:p14="http://schemas.microsoft.com/office/powerpoint/2010/main" val="272761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8C261CA-68B7-85DC-B258-CC1070B66180}"/>
            </a:ext>
          </a:extLst>
        </p:cNvPr>
        <p:cNvGrpSpPr/>
        <p:nvPr/>
      </p:nvGrpSpPr>
      <p:grpSpPr>
        <a:xfrm>
          <a:off x="0" y="0"/>
          <a:ext cx="0" cy="0"/>
          <a:chOff x="0" y="0"/>
          <a:chExt cx="0" cy="0"/>
        </a:xfrm>
      </p:grpSpPr>
      <p:sp>
        <p:nvSpPr>
          <p:cNvPr id="13" name="Naslov 1">
            <a:extLst>
              <a:ext uri="{FF2B5EF4-FFF2-40B4-BE49-F238E27FC236}">
                <a16:creationId xmlns:a16="http://schemas.microsoft.com/office/drawing/2014/main" id="{6D3DCB0F-2B79-1202-A046-891F52F106D5}"/>
              </a:ext>
            </a:extLst>
          </p:cNvPr>
          <p:cNvSpPr>
            <a:spLocks noGrp="1"/>
          </p:cNvSpPr>
          <p:nvPr>
            <p:ph type="title"/>
          </p:nvPr>
        </p:nvSpPr>
        <p:spPr>
          <a:xfrm>
            <a:off x="4229100" y="60385"/>
            <a:ext cx="3733800" cy="1142385"/>
          </a:xfrm>
        </p:spPr>
        <p:txBody>
          <a:bodyPr rtlCol="0"/>
          <a:lstStyle/>
          <a:p>
            <a:pPr algn="ctr" rtl="0"/>
            <a:r>
              <a:rPr lang="en-IE" noProof="0" dirty="0">
                <a:solidFill>
                  <a:srgbClr val="0070C0"/>
                </a:solidFill>
                <a:latin typeface="Calibri" panose="020F0502020204030204" pitchFamily="34" charset="0"/>
                <a:cs typeface="Calibri" panose="020F0502020204030204" pitchFamily="34" charset="0"/>
              </a:rPr>
              <a:t>Tips for</a:t>
            </a:r>
            <a:r>
              <a:rPr lang="en-IE" noProof="0" dirty="0">
                <a:solidFill>
                  <a:srgbClr val="C52B87"/>
                </a:solidFill>
                <a:latin typeface="Calibri" panose="020F0502020204030204" pitchFamily="34" charset="0"/>
                <a:cs typeface="Calibri" panose="020F0502020204030204" pitchFamily="34" charset="0"/>
              </a:rPr>
              <a:t> Educators</a:t>
            </a:r>
          </a:p>
        </p:txBody>
      </p:sp>
      <p:sp>
        <p:nvSpPr>
          <p:cNvPr id="8" name="TextBox 7">
            <a:extLst>
              <a:ext uri="{FF2B5EF4-FFF2-40B4-BE49-F238E27FC236}">
                <a16:creationId xmlns:a16="http://schemas.microsoft.com/office/drawing/2014/main" id="{790AEBEE-965D-3707-D5B8-BF01271EE710}"/>
              </a:ext>
            </a:extLst>
          </p:cNvPr>
          <p:cNvSpPr txBox="1"/>
          <p:nvPr/>
        </p:nvSpPr>
        <p:spPr>
          <a:xfrm>
            <a:off x="1362974" y="1431986"/>
            <a:ext cx="4612973" cy="2092881"/>
          </a:xfrm>
          <a:prstGeom prst="rect">
            <a:avLst/>
          </a:prstGeom>
          <a:noFill/>
        </p:spPr>
        <p:txBody>
          <a:bodyPr wrap="square" rtlCol="0">
            <a:spAutoFit/>
          </a:bodyPr>
          <a:lstStyle/>
          <a:p>
            <a:r>
              <a:rPr lang="en-IE" b="1" noProof="0" dirty="0">
                <a:latin typeface="Calibri" panose="020F0502020204030204" pitchFamily="34" charset="0"/>
                <a:ea typeface="Calibri" panose="020F0502020204030204" pitchFamily="34" charset="0"/>
                <a:cs typeface="Calibri" panose="020F0502020204030204" pitchFamily="34" charset="0"/>
              </a:rPr>
              <a:t>Tip 1: Start with pedagogy, not technology</a:t>
            </a:r>
          </a:p>
          <a:p>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Before selecting a tool, it's important to clarify the desired learning outcomes and the type of learner experience you wish to create. Choose a technology that enhances this experience rather than detracts from your teaching goals. This approach ensures that learning remains meaningful, structured, and aligned with the TPACK principles.</a:t>
            </a:r>
          </a:p>
        </p:txBody>
      </p:sp>
      <p:sp>
        <p:nvSpPr>
          <p:cNvPr id="9" name="TextBox 8">
            <a:extLst>
              <a:ext uri="{FF2B5EF4-FFF2-40B4-BE49-F238E27FC236}">
                <a16:creationId xmlns:a16="http://schemas.microsoft.com/office/drawing/2014/main" id="{9F96D440-8150-0D15-A9DD-644E74524D08}"/>
              </a:ext>
            </a:extLst>
          </p:cNvPr>
          <p:cNvSpPr txBox="1"/>
          <p:nvPr/>
        </p:nvSpPr>
        <p:spPr>
          <a:xfrm>
            <a:off x="1362974" y="3620220"/>
            <a:ext cx="4612973" cy="1877437"/>
          </a:xfrm>
          <a:prstGeom prst="rect">
            <a:avLst/>
          </a:prstGeom>
          <a:noFill/>
        </p:spPr>
        <p:txBody>
          <a:bodyPr wrap="square" rtlCol="0">
            <a:spAutoFit/>
          </a:bodyPr>
          <a:lstStyle/>
          <a:p>
            <a:r>
              <a:rPr lang="en-IE" b="1" noProof="0" dirty="0">
                <a:latin typeface="Calibri" panose="020F0502020204030204" pitchFamily="34" charset="0"/>
                <a:ea typeface="Calibri" panose="020F0502020204030204" pitchFamily="34" charset="0"/>
                <a:cs typeface="Calibri" panose="020F0502020204030204" pitchFamily="34" charset="0"/>
              </a:rPr>
              <a:t>Tip 2: Integrate only one new tool or method at a time</a:t>
            </a:r>
          </a:p>
          <a:p>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Adult learners and educators benefit from gradual change. Introduce a single digital element, such as a Padlet brainstorm or an H5P quiz, and gather feedback. This approach builds confidence, reduces cognitive load, and supports sustainable innovation.</a:t>
            </a:r>
          </a:p>
        </p:txBody>
      </p:sp>
      <p:sp>
        <p:nvSpPr>
          <p:cNvPr id="10" name="TextBox 9">
            <a:extLst>
              <a:ext uri="{FF2B5EF4-FFF2-40B4-BE49-F238E27FC236}">
                <a16:creationId xmlns:a16="http://schemas.microsoft.com/office/drawing/2014/main" id="{0E48CC12-E1AC-1985-14E6-8F552F837B62}"/>
              </a:ext>
            </a:extLst>
          </p:cNvPr>
          <p:cNvSpPr txBox="1"/>
          <p:nvPr/>
        </p:nvSpPr>
        <p:spPr>
          <a:xfrm>
            <a:off x="6239776" y="1454527"/>
            <a:ext cx="4612973" cy="2123658"/>
          </a:xfrm>
          <a:prstGeom prst="rect">
            <a:avLst/>
          </a:prstGeom>
          <a:noFill/>
        </p:spPr>
        <p:txBody>
          <a:bodyPr wrap="square" rtlCol="0">
            <a:spAutoFit/>
          </a:bodyPr>
          <a:lstStyle/>
          <a:p>
            <a:r>
              <a:rPr lang="en-IE" b="1" noProof="0" dirty="0">
                <a:latin typeface="Calibri" panose="020F0502020204030204" pitchFamily="34" charset="0"/>
                <a:ea typeface="Calibri" panose="020F0502020204030204" pitchFamily="34" charset="0"/>
                <a:cs typeface="Calibri" panose="020F0502020204030204" pitchFamily="34" charset="0"/>
              </a:rPr>
              <a:t>Tip 3: Design for autonomy with clear scaffolding</a:t>
            </a:r>
          </a:p>
          <a:p>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Provide choices, flexible pacing, and opportunities for learner-led exploration, while pairing this with guidance such as templates, prompts, checklists, or short ‘how-to</a:t>
            </a:r>
            <a:r>
              <a:rPr lang="en-IE" sz="16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videos. This approach balances independence with structure and ensures that all learners can engage with confidence.</a:t>
            </a:r>
          </a:p>
        </p:txBody>
      </p:sp>
      <p:sp>
        <p:nvSpPr>
          <p:cNvPr id="11" name="TextBox 10">
            <a:extLst>
              <a:ext uri="{FF2B5EF4-FFF2-40B4-BE49-F238E27FC236}">
                <a16:creationId xmlns:a16="http://schemas.microsoft.com/office/drawing/2014/main" id="{24B21AED-1D43-6545-4C0B-9FDAF439A21D}"/>
              </a:ext>
            </a:extLst>
          </p:cNvPr>
          <p:cNvSpPr txBox="1"/>
          <p:nvPr/>
        </p:nvSpPr>
        <p:spPr>
          <a:xfrm>
            <a:off x="6213178" y="3620220"/>
            <a:ext cx="4612973" cy="2092881"/>
          </a:xfrm>
          <a:prstGeom prst="rect">
            <a:avLst/>
          </a:prstGeom>
          <a:noFill/>
        </p:spPr>
        <p:txBody>
          <a:bodyPr wrap="square" rtlCol="0">
            <a:spAutoFit/>
          </a:bodyPr>
          <a:lstStyle/>
          <a:p>
            <a:r>
              <a:rPr lang="en-IE" b="1" noProof="0" dirty="0">
                <a:latin typeface="Calibri" panose="020F0502020204030204" pitchFamily="34" charset="0"/>
                <a:ea typeface="Calibri" panose="020F0502020204030204" pitchFamily="34" charset="0"/>
                <a:cs typeface="Calibri" panose="020F0502020204030204" pitchFamily="34" charset="0"/>
              </a:rPr>
              <a:t>Tip 4: Experiment freely and model creativity</a:t>
            </a:r>
          </a:p>
          <a:p>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Encourage your learners to understand that digital teaching is all about curiosity, experimentation, and ongoing improvement. Be willing to explore new tools, collaborate on activities, and adjust your approach based on feedback. When educators show a readiness to innovate, it empowers learners to do the same.</a:t>
            </a:r>
          </a:p>
        </p:txBody>
      </p:sp>
    </p:spTree>
    <p:extLst>
      <p:ext uri="{BB962C8B-B14F-4D97-AF65-F5344CB8AC3E}">
        <p14:creationId xmlns:p14="http://schemas.microsoft.com/office/powerpoint/2010/main" val="36192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FD2A225-C02B-C984-A66B-E2166F32E38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8445C8E-5E32-AB97-7481-3AD538A23FD8}"/>
              </a:ext>
            </a:extLst>
          </p:cNvPr>
          <p:cNvSpPr txBox="1"/>
          <p:nvPr/>
        </p:nvSpPr>
        <p:spPr>
          <a:xfrm>
            <a:off x="845038" y="976434"/>
            <a:ext cx="3644716" cy="461665"/>
          </a:xfrm>
          <a:prstGeom prst="rect">
            <a:avLst/>
          </a:prstGeom>
          <a:noFill/>
        </p:spPr>
        <p:txBody>
          <a:bodyPr wrap="none" rtlCol="0">
            <a:spAutoFit/>
          </a:bodyPr>
          <a:lstStyle/>
          <a:p>
            <a:r>
              <a:rPr lang="en-IE" sz="2400" b="1" spc="300" noProof="0" dirty="0">
                <a:solidFill>
                  <a:srgbClr val="C52B87"/>
                </a:solidFill>
                <a:latin typeface="Calibri" panose="020F0502020204030204" pitchFamily="34" charset="0"/>
                <a:ea typeface="Calibri" panose="020F0502020204030204" pitchFamily="34" charset="0"/>
                <a:cs typeface="Calibri" panose="020F0502020204030204" pitchFamily="34" charset="0"/>
              </a:rPr>
              <a:t>Additional Resources</a:t>
            </a:r>
          </a:p>
        </p:txBody>
      </p:sp>
      <p:grpSp>
        <p:nvGrpSpPr>
          <p:cNvPr id="2" name="Google Shape;284;p13">
            <a:extLst>
              <a:ext uri="{FF2B5EF4-FFF2-40B4-BE49-F238E27FC236}">
                <a16:creationId xmlns:a16="http://schemas.microsoft.com/office/drawing/2014/main" id="{771B3AF5-B535-1400-131C-269BEF9CE047}"/>
              </a:ext>
            </a:extLst>
          </p:cNvPr>
          <p:cNvGrpSpPr/>
          <p:nvPr/>
        </p:nvGrpSpPr>
        <p:grpSpPr>
          <a:xfrm>
            <a:off x="1318749" y="2205303"/>
            <a:ext cx="9696148" cy="2801622"/>
            <a:chOff x="1626" y="1006340"/>
            <a:chExt cx="8879148" cy="2407331"/>
          </a:xfrm>
        </p:grpSpPr>
        <p:sp>
          <p:nvSpPr>
            <p:cNvPr id="6" name="Google Shape;285;p13">
              <a:extLst>
                <a:ext uri="{FF2B5EF4-FFF2-40B4-BE49-F238E27FC236}">
                  <a16:creationId xmlns:a16="http://schemas.microsoft.com/office/drawing/2014/main" id="{43A62636-06D0-A33A-201E-E5B4E4C22E64}"/>
                </a:ext>
              </a:extLst>
            </p:cNvPr>
            <p:cNvSpPr/>
            <p:nvPr/>
          </p:nvSpPr>
          <p:spPr>
            <a:xfrm>
              <a:off x="1626" y="1006340"/>
              <a:ext cx="1869294" cy="934647"/>
            </a:xfrm>
            <a:prstGeom prst="roundRect">
              <a:avLst>
                <a:gd name="adj" fmla="val 10000"/>
              </a:avLst>
            </a:prstGeom>
            <a:solidFill>
              <a:srgbClr val="FDC84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IE" noProof="0" dirty="0"/>
            </a:p>
          </p:txBody>
        </p:sp>
        <p:sp>
          <p:nvSpPr>
            <p:cNvPr id="8" name="Google Shape;287;p13">
              <a:extLst>
                <a:ext uri="{FF2B5EF4-FFF2-40B4-BE49-F238E27FC236}">
                  <a16:creationId xmlns:a16="http://schemas.microsoft.com/office/drawing/2014/main" id="{D439A66F-51BF-AEE4-0233-815B6DF07CF7}"/>
                </a:ext>
              </a:extLst>
            </p:cNvPr>
            <p:cNvSpPr/>
            <p:nvPr/>
          </p:nvSpPr>
          <p:spPr>
            <a:xfrm>
              <a:off x="188555" y="1940987"/>
              <a:ext cx="186929" cy="700984"/>
            </a:xfrm>
            <a:custGeom>
              <a:avLst/>
              <a:gdLst/>
              <a:ahLst/>
              <a:cxnLst/>
              <a:rect l="l" t="t" r="r" b="b"/>
              <a:pathLst>
                <a:path w="120000" h="120000" extrusionOk="0">
                  <a:moveTo>
                    <a:pt x="0" y="0"/>
                  </a:moveTo>
                  <a:lnTo>
                    <a:pt x="0" y="120000"/>
                  </a:lnTo>
                  <a:lnTo>
                    <a:pt x="120000" y="120000"/>
                  </a:lnTo>
                </a:path>
              </a:pathLst>
            </a:custGeom>
            <a:noFill/>
            <a:ln w="12700" cap="flat" cmpd="sng">
              <a:solidFill>
                <a:srgbClr val="599BD5"/>
              </a:solidFill>
              <a:prstDash val="solid"/>
              <a:miter lim="800000"/>
              <a:headEnd type="none" w="sm" len="sm"/>
              <a:tailEnd type="none" w="sm" len="sm"/>
            </a:ln>
          </p:spPr>
          <p:txBody>
            <a:bodyPr/>
            <a:lstStyle/>
            <a:p>
              <a:endParaRPr lang="en-IE" noProof="0" dirty="0"/>
            </a:p>
          </p:txBody>
        </p:sp>
        <p:sp>
          <p:nvSpPr>
            <p:cNvPr id="9" name="Google Shape;288;p13">
              <a:extLst>
                <a:ext uri="{FF2B5EF4-FFF2-40B4-BE49-F238E27FC236}">
                  <a16:creationId xmlns:a16="http://schemas.microsoft.com/office/drawing/2014/main" id="{A7646D0A-186D-5138-119A-BB97DFE85EF3}"/>
                </a:ext>
              </a:extLst>
            </p:cNvPr>
            <p:cNvSpPr/>
            <p:nvPr/>
          </p:nvSpPr>
          <p:spPr>
            <a:xfrm>
              <a:off x="375485" y="2174649"/>
              <a:ext cx="1495435" cy="934647"/>
            </a:xfrm>
            <a:prstGeom prst="roundRect">
              <a:avLst>
                <a:gd name="adj" fmla="val 10000"/>
              </a:avLst>
            </a:prstGeom>
            <a:solidFill>
              <a:schemeClr val="lt1">
                <a:alpha val="89803"/>
              </a:schemeClr>
            </a:solidFill>
            <a:ln w="12700" cap="flat" cmpd="sng">
              <a:solidFill>
                <a:srgbClr val="FAA54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IE" noProof="0" dirty="0"/>
            </a:p>
          </p:txBody>
        </p:sp>
        <p:sp>
          <p:nvSpPr>
            <p:cNvPr id="10" name="Google Shape;289;p13">
              <a:extLst>
                <a:ext uri="{FF2B5EF4-FFF2-40B4-BE49-F238E27FC236}">
                  <a16:creationId xmlns:a16="http://schemas.microsoft.com/office/drawing/2014/main" id="{ADA8B261-CC6C-51CD-7AD1-E8A610B92C92}"/>
                </a:ext>
              </a:extLst>
            </p:cNvPr>
            <p:cNvSpPr txBox="1"/>
            <p:nvPr/>
          </p:nvSpPr>
          <p:spPr>
            <a:xfrm>
              <a:off x="402861" y="2264880"/>
              <a:ext cx="1440685" cy="879897"/>
            </a:xfrm>
            <a:prstGeom prst="rect">
              <a:avLst/>
            </a:prstGeom>
            <a:noFill/>
            <a:ln>
              <a:noFill/>
            </a:ln>
          </p:spPr>
          <p:txBody>
            <a:bodyPr spcFirstLastPara="1" wrap="square" lIns="83800" tIns="55875" rIns="83800" bIns="55875"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n-IE" sz="1200" b="1" noProof="0" dirty="0">
                  <a:solidFill>
                    <a:schemeClr val="dk1"/>
                  </a:solidFill>
                  <a:latin typeface="Calibri"/>
                  <a:ea typeface="Calibri"/>
                  <a:cs typeface="Calibri"/>
                  <a:sym typeface="Calibri"/>
                  <a:hlinkClick r:id="rId3"/>
                </a:rPr>
                <a:t>Article</a:t>
              </a:r>
              <a:r>
                <a:rPr lang="en-IE" sz="1200" noProof="0" dirty="0">
                  <a:solidFill>
                    <a:schemeClr val="dk1"/>
                  </a:solidFill>
                  <a:latin typeface="Calibri"/>
                  <a:ea typeface="Calibri"/>
                  <a:cs typeface="Calibri"/>
                  <a:sym typeface="Calibri"/>
                </a:rPr>
                <a:t> - </a:t>
              </a:r>
              <a:r>
                <a:rPr lang="en-US" sz="1200" noProof="0" dirty="0">
                  <a:solidFill>
                    <a:schemeClr val="dk1"/>
                  </a:solidFill>
                  <a:latin typeface="Calibri"/>
                  <a:ea typeface="Calibri"/>
                  <a:cs typeface="Calibri"/>
                  <a:sym typeface="Calibri"/>
                </a:rPr>
                <a:t>Emerging technologies and adult learning: useful resources for educators</a:t>
              </a:r>
              <a:endParaRPr lang="en-IE" sz="1200" noProof="0" dirty="0">
                <a:solidFill>
                  <a:schemeClr val="dk1"/>
                </a:solidFill>
                <a:latin typeface="Calibri"/>
                <a:ea typeface="Calibri"/>
                <a:cs typeface="Calibri"/>
                <a:sym typeface="Calibri"/>
              </a:endParaRPr>
            </a:p>
          </p:txBody>
        </p:sp>
        <p:sp>
          <p:nvSpPr>
            <p:cNvPr id="11" name="Google Shape;290;p13">
              <a:extLst>
                <a:ext uri="{FF2B5EF4-FFF2-40B4-BE49-F238E27FC236}">
                  <a16:creationId xmlns:a16="http://schemas.microsoft.com/office/drawing/2014/main" id="{F611D320-92A8-E2AD-4AD0-F174C3892D60}"/>
                </a:ext>
              </a:extLst>
            </p:cNvPr>
            <p:cNvSpPr/>
            <p:nvPr/>
          </p:nvSpPr>
          <p:spPr>
            <a:xfrm>
              <a:off x="2338243" y="1006340"/>
              <a:ext cx="1869294" cy="934647"/>
            </a:xfrm>
            <a:prstGeom prst="roundRect">
              <a:avLst>
                <a:gd name="adj" fmla="val 10000"/>
              </a:avLst>
            </a:prstGeom>
            <a:solidFill>
              <a:srgbClr val="FAA54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IE" noProof="0" dirty="0"/>
            </a:p>
          </p:txBody>
        </p:sp>
        <p:sp>
          <p:nvSpPr>
            <p:cNvPr id="13" name="Google Shape;292;p13">
              <a:extLst>
                <a:ext uri="{FF2B5EF4-FFF2-40B4-BE49-F238E27FC236}">
                  <a16:creationId xmlns:a16="http://schemas.microsoft.com/office/drawing/2014/main" id="{E57A4EAA-E0B3-D916-9289-5317E99F5791}"/>
                </a:ext>
              </a:extLst>
            </p:cNvPr>
            <p:cNvSpPr/>
            <p:nvPr/>
          </p:nvSpPr>
          <p:spPr>
            <a:xfrm>
              <a:off x="2525173" y="1940987"/>
              <a:ext cx="186929" cy="700984"/>
            </a:xfrm>
            <a:custGeom>
              <a:avLst/>
              <a:gdLst/>
              <a:ahLst/>
              <a:cxnLst/>
              <a:rect l="l" t="t" r="r" b="b"/>
              <a:pathLst>
                <a:path w="120000" h="120000" extrusionOk="0">
                  <a:moveTo>
                    <a:pt x="0" y="0"/>
                  </a:moveTo>
                  <a:lnTo>
                    <a:pt x="0" y="120000"/>
                  </a:lnTo>
                  <a:lnTo>
                    <a:pt x="120000" y="120000"/>
                  </a:lnTo>
                </a:path>
              </a:pathLst>
            </a:custGeom>
            <a:noFill/>
            <a:ln w="12700" cap="flat" cmpd="sng">
              <a:solidFill>
                <a:srgbClr val="599BD5"/>
              </a:solidFill>
              <a:prstDash val="solid"/>
              <a:miter lim="800000"/>
              <a:headEnd type="none" w="sm" len="sm"/>
              <a:tailEnd type="none" w="sm" len="sm"/>
            </a:ln>
          </p:spPr>
          <p:txBody>
            <a:bodyPr/>
            <a:lstStyle/>
            <a:p>
              <a:endParaRPr lang="en-IE" noProof="0" dirty="0"/>
            </a:p>
          </p:txBody>
        </p:sp>
        <p:sp>
          <p:nvSpPr>
            <p:cNvPr id="14" name="Google Shape;293;p13">
              <a:extLst>
                <a:ext uri="{FF2B5EF4-FFF2-40B4-BE49-F238E27FC236}">
                  <a16:creationId xmlns:a16="http://schemas.microsoft.com/office/drawing/2014/main" id="{7C1E83F3-5629-40B2-5B96-732110BFCF13}"/>
                </a:ext>
              </a:extLst>
            </p:cNvPr>
            <p:cNvSpPr/>
            <p:nvPr/>
          </p:nvSpPr>
          <p:spPr>
            <a:xfrm>
              <a:off x="2712103" y="2237505"/>
              <a:ext cx="1495435" cy="934647"/>
            </a:xfrm>
            <a:prstGeom prst="roundRect">
              <a:avLst>
                <a:gd name="adj" fmla="val 10000"/>
              </a:avLst>
            </a:prstGeom>
            <a:solidFill>
              <a:schemeClr val="lt1">
                <a:alpha val="89803"/>
              </a:schemeClr>
            </a:solidFill>
            <a:ln w="12700" cap="flat" cmpd="sng">
              <a:solidFill>
                <a:srgbClr val="FDC84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E" sz="1200" b="1" dirty="0">
                  <a:solidFill>
                    <a:schemeClr val="dk1"/>
                  </a:solidFill>
                  <a:latin typeface="Calibri"/>
                  <a:ea typeface="Calibri"/>
                  <a:cs typeface="Calibri"/>
                  <a:hlinkClick r:id="rId4"/>
                </a:rPr>
                <a:t>EdTech Tutorials </a:t>
              </a:r>
              <a:r>
                <a:rPr lang="en-IE" sz="1200" dirty="0">
                  <a:solidFill>
                    <a:schemeClr val="dk1"/>
                  </a:solidFill>
                  <a:latin typeface="Calibri"/>
                  <a:ea typeface="Calibri"/>
                  <a:cs typeface="Calibri"/>
                </a:rPr>
                <a:t>-</a:t>
              </a:r>
              <a:r>
                <a:rPr lang="en-IE" sz="1200" b="1" dirty="0">
                  <a:solidFill>
                    <a:schemeClr val="dk1"/>
                  </a:solidFill>
                  <a:latin typeface="Calibri"/>
                  <a:ea typeface="Calibri"/>
                  <a:cs typeface="Calibri"/>
                </a:rPr>
                <a:t> </a:t>
              </a:r>
              <a:r>
                <a:rPr lang="en-IE" sz="1200" dirty="0">
                  <a:solidFill>
                    <a:schemeClr val="dk1"/>
                  </a:solidFill>
                  <a:latin typeface="Calibri"/>
                  <a:ea typeface="Calibri"/>
                  <a:cs typeface="Calibri"/>
                </a:rPr>
                <a:t>Compact video tutorials on how to integrate AI and other technology</a:t>
              </a:r>
            </a:p>
          </p:txBody>
        </p:sp>
        <p:sp>
          <p:nvSpPr>
            <p:cNvPr id="16" name="Google Shape;295;p13">
              <a:extLst>
                <a:ext uri="{FF2B5EF4-FFF2-40B4-BE49-F238E27FC236}">
                  <a16:creationId xmlns:a16="http://schemas.microsoft.com/office/drawing/2014/main" id="{F539E7FB-ABC2-F588-64F1-56BA4CB1382A}"/>
                </a:ext>
              </a:extLst>
            </p:cNvPr>
            <p:cNvSpPr/>
            <p:nvPr/>
          </p:nvSpPr>
          <p:spPr>
            <a:xfrm>
              <a:off x="4674862" y="1006340"/>
              <a:ext cx="1869294" cy="934647"/>
            </a:xfrm>
            <a:prstGeom prst="roundRect">
              <a:avLst>
                <a:gd name="adj" fmla="val 10000"/>
              </a:avLst>
            </a:prstGeom>
            <a:solidFill>
              <a:srgbClr val="5DC7F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IE" noProof="0" dirty="0"/>
            </a:p>
          </p:txBody>
        </p:sp>
        <p:sp>
          <p:nvSpPr>
            <p:cNvPr id="18" name="Google Shape;297;p13">
              <a:extLst>
                <a:ext uri="{FF2B5EF4-FFF2-40B4-BE49-F238E27FC236}">
                  <a16:creationId xmlns:a16="http://schemas.microsoft.com/office/drawing/2014/main" id="{BF63199C-CFA0-3A91-C943-36BB2E79F773}"/>
                </a:ext>
              </a:extLst>
            </p:cNvPr>
            <p:cNvSpPr/>
            <p:nvPr/>
          </p:nvSpPr>
          <p:spPr>
            <a:xfrm>
              <a:off x="4861791" y="1940987"/>
              <a:ext cx="186929" cy="700984"/>
            </a:xfrm>
            <a:custGeom>
              <a:avLst/>
              <a:gdLst/>
              <a:ahLst/>
              <a:cxnLst/>
              <a:rect l="l" t="t" r="r" b="b"/>
              <a:pathLst>
                <a:path w="120000" h="120000" extrusionOk="0">
                  <a:moveTo>
                    <a:pt x="0" y="0"/>
                  </a:moveTo>
                  <a:lnTo>
                    <a:pt x="0" y="120000"/>
                  </a:lnTo>
                  <a:lnTo>
                    <a:pt x="120000" y="120000"/>
                  </a:lnTo>
                </a:path>
              </a:pathLst>
            </a:custGeom>
            <a:noFill/>
            <a:ln w="12700" cap="flat" cmpd="sng">
              <a:solidFill>
                <a:srgbClr val="599BD5"/>
              </a:solidFill>
              <a:prstDash val="solid"/>
              <a:miter lim="800000"/>
              <a:headEnd type="none" w="sm" len="sm"/>
              <a:tailEnd type="none" w="sm" len="sm"/>
            </a:ln>
          </p:spPr>
          <p:txBody>
            <a:bodyPr/>
            <a:lstStyle/>
            <a:p>
              <a:endParaRPr lang="en-IE" noProof="0" dirty="0"/>
            </a:p>
          </p:txBody>
        </p:sp>
        <p:sp>
          <p:nvSpPr>
            <p:cNvPr id="19" name="Google Shape;298;p13">
              <a:extLst>
                <a:ext uri="{FF2B5EF4-FFF2-40B4-BE49-F238E27FC236}">
                  <a16:creationId xmlns:a16="http://schemas.microsoft.com/office/drawing/2014/main" id="{2CB03DF5-6C86-3AF4-9950-0F31AF5D129F}"/>
                </a:ext>
              </a:extLst>
            </p:cNvPr>
            <p:cNvSpPr/>
            <p:nvPr/>
          </p:nvSpPr>
          <p:spPr>
            <a:xfrm>
              <a:off x="5048721" y="2174649"/>
              <a:ext cx="1495435" cy="934647"/>
            </a:xfrm>
            <a:prstGeom prst="roundRect">
              <a:avLst>
                <a:gd name="adj" fmla="val 10000"/>
              </a:avLst>
            </a:prstGeom>
            <a:solidFill>
              <a:schemeClr val="lt1">
                <a:alpha val="89803"/>
              </a:schemeClr>
            </a:solidFill>
            <a:ln w="12700" cap="flat" cmpd="sng">
              <a:solidFill>
                <a:srgbClr val="6576E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IE" noProof="0" dirty="0"/>
            </a:p>
          </p:txBody>
        </p:sp>
        <p:sp>
          <p:nvSpPr>
            <p:cNvPr id="20" name="Google Shape;299;p13">
              <a:extLst>
                <a:ext uri="{FF2B5EF4-FFF2-40B4-BE49-F238E27FC236}">
                  <a16:creationId xmlns:a16="http://schemas.microsoft.com/office/drawing/2014/main" id="{CC159145-7728-4836-E6C9-2EEAE4E262A6}"/>
                </a:ext>
              </a:extLst>
            </p:cNvPr>
            <p:cNvSpPr txBox="1"/>
            <p:nvPr/>
          </p:nvSpPr>
          <p:spPr>
            <a:xfrm>
              <a:off x="5021344" y="2470918"/>
              <a:ext cx="1440685" cy="879897"/>
            </a:xfrm>
            <a:prstGeom prst="rect">
              <a:avLst/>
            </a:prstGeom>
            <a:noFill/>
            <a:ln>
              <a:noFill/>
            </a:ln>
          </p:spPr>
          <p:txBody>
            <a:bodyPr spcFirstLastPara="1" wrap="square" lIns="83800" tIns="55875" rIns="83800" bIns="55875" anchor="ctr" anchorCtr="0">
              <a:noAutofit/>
            </a:bodyPr>
            <a:lstStyle/>
            <a:p>
              <a:pPr algn="ctr">
                <a:lnSpc>
                  <a:spcPct val="90000"/>
                </a:lnSpc>
                <a:buClr>
                  <a:schemeClr val="dk1"/>
                </a:buClr>
                <a:buSzPts val="4400"/>
              </a:pPr>
              <a:r>
                <a:rPr lang="en-IE" sz="1200" b="1" dirty="0">
                  <a:solidFill>
                    <a:schemeClr val="dk1"/>
                  </a:solidFill>
                  <a:latin typeface="Calibri"/>
                  <a:ea typeface="Calibri"/>
                  <a:cs typeface="Calibri"/>
                  <a:sym typeface="Calibri"/>
                  <a:hlinkClick r:id="rId5"/>
                </a:rPr>
                <a:t>Blog</a:t>
              </a:r>
              <a:r>
                <a:rPr lang="en-IE" sz="1200" b="1" dirty="0">
                  <a:solidFill>
                    <a:schemeClr val="dk1"/>
                  </a:solidFill>
                  <a:latin typeface="Calibri"/>
                  <a:ea typeface="Calibri"/>
                  <a:cs typeface="Calibri"/>
                  <a:sym typeface="Calibri"/>
                </a:rPr>
                <a:t> </a:t>
              </a:r>
              <a:r>
                <a:rPr lang="en-IE" sz="1200" dirty="0">
                  <a:solidFill>
                    <a:schemeClr val="dk1"/>
                  </a:solidFill>
                  <a:latin typeface="Calibri"/>
                  <a:ea typeface="Calibri"/>
                  <a:cs typeface="Calibri"/>
                  <a:sym typeface="Calibri"/>
                </a:rPr>
                <a:t>- </a:t>
              </a:r>
              <a:r>
                <a:rPr lang="en-US" sz="1200" dirty="0">
                  <a:solidFill>
                    <a:schemeClr val="dk1"/>
                  </a:solidFill>
                  <a:latin typeface="Calibri"/>
                  <a:ea typeface="Calibri"/>
                  <a:cs typeface="Calibri"/>
                </a:rPr>
                <a:t>Supporting Non-Traditional Learners Through </a:t>
              </a:r>
              <a:r>
                <a:rPr lang="en-US" sz="1200" dirty="0">
                  <a:latin typeface="Calibri" panose="020F0502020204030204" pitchFamily="34" charset="0"/>
                  <a:ea typeface="Calibri" panose="020F0502020204030204" pitchFamily="34" charset="0"/>
                  <a:cs typeface="Calibri" panose="020F0502020204030204" pitchFamily="34" charset="0"/>
                </a:rPr>
                <a:t>Technology</a:t>
              </a:r>
            </a:p>
            <a:p>
              <a:pPr marL="0" marR="0" lvl="0" indent="0" algn="ctr" rtl="0">
                <a:lnSpc>
                  <a:spcPct val="90000"/>
                </a:lnSpc>
                <a:spcBef>
                  <a:spcPts val="0"/>
                </a:spcBef>
                <a:spcAft>
                  <a:spcPts val="0"/>
                </a:spcAft>
                <a:buClr>
                  <a:schemeClr val="dk1"/>
                </a:buClr>
                <a:buSzPts val="4400"/>
                <a:buFont typeface="Calibri"/>
                <a:buNone/>
              </a:pPr>
              <a:endParaRPr lang="en-IE" sz="4400" noProof="0" dirty="0">
                <a:solidFill>
                  <a:schemeClr val="dk1"/>
                </a:solidFill>
                <a:latin typeface="Calibri"/>
                <a:ea typeface="Calibri"/>
                <a:cs typeface="Calibri"/>
                <a:sym typeface="Calibri"/>
              </a:endParaRPr>
            </a:p>
          </p:txBody>
        </p:sp>
        <p:sp>
          <p:nvSpPr>
            <p:cNvPr id="21" name="Google Shape;300;p13">
              <a:extLst>
                <a:ext uri="{FF2B5EF4-FFF2-40B4-BE49-F238E27FC236}">
                  <a16:creationId xmlns:a16="http://schemas.microsoft.com/office/drawing/2014/main" id="{25C1B30E-6D1C-4792-8FD2-EF29E4A0EE3D}"/>
                </a:ext>
              </a:extLst>
            </p:cNvPr>
            <p:cNvSpPr/>
            <p:nvPr/>
          </p:nvSpPr>
          <p:spPr>
            <a:xfrm>
              <a:off x="7011480" y="1006340"/>
              <a:ext cx="1869294" cy="934647"/>
            </a:xfrm>
            <a:prstGeom prst="roundRect">
              <a:avLst>
                <a:gd name="adj" fmla="val 10000"/>
              </a:avLst>
            </a:prstGeom>
            <a:solidFill>
              <a:srgbClr val="6576E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IE" noProof="0" dirty="0"/>
            </a:p>
          </p:txBody>
        </p:sp>
        <p:sp>
          <p:nvSpPr>
            <p:cNvPr id="23" name="Google Shape;302;p13">
              <a:extLst>
                <a:ext uri="{FF2B5EF4-FFF2-40B4-BE49-F238E27FC236}">
                  <a16:creationId xmlns:a16="http://schemas.microsoft.com/office/drawing/2014/main" id="{6EFA6BBB-2BB5-4B6E-ADEF-048A0C672E0E}"/>
                </a:ext>
              </a:extLst>
            </p:cNvPr>
            <p:cNvSpPr/>
            <p:nvPr/>
          </p:nvSpPr>
          <p:spPr>
            <a:xfrm>
              <a:off x="7198409" y="1940988"/>
              <a:ext cx="186929" cy="700985"/>
            </a:xfrm>
            <a:custGeom>
              <a:avLst/>
              <a:gdLst/>
              <a:ahLst/>
              <a:cxnLst/>
              <a:rect l="l" t="t" r="r" b="b"/>
              <a:pathLst>
                <a:path w="120000" h="120000" extrusionOk="0">
                  <a:moveTo>
                    <a:pt x="0" y="0"/>
                  </a:moveTo>
                  <a:lnTo>
                    <a:pt x="0" y="120000"/>
                  </a:lnTo>
                  <a:lnTo>
                    <a:pt x="120000" y="120000"/>
                  </a:lnTo>
                </a:path>
              </a:pathLst>
            </a:custGeom>
            <a:noFill/>
            <a:ln w="12700" cap="flat" cmpd="sng">
              <a:solidFill>
                <a:srgbClr val="599BD5"/>
              </a:solidFill>
              <a:prstDash val="solid"/>
              <a:miter lim="800000"/>
              <a:headEnd type="none" w="sm" len="sm"/>
              <a:tailEnd type="none" w="sm" len="sm"/>
            </a:ln>
          </p:spPr>
          <p:txBody>
            <a:bodyPr/>
            <a:lstStyle/>
            <a:p>
              <a:endParaRPr lang="en-IE" noProof="0" dirty="0"/>
            </a:p>
          </p:txBody>
        </p:sp>
        <p:sp>
          <p:nvSpPr>
            <p:cNvPr id="24" name="Google Shape;303;p13">
              <a:extLst>
                <a:ext uri="{FF2B5EF4-FFF2-40B4-BE49-F238E27FC236}">
                  <a16:creationId xmlns:a16="http://schemas.microsoft.com/office/drawing/2014/main" id="{9A498B2B-C62B-C7F7-AD1B-6F863F77368A}"/>
                </a:ext>
              </a:extLst>
            </p:cNvPr>
            <p:cNvSpPr/>
            <p:nvPr/>
          </p:nvSpPr>
          <p:spPr>
            <a:xfrm>
              <a:off x="7385339" y="2174649"/>
              <a:ext cx="1495435" cy="934647"/>
            </a:xfrm>
            <a:prstGeom prst="roundRect">
              <a:avLst>
                <a:gd name="adj" fmla="val 10000"/>
              </a:avLst>
            </a:prstGeom>
            <a:solidFill>
              <a:schemeClr val="lt1">
                <a:alpha val="89803"/>
              </a:schemeClr>
            </a:solidFill>
            <a:ln w="12700" cap="flat" cmpd="sng">
              <a:solidFill>
                <a:srgbClr val="5DC7F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IE" noProof="0" dirty="0"/>
            </a:p>
          </p:txBody>
        </p:sp>
        <p:sp>
          <p:nvSpPr>
            <p:cNvPr id="25" name="Google Shape;304;p13">
              <a:extLst>
                <a:ext uri="{FF2B5EF4-FFF2-40B4-BE49-F238E27FC236}">
                  <a16:creationId xmlns:a16="http://schemas.microsoft.com/office/drawing/2014/main" id="{45EAEA0C-8E11-6F80-3D84-5CEA75D54BDF}"/>
                </a:ext>
              </a:extLst>
            </p:cNvPr>
            <p:cNvSpPr txBox="1"/>
            <p:nvPr/>
          </p:nvSpPr>
          <p:spPr>
            <a:xfrm>
              <a:off x="7385338" y="2533774"/>
              <a:ext cx="1440685" cy="879897"/>
            </a:xfrm>
            <a:prstGeom prst="rect">
              <a:avLst/>
            </a:prstGeom>
            <a:noFill/>
            <a:ln>
              <a:noFill/>
            </a:ln>
          </p:spPr>
          <p:txBody>
            <a:bodyPr spcFirstLastPara="1" wrap="square" lIns="100950" tIns="67300" rIns="100950" bIns="67300" anchor="ctr" anchorCtr="0">
              <a:noAutofit/>
            </a:bodyPr>
            <a:lstStyle/>
            <a:p>
              <a:pPr algn="ctr">
                <a:lnSpc>
                  <a:spcPct val="90000"/>
                </a:lnSpc>
                <a:buClr>
                  <a:schemeClr val="dk1"/>
                </a:buClr>
                <a:buSzPts val="5300"/>
              </a:pPr>
              <a:r>
                <a:rPr lang="en-IE" sz="1200" b="1" noProof="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hlinkClick r:id="rId6"/>
                </a:rPr>
                <a:t>List of Tools  </a:t>
              </a:r>
              <a:r>
                <a:rPr lang="en-IE" sz="1200" noProof="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a:t>
              </a:r>
              <a:r>
                <a:rPr lang="en-US" sz="1200" dirty="0">
                  <a:latin typeface="Calibri" panose="020F0502020204030204" pitchFamily="34" charset="0"/>
                  <a:ea typeface="Calibri" panose="020F0502020204030204" pitchFamily="34" charset="0"/>
                  <a:cs typeface="Calibri" panose="020F0502020204030204" pitchFamily="34" charset="0"/>
                </a:rPr>
                <a:t>Ten ICT Tools in Online Training for Adult Learning</a:t>
              </a:r>
            </a:p>
            <a:p>
              <a:pPr marL="0" marR="0" lvl="0" indent="0" algn="ctr" rtl="0">
                <a:lnSpc>
                  <a:spcPct val="90000"/>
                </a:lnSpc>
                <a:spcBef>
                  <a:spcPts val="0"/>
                </a:spcBef>
                <a:spcAft>
                  <a:spcPts val="0"/>
                </a:spcAft>
                <a:buClr>
                  <a:schemeClr val="dk1"/>
                </a:buClr>
                <a:buSzPts val="5300"/>
                <a:buFont typeface="Calibri"/>
                <a:buNone/>
              </a:pPr>
              <a:endParaRPr lang="en-IE" sz="5300" noProof="0" dirty="0">
                <a:solidFill>
                  <a:schemeClr val="dk1"/>
                </a:solidFill>
                <a:latin typeface="Calibri"/>
                <a:ea typeface="Calibri"/>
                <a:cs typeface="Calibri"/>
                <a:sym typeface="Calibri"/>
              </a:endParaRPr>
            </a:p>
          </p:txBody>
        </p:sp>
      </p:grpSp>
      <p:pic>
        <p:nvPicPr>
          <p:cNvPr id="4" name="Graphic 3" descr="Newspaper outline">
            <a:extLst>
              <a:ext uri="{FF2B5EF4-FFF2-40B4-BE49-F238E27FC236}">
                <a16:creationId xmlns:a16="http://schemas.microsoft.com/office/drawing/2014/main" id="{045FFBF3-3446-EBA7-5F34-C12D4F43380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82196" y="2291968"/>
            <a:ext cx="914400" cy="914400"/>
          </a:xfrm>
          <a:prstGeom prst="rect">
            <a:avLst/>
          </a:prstGeom>
        </p:spPr>
      </p:pic>
      <p:pic>
        <p:nvPicPr>
          <p:cNvPr id="12" name="Graphic 11" descr="Presentation with media outline">
            <a:extLst>
              <a:ext uri="{FF2B5EF4-FFF2-40B4-BE49-F238E27FC236}">
                <a16:creationId xmlns:a16="http://schemas.microsoft.com/office/drawing/2014/main" id="{9F297967-3A41-9869-62ED-30FCE08117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33813" y="2329332"/>
            <a:ext cx="914400" cy="914400"/>
          </a:xfrm>
          <a:prstGeom prst="rect">
            <a:avLst/>
          </a:prstGeom>
        </p:spPr>
      </p:pic>
      <p:pic>
        <p:nvPicPr>
          <p:cNvPr id="17" name="Graphic 16" descr="Blog outline">
            <a:extLst>
              <a:ext uri="{FF2B5EF4-FFF2-40B4-BE49-F238E27FC236}">
                <a16:creationId xmlns:a16="http://schemas.microsoft.com/office/drawing/2014/main" id="{900E843F-A3F1-3DFE-04E4-2B3B31D1548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85432" y="2324617"/>
            <a:ext cx="914400" cy="914400"/>
          </a:xfrm>
          <a:prstGeom prst="rect">
            <a:avLst/>
          </a:prstGeom>
        </p:spPr>
      </p:pic>
      <p:pic>
        <p:nvPicPr>
          <p:cNvPr id="26" name="Graphic 25" descr="List outline">
            <a:extLst>
              <a:ext uri="{FF2B5EF4-FFF2-40B4-BE49-F238E27FC236}">
                <a16:creationId xmlns:a16="http://schemas.microsoft.com/office/drawing/2014/main" id="{13723CFB-612C-D322-A34F-E307A1AF0DE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537050" y="2329890"/>
            <a:ext cx="914400" cy="914400"/>
          </a:xfrm>
          <a:prstGeom prst="rect">
            <a:avLst/>
          </a:prstGeom>
        </p:spPr>
      </p:pic>
    </p:spTree>
    <p:extLst>
      <p:ext uri="{BB962C8B-B14F-4D97-AF65-F5344CB8AC3E}">
        <p14:creationId xmlns:p14="http://schemas.microsoft.com/office/powerpoint/2010/main" val="184348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713A460-364E-0175-C192-C59CA9A5CFE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E7AE54F-FCFE-E9A6-7D59-35FC2D181D2E}"/>
              </a:ext>
            </a:extLst>
          </p:cNvPr>
          <p:cNvSpPr txBox="1"/>
          <p:nvPr/>
        </p:nvSpPr>
        <p:spPr>
          <a:xfrm>
            <a:off x="1034819" y="976434"/>
            <a:ext cx="2079737" cy="461665"/>
          </a:xfrm>
          <a:prstGeom prst="rect">
            <a:avLst/>
          </a:prstGeom>
          <a:noFill/>
        </p:spPr>
        <p:txBody>
          <a:bodyPr wrap="none" rtlCol="0">
            <a:spAutoFit/>
          </a:bodyPr>
          <a:lstStyle/>
          <a:p>
            <a:r>
              <a:rPr lang="en-IE" sz="2400" b="1" spc="300" noProof="0" dirty="0">
                <a:solidFill>
                  <a:srgbClr val="C52B87"/>
                </a:solidFill>
                <a:latin typeface="Calibri" panose="020F0502020204030204" pitchFamily="34" charset="0"/>
                <a:ea typeface="Calibri" panose="020F0502020204030204" pitchFamily="34" charset="0"/>
                <a:cs typeface="Calibri" panose="020F0502020204030204" pitchFamily="34" charset="0"/>
              </a:rPr>
              <a:t>Assessment</a:t>
            </a:r>
          </a:p>
        </p:txBody>
      </p:sp>
      <p:sp>
        <p:nvSpPr>
          <p:cNvPr id="2" name="Rectangle 1">
            <a:extLst>
              <a:ext uri="{FF2B5EF4-FFF2-40B4-BE49-F238E27FC236}">
                <a16:creationId xmlns:a16="http://schemas.microsoft.com/office/drawing/2014/main" id="{F1C21059-3E15-AD98-9863-F2051CFCB8F4}"/>
              </a:ext>
            </a:extLst>
          </p:cNvPr>
          <p:cNvSpPr/>
          <p:nvPr/>
        </p:nvSpPr>
        <p:spPr>
          <a:xfrm>
            <a:off x="982595" y="1574685"/>
            <a:ext cx="10223118" cy="3109506"/>
          </a:xfrm>
          <a:prstGeom prst="rect">
            <a:avLst/>
          </a:prstGeom>
        </p:spPr>
        <p:txBody>
          <a:bodyPr wrap="square">
            <a:spAutoFit/>
          </a:bodyPr>
          <a:lstStyle/>
          <a:p>
            <a:pPr algn="just">
              <a:lnSpc>
                <a:spcPct val="150000"/>
              </a:lnSpc>
            </a:pPr>
            <a:r>
              <a:rPr lang="en-IE" sz="1200" noProof="0" dirty="0">
                <a:latin typeface="Calibri" panose="020F0502020204030204" pitchFamily="34" charset="0"/>
                <a:ea typeface="Calibri" panose="020F0502020204030204" pitchFamily="34" charset="0"/>
                <a:cs typeface="Calibri" panose="020F0502020204030204" pitchFamily="34" charset="0"/>
              </a:rPr>
              <a:t>Multiple Choice Style Question: </a:t>
            </a:r>
          </a:p>
          <a:p>
            <a:pPr algn="just">
              <a:lnSpc>
                <a:spcPct val="150000"/>
              </a:lnSpc>
            </a:pPr>
            <a:endParaRPr lang="en-IE" sz="1200" noProof="0" dirty="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r>
              <a:rPr lang="en-IE" sz="1200" noProof="0" dirty="0">
                <a:latin typeface="Calibri" panose="020F0502020204030204" pitchFamily="34" charset="0"/>
                <a:ea typeface="Calibri" panose="020F0502020204030204" pitchFamily="34" charset="0"/>
                <a:cs typeface="Calibri" panose="020F0502020204030204" pitchFamily="34" charset="0"/>
              </a:rPr>
              <a:t>Q1: Which statement best captures the purpose of the TPACK framework?</a:t>
            </a:r>
          </a:p>
          <a:p>
            <a:pPr algn="just">
              <a:lnSpc>
                <a:spcPct val="150000"/>
              </a:lnSpc>
            </a:pPr>
            <a:endParaRPr lang="en-IE" sz="1200" noProof="0" dirty="0">
              <a:latin typeface="Calibri" panose="020F0502020204030204" pitchFamily="34" charset="0"/>
              <a:ea typeface="Calibri" panose="020F0502020204030204" pitchFamily="34" charset="0"/>
              <a:cs typeface="Calibri" panose="020F0502020204030204" pitchFamily="34" charset="0"/>
            </a:endParaRPr>
          </a:p>
          <a:p>
            <a:pPr marL="228600" indent="-228600" algn="just">
              <a:lnSpc>
                <a:spcPct val="150000"/>
              </a:lnSpc>
              <a:buAutoNum type="alphaUcParenR"/>
            </a:pPr>
            <a:r>
              <a:rPr lang="en-IE" sz="1200" noProof="0" dirty="0">
                <a:latin typeface="Calibri" panose="020F0502020204030204" pitchFamily="34" charset="0"/>
                <a:ea typeface="Calibri" panose="020F0502020204030204" pitchFamily="34" charset="0"/>
                <a:cs typeface="Calibri" panose="020F0502020204030204" pitchFamily="34" charset="0"/>
              </a:rPr>
              <a:t>To help teachers choose the newest digital tools available</a:t>
            </a:r>
          </a:p>
          <a:p>
            <a:pPr marL="228600" indent="-228600" algn="just">
              <a:lnSpc>
                <a:spcPct val="150000"/>
              </a:lnSpc>
              <a:buAutoNum type="alphaUcParenR"/>
            </a:pPr>
            <a:r>
              <a:rPr lang="en-IE" sz="1200" noProof="0" dirty="0">
                <a:latin typeface="Calibri" panose="020F0502020204030204" pitchFamily="34" charset="0"/>
                <a:ea typeface="Calibri" panose="020F0502020204030204" pitchFamily="34" charset="0"/>
                <a:cs typeface="Calibri" panose="020F0502020204030204" pitchFamily="34" charset="0"/>
              </a:rPr>
              <a:t>To ensure technology replaces traditional pedagogical approaches</a:t>
            </a:r>
          </a:p>
          <a:p>
            <a:pPr marL="228600" indent="-228600" algn="just">
              <a:lnSpc>
                <a:spcPct val="150000"/>
              </a:lnSpc>
              <a:buAutoNum type="alphaUcParenR"/>
            </a:pPr>
            <a:r>
              <a:rPr lang="en-IE" sz="1200" noProof="0" dirty="0">
                <a:highlight>
                  <a:srgbClr val="00FF00"/>
                </a:highlight>
                <a:latin typeface="Calibri" panose="020F0502020204030204" pitchFamily="34" charset="0"/>
                <a:ea typeface="Calibri" panose="020F0502020204030204" pitchFamily="34" charset="0"/>
                <a:cs typeface="Calibri" panose="020F0502020204030204" pitchFamily="34" charset="0"/>
              </a:rPr>
              <a:t>To guide the integration of content, pedagogy, and technology for effective teaching</a:t>
            </a:r>
          </a:p>
          <a:p>
            <a:pPr marL="228600" indent="-228600" algn="just">
              <a:lnSpc>
                <a:spcPct val="150000"/>
              </a:lnSpc>
              <a:buAutoNum type="alphaUcParenR"/>
            </a:pPr>
            <a:r>
              <a:rPr lang="en-IE" sz="1200" noProof="0" dirty="0">
                <a:latin typeface="Calibri" panose="020F0502020204030204" pitchFamily="34" charset="0"/>
                <a:ea typeface="Calibri" panose="020F0502020204030204" pitchFamily="34" charset="0"/>
                <a:cs typeface="Calibri" panose="020F0502020204030204" pitchFamily="34" charset="0"/>
              </a:rPr>
              <a:t>To evaluate student digital literacy levels</a:t>
            </a:r>
          </a:p>
          <a:p>
            <a:pPr algn="just">
              <a:lnSpc>
                <a:spcPct val="150000"/>
              </a:lnSpc>
            </a:pPr>
            <a:endParaRPr lang="en-IE" sz="1200" noProof="0" dirty="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r>
              <a:rPr lang="en-IE" sz="1200" noProof="0" dirty="0">
                <a:latin typeface="Calibri" panose="020F0502020204030204" pitchFamily="34" charset="0"/>
                <a:ea typeface="Calibri" panose="020F0502020204030204" pitchFamily="34" charset="0"/>
                <a:cs typeface="Calibri" panose="020F0502020204030204" pitchFamily="34" charset="0"/>
              </a:rPr>
              <a:t>Reason: TPACK emphasises the intentional integration of content knowledge (CK), pedagogical knowledge (PK), and technological knowledge (TK) to design effective learning experiences. It is not about simply using new tools or replacing pedagogy.</a:t>
            </a:r>
            <a:endParaRPr lang="en-IE" sz="900" noProof="0" dirty="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94602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8E50A0E-7887-533D-B5C0-C542A4D4D22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B9223C7-2930-951B-BAC9-83773B2FE2DF}"/>
              </a:ext>
            </a:extLst>
          </p:cNvPr>
          <p:cNvSpPr txBox="1"/>
          <p:nvPr/>
        </p:nvSpPr>
        <p:spPr>
          <a:xfrm>
            <a:off x="1034819" y="976434"/>
            <a:ext cx="2079737" cy="461665"/>
          </a:xfrm>
          <a:prstGeom prst="rect">
            <a:avLst/>
          </a:prstGeom>
          <a:noFill/>
        </p:spPr>
        <p:txBody>
          <a:bodyPr wrap="none" rtlCol="0">
            <a:spAutoFit/>
          </a:bodyPr>
          <a:lstStyle/>
          <a:p>
            <a:r>
              <a:rPr lang="en-IE" sz="2400" b="1" spc="300" noProof="0" dirty="0">
                <a:solidFill>
                  <a:srgbClr val="C52B87"/>
                </a:solidFill>
                <a:latin typeface="Calibri" panose="020F0502020204030204" pitchFamily="34" charset="0"/>
                <a:ea typeface="Calibri" panose="020F0502020204030204" pitchFamily="34" charset="0"/>
                <a:cs typeface="Calibri" panose="020F0502020204030204" pitchFamily="34" charset="0"/>
              </a:rPr>
              <a:t>Assessment</a:t>
            </a:r>
          </a:p>
        </p:txBody>
      </p:sp>
      <p:sp>
        <p:nvSpPr>
          <p:cNvPr id="2" name="Rectangle 1">
            <a:extLst>
              <a:ext uri="{FF2B5EF4-FFF2-40B4-BE49-F238E27FC236}">
                <a16:creationId xmlns:a16="http://schemas.microsoft.com/office/drawing/2014/main" id="{C6EBF777-7369-C869-BF11-413CD556CDA2}"/>
              </a:ext>
            </a:extLst>
          </p:cNvPr>
          <p:cNvSpPr/>
          <p:nvPr/>
        </p:nvSpPr>
        <p:spPr>
          <a:xfrm>
            <a:off x="982595" y="1574685"/>
            <a:ext cx="10136854" cy="3386504"/>
          </a:xfrm>
          <a:prstGeom prst="rect">
            <a:avLst/>
          </a:prstGeom>
        </p:spPr>
        <p:txBody>
          <a:bodyPr wrap="square">
            <a:spAutoFit/>
          </a:bodyPr>
          <a:lstStyle/>
          <a:p>
            <a:pPr algn="just">
              <a:lnSpc>
                <a:spcPct val="150000"/>
              </a:lnSpc>
            </a:pPr>
            <a:r>
              <a:rPr lang="en-IE" sz="1200" noProof="0" dirty="0">
                <a:latin typeface="Calibri" panose="020F0502020204030204" pitchFamily="34" charset="0"/>
                <a:ea typeface="Calibri" panose="020F0502020204030204" pitchFamily="34" charset="0"/>
                <a:cs typeface="Calibri" panose="020F0502020204030204" pitchFamily="34" charset="0"/>
              </a:rPr>
              <a:t>Multiple Choice Style Question: </a:t>
            </a:r>
          </a:p>
          <a:p>
            <a:pPr algn="just">
              <a:lnSpc>
                <a:spcPct val="150000"/>
              </a:lnSpc>
            </a:pPr>
            <a:endParaRPr lang="en-IE" sz="1200" noProof="0" dirty="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r>
              <a:rPr lang="en-IE" sz="1200" noProof="0" dirty="0">
                <a:latin typeface="Calibri" panose="020F0502020204030204" pitchFamily="34" charset="0"/>
                <a:ea typeface="Calibri" panose="020F0502020204030204" pitchFamily="34" charset="0"/>
                <a:cs typeface="Calibri" panose="020F0502020204030204" pitchFamily="34" charset="0"/>
              </a:rPr>
              <a:t>Q2: Which of the following options most accurately represents technology-enhanced collaborative learning?</a:t>
            </a:r>
          </a:p>
          <a:p>
            <a:pPr algn="just">
              <a:lnSpc>
                <a:spcPct val="150000"/>
              </a:lnSpc>
            </a:pPr>
            <a:endParaRPr lang="en-IE" sz="1200" noProof="0" dirty="0">
              <a:latin typeface="Calibri" panose="020F0502020204030204" pitchFamily="34" charset="0"/>
              <a:ea typeface="Calibri" panose="020F0502020204030204" pitchFamily="34" charset="0"/>
              <a:cs typeface="Calibri" panose="020F0502020204030204" pitchFamily="34" charset="0"/>
            </a:endParaRPr>
          </a:p>
          <a:p>
            <a:pPr marL="228600" indent="-228600" algn="just">
              <a:lnSpc>
                <a:spcPct val="150000"/>
              </a:lnSpc>
              <a:buAutoNum type="alphaUcParenR"/>
            </a:pPr>
            <a:r>
              <a:rPr lang="en-IE" sz="1200" noProof="0" dirty="0">
                <a:latin typeface="Calibri" panose="020F0502020204030204" pitchFamily="34" charset="0"/>
                <a:ea typeface="Calibri" panose="020F0502020204030204" pitchFamily="34" charset="0"/>
                <a:cs typeface="Calibri" panose="020F0502020204030204" pitchFamily="34" charset="0"/>
              </a:rPr>
              <a:t>Learners reading digital textbook chapters individually</a:t>
            </a:r>
          </a:p>
          <a:p>
            <a:pPr marL="228600" indent="-228600" algn="just">
              <a:lnSpc>
                <a:spcPct val="150000"/>
              </a:lnSpc>
              <a:buAutoNum type="alphaUcParenR"/>
            </a:pPr>
            <a:r>
              <a:rPr lang="en-IE" sz="1200" noProof="0" dirty="0">
                <a:highlight>
                  <a:srgbClr val="00FF00"/>
                </a:highlight>
                <a:latin typeface="Calibri" panose="020F0502020204030204" pitchFamily="34" charset="0"/>
                <a:ea typeface="Calibri" panose="020F0502020204030204" pitchFamily="34" charset="0"/>
                <a:cs typeface="Calibri" panose="020F0502020204030204" pitchFamily="34" charset="0"/>
              </a:rPr>
              <a:t>Learners using Miro to co-create a process map during a problem-solving task</a:t>
            </a:r>
          </a:p>
          <a:p>
            <a:pPr marL="228600" indent="-228600" algn="just">
              <a:lnSpc>
                <a:spcPct val="150000"/>
              </a:lnSpc>
              <a:buAutoNum type="alphaUcParenR"/>
            </a:pPr>
            <a:r>
              <a:rPr lang="en-IE" sz="1200" noProof="0" dirty="0">
                <a:latin typeface="Calibri" panose="020F0502020204030204" pitchFamily="34" charset="0"/>
                <a:ea typeface="Calibri" panose="020F0502020204030204" pitchFamily="34" charset="0"/>
                <a:cs typeface="Calibri" panose="020F0502020204030204" pitchFamily="34" charset="0"/>
              </a:rPr>
              <a:t>Learners completing a timed online quiz alone</a:t>
            </a:r>
          </a:p>
          <a:p>
            <a:pPr marL="228600" indent="-228600" algn="just">
              <a:lnSpc>
                <a:spcPct val="150000"/>
              </a:lnSpc>
              <a:buAutoNum type="alphaUcParenR"/>
            </a:pPr>
            <a:r>
              <a:rPr lang="en-IE" sz="1200" noProof="0" dirty="0">
                <a:latin typeface="Calibri" panose="020F0502020204030204" pitchFamily="34" charset="0"/>
                <a:ea typeface="Calibri" panose="020F0502020204030204" pitchFamily="34" charset="0"/>
                <a:cs typeface="Calibri" panose="020F0502020204030204" pitchFamily="34" charset="0"/>
              </a:rPr>
              <a:t>Learners watching a video lecture asynchronously</a:t>
            </a:r>
          </a:p>
          <a:p>
            <a:pPr algn="just">
              <a:lnSpc>
                <a:spcPct val="150000"/>
              </a:lnSpc>
            </a:pPr>
            <a:endParaRPr lang="en-IE" sz="1200" noProof="0" dirty="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endParaRPr lang="en-IE" sz="1200" noProof="0" dirty="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r>
              <a:rPr lang="en-IE" sz="1200" noProof="0" dirty="0">
                <a:latin typeface="Calibri" panose="020F0502020204030204" pitchFamily="34" charset="0"/>
                <a:ea typeface="Calibri" panose="020F0502020204030204" pitchFamily="34" charset="0"/>
                <a:cs typeface="Calibri" panose="020F0502020204030204" pitchFamily="34" charset="0"/>
              </a:rPr>
              <a:t>Reason: Collaborative learning involves students working together in groups to solve problems, complete tasks, or create a product. Using a digital tool like Miro for real-time, shared creation aligns with technology-enhanced collaboration and problem-based learning.</a:t>
            </a:r>
            <a:endParaRPr lang="en-IE" sz="900" noProof="0" dirty="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60269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Naslov 1">
            <a:extLst>
              <a:ext uri="{FF2B5EF4-FFF2-40B4-BE49-F238E27FC236}">
                <a16:creationId xmlns:a16="http://schemas.microsoft.com/office/drawing/2014/main" id="{0B6756A2-5DDB-49AB-80CD-EEE2A85D481A}"/>
              </a:ext>
            </a:extLst>
          </p:cNvPr>
          <p:cNvSpPr>
            <a:spLocks noGrp="1"/>
          </p:cNvSpPr>
          <p:nvPr>
            <p:ph type="title"/>
          </p:nvPr>
        </p:nvSpPr>
        <p:spPr>
          <a:xfrm>
            <a:off x="7702526" y="1017916"/>
            <a:ext cx="3657600" cy="665787"/>
          </a:xfrm>
        </p:spPr>
        <p:txBody>
          <a:bodyPr rtlCol="0"/>
          <a:lstStyle/>
          <a:p>
            <a:pPr rtl="0"/>
            <a:r>
              <a:rPr lang="en-IE" dirty="0">
                <a:solidFill>
                  <a:srgbClr val="C52B87"/>
                </a:solidFill>
                <a:latin typeface="Calibri" panose="020F0502020204030204" pitchFamily="34" charset="0"/>
                <a:cs typeface="Calibri" panose="020F0502020204030204" pitchFamily="34" charset="0"/>
              </a:rPr>
              <a:t>Unit</a:t>
            </a:r>
            <a:r>
              <a:rPr lang="en-IE" noProof="0" dirty="0">
                <a:solidFill>
                  <a:srgbClr val="C52B87"/>
                </a:solidFill>
                <a:latin typeface="Calibri" panose="020F0502020204030204" pitchFamily="34" charset="0"/>
                <a:cs typeface="Calibri" panose="020F0502020204030204" pitchFamily="34" charset="0"/>
              </a:rPr>
              <a:t> Aim </a:t>
            </a:r>
          </a:p>
        </p:txBody>
      </p:sp>
      <p:sp>
        <p:nvSpPr>
          <p:cNvPr id="14" name="Označba mesta za vsebino 2">
            <a:extLst>
              <a:ext uri="{FF2B5EF4-FFF2-40B4-BE49-F238E27FC236}">
                <a16:creationId xmlns:a16="http://schemas.microsoft.com/office/drawing/2014/main" id="{1DC46634-F29A-4B3B-96F9-93DC8BDB9D1F}"/>
              </a:ext>
            </a:extLst>
          </p:cNvPr>
          <p:cNvSpPr>
            <a:spLocks noGrp="1"/>
          </p:cNvSpPr>
          <p:nvPr>
            <p:ph type="body" sz="half" idx="2"/>
          </p:nvPr>
        </p:nvSpPr>
        <p:spPr>
          <a:xfrm>
            <a:off x="6656832" y="1791532"/>
            <a:ext cx="4444502" cy="2963347"/>
          </a:xfrm>
        </p:spPr>
        <p:txBody>
          <a:bodyPr rtlCol="0">
            <a:normAutofit/>
          </a:bodyPr>
          <a:lstStyle/>
          <a:p>
            <a:pPr algn="just"/>
            <a:r>
              <a:rPr lang="en-US"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The goal of this unit is to supply adult educators and trainers with the knowledge, skills, and confidence to design and deliver innovative, technology-empowered learning experiences. </a:t>
            </a:r>
          </a:p>
          <a:p>
            <a:pPr algn="just"/>
            <a:r>
              <a:rPr lang="en-US"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You’ll learn about the TPACK framework and discover new digital teaching methods. These methods focus on collaboration and real-world applications. The aim is to help you design interactive and engaging environments where adult learners can thrive, encouraging their independence and practical skill development. </a:t>
            </a:r>
            <a:endParaRPr lang="en-IE"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descr="A hand pointing at a button&#10;&#10;AI-generated content may be incorrect.">
            <a:extLst>
              <a:ext uri="{FF2B5EF4-FFF2-40B4-BE49-F238E27FC236}">
                <a16:creationId xmlns:a16="http://schemas.microsoft.com/office/drawing/2014/main" id="{18A77E2B-2D26-1717-AE53-2162D46E7E6F}"/>
              </a:ext>
            </a:extLst>
          </p:cNvPr>
          <p:cNvPicPr>
            <a:picLocks noChangeAspect="1"/>
          </p:cNvPicPr>
          <p:nvPr/>
        </p:nvPicPr>
        <p:blipFill>
          <a:blip r:embed="rId3"/>
          <a:stretch>
            <a:fillRect/>
          </a:stretch>
        </p:blipFill>
        <p:spPr>
          <a:xfrm>
            <a:off x="486877" y="1515978"/>
            <a:ext cx="5398168" cy="3238901"/>
          </a:xfrm>
          <a:prstGeom prst="rect">
            <a:avLst/>
          </a:prstGeom>
        </p:spPr>
      </p:pic>
      <p:sp>
        <p:nvSpPr>
          <p:cNvPr id="5" name="TextBox 4">
            <a:extLst>
              <a:ext uri="{FF2B5EF4-FFF2-40B4-BE49-F238E27FC236}">
                <a16:creationId xmlns:a16="http://schemas.microsoft.com/office/drawing/2014/main" id="{CA19D52D-B759-90E5-16AB-BC9023BB5224}"/>
              </a:ext>
            </a:extLst>
          </p:cNvPr>
          <p:cNvSpPr txBox="1"/>
          <p:nvPr/>
        </p:nvSpPr>
        <p:spPr>
          <a:xfrm>
            <a:off x="486876" y="4828067"/>
            <a:ext cx="2381451" cy="261610"/>
          </a:xfrm>
          <a:prstGeom prst="rect">
            <a:avLst/>
          </a:prstGeom>
          <a:noFill/>
        </p:spPr>
        <p:txBody>
          <a:bodyPr wrap="square" rtlCol="0">
            <a:spAutoFit/>
          </a:bodyPr>
          <a:lstStyle/>
          <a:p>
            <a:r>
              <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Image by rawpixel.com on </a:t>
            </a:r>
            <a:r>
              <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4"/>
              </a:rPr>
              <a:t>Freepik</a:t>
            </a:r>
            <a:endPar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502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DFC5ECE-073E-68E8-5F07-7B383F3109C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7BF08A1-D1A4-8AB7-355B-B76E9AD8E0B3}"/>
              </a:ext>
            </a:extLst>
          </p:cNvPr>
          <p:cNvSpPr txBox="1"/>
          <p:nvPr/>
        </p:nvSpPr>
        <p:spPr>
          <a:xfrm>
            <a:off x="1034819" y="976434"/>
            <a:ext cx="2079737" cy="461665"/>
          </a:xfrm>
          <a:prstGeom prst="rect">
            <a:avLst/>
          </a:prstGeom>
          <a:noFill/>
        </p:spPr>
        <p:txBody>
          <a:bodyPr wrap="none" rtlCol="0">
            <a:spAutoFit/>
          </a:bodyPr>
          <a:lstStyle/>
          <a:p>
            <a:r>
              <a:rPr lang="en-IE" sz="2400" b="1" spc="300" noProof="0" dirty="0">
                <a:solidFill>
                  <a:srgbClr val="C52B87"/>
                </a:solidFill>
                <a:latin typeface="Calibri" panose="020F0502020204030204" pitchFamily="34" charset="0"/>
                <a:ea typeface="Calibri" panose="020F0502020204030204" pitchFamily="34" charset="0"/>
                <a:cs typeface="Calibri" panose="020F0502020204030204" pitchFamily="34" charset="0"/>
              </a:rPr>
              <a:t>Assessment</a:t>
            </a:r>
          </a:p>
        </p:txBody>
      </p:sp>
      <p:sp>
        <p:nvSpPr>
          <p:cNvPr id="2" name="Rectangle 1">
            <a:extLst>
              <a:ext uri="{FF2B5EF4-FFF2-40B4-BE49-F238E27FC236}">
                <a16:creationId xmlns:a16="http://schemas.microsoft.com/office/drawing/2014/main" id="{FF234F35-E09B-12A9-F29B-8DF458534FE5}"/>
              </a:ext>
            </a:extLst>
          </p:cNvPr>
          <p:cNvSpPr/>
          <p:nvPr/>
        </p:nvSpPr>
        <p:spPr>
          <a:xfrm>
            <a:off x="982594" y="1574685"/>
            <a:ext cx="9791797" cy="3663503"/>
          </a:xfrm>
          <a:prstGeom prst="rect">
            <a:avLst/>
          </a:prstGeom>
        </p:spPr>
        <p:txBody>
          <a:bodyPr wrap="square">
            <a:spAutoFit/>
          </a:bodyPr>
          <a:lstStyle/>
          <a:p>
            <a:pPr algn="just">
              <a:lnSpc>
                <a:spcPct val="150000"/>
              </a:lnSpc>
            </a:pPr>
            <a:r>
              <a:rPr lang="en-IE" sz="1200" noProof="0" dirty="0">
                <a:latin typeface="Calibri" panose="020F0502020204030204" pitchFamily="34" charset="0"/>
                <a:ea typeface="Calibri" panose="020F0502020204030204" pitchFamily="34" charset="0"/>
                <a:cs typeface="Calibri" panose="020F0502020204030204" pitchFamily="34" charset="0"/>
              </a:rPr>
              <a:t>Multiple Choice Style Question: </a:t>
            </a:r>
          </a:p>
          <a:p>
            <a:pPr algn="just">
              <a:lnSpc>
                <a:spcPct val="150000"/>
              </a:lnSpc>
            </a:pPr>
            <a:endParaRPr lang="en-IE" sz="1200" noProof="0" dirty="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r>
              <a:rPr lang="en-IE" sz="1200" noProof="0" dirty="0">
                <a:latin typeface="Calibri" panose="020F0502020204030204" pitchFamily="34" charset="0"/>
                <a:ea typeface="Calibri" panose="020F0502020204030204" pitchFamily="34" charset="0"/>
                <a:cs typeface="Calibri" panose="020F0502020204030204" pitchFamily="34" charset="0"/>
              </a:rPr>
              <a:t>Q3: What is a key benefit of emerging digital tools such as adaptive platforms or AI feedback tools?</a:t>
            </a:r>
          </a:p>
          <a:p>
            <a:pPr algn="just">
              <a:lnSpc>
                <a:spcPct val="150000"/>
              </a:lnSpc>
            </a:pPr>
            <a:endParaRPr lang="en-IE" sz="1200" noProof="0" dirty="0">
              <a:latin typeface="Calibri" panose="020F0502020204030204" pitchFamily="34" charset="0"/>
              <a:ea typeface="Calibri" panose="020F0502020204030204" pitchFamily="34" charset="0"/>
              <a:cs typeface="Calibri" panose="020F0502020204030204" pitchFamily="34" charset="0"/>
            </a:endParaRPr>
          </a:p>
          <a:p>
            <a:pPr marL="228600" indent="-228600" algn="just">
              <a:lnSpc>
                <a:spcPct val="150000"/>
              </a:lnSpc>
              <a:buAutoNum type="alphaUcParenR"/>
            </a:pPr>
            <a:r>
              <a:rPr lang="en-IE" sz="1200" noProof="0" dirty="0">
                <a:latin typeface="Calibri" panose="020F0502020204030204" pitchFamily="34" charset="0"/>
                <a:ea typeface="Calibri" panose="020F0502020204030204" pitchFamily="34" charset="0"/>
                <a:cs typeface="Calibri" panose="020F0502020204030204" pitchFamily="34" charset="0"/>
              </a:rPr>
              <a:t>They replace the need for teacher planning</a:t>
            </a:r>
          </a:p>
          <a:p>
            <a:pPr marL="228600" indent="-228600" algn="just">
              <a:lnSpc>
                <a:spcPct val="150000"/>
              </a:lnSpc>
              <a:buAutoNum type="alphaUcParenR"/>
            </a:pPr>
            <a:r>
              <a:rPr lang="en-IE" sz="1200" noProof="0" dirty="0">
                <a:latin typeface="Calibri" panose="020F0502020204030204" pitchFamily="34" charset="0"/>
                <a:ea typeface="Calibri" panose="020F0502020204030204" pitchFamily="34" charset="0"/>
                <a:cs typeface="Calibri" panose="020F0502020204030204" pitchFamily="34" charset="0"/>
              </a:rPr>
              <a:t>They ensure all learners complete tasks at the same speed</a:t>
            </a:r>
          </a:p>
          <a:p>
            <a:pPr marL="228600" indent="-228600" algn="just">
              <a:lnSpc>
                <a:spcPct val="150000"/>
              </a:lnSpc>
              <a:buAutoNum type="alphaUcParenR"/>
            </a:pPr>
            <a:r>
              <a:rPr lang="en-IE" sz="1200" noProof="0" dirty="0">
                <a:latin typeface="Calibri" panose="020F0502020204030204" pitchFamily="34" charset="0"/>
                <a:ea typeface="Calibri" panose="020F0502020204030204" pitchFamily="34" charset="0"/>
                <a:cs typeface="Calibri" panose="020F0502020204030204" pitchFamily="34" charset="0"/>
              </a:rPr>
              <a:t>They eliminate the need for formative assessment</a:t>
            </a:r>
          </a:p>
          <a:p>
            <a:pPr marL="228600" indent="-228600" algn="just">
              <a:lnSpc>
                <a:spcPct val="150000"/>
              </a:lnSpc>
              <a:buAutoNum type="alphaUcParenR"/>
            </a:pPr>
            <a:r>
              <a:rPr lang="en-IE" sz="1200" noProof="0" dirty="0">
                <a:highlight>
                  <a:srgbClr val="00FF00"/>
                </a:highlight>
                <a:latin typeface="Calibri" panose="020F0502020204030204" pitchFamily="34" charset="0"/>
                <a:ea typeface="Calibri" panose="020F0502020204030204" pitchFamily="34" charset="0"/>
                <a:cs typeface="Calibri" panose="020F0502020204030204" pitchFamily="34" charset="0"/>
              </a:rPr>
              <a:t>They allow learners to progress at their own pace and receive personalised support</a:t>
            </a:r>
          </a:p>
          <a:p>
            <a:pPr marL="228600" indent="-228600" algn="just">
              <a:lnSpc>
                <a:spcPct val="150000"/>
              </a:lnSpc>
              <a:buAutoNum type="alphaUcParenR"/>
            </a:pPr>
            <a:endParaRPr lang="en-IE" sz="1200" noProof="0" dirty="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endParaRPr lang="en-IE" sz="1200" noProof="0" dirty="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endParaRPr lang="en-IE" sz="1200" noProof="0" dirty="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r>
              <a:rPr lang="en-IE" sz="1200" noProof="0" dirty="0">
                <a:latin typeface="Calibri" panose="020F0502020204030204" pitchFamily="34" charset="0"/>
                <a:ea typeface="Calibri" panose="020F0502020204030204" pitchFamily="34" charset="0"/>
                <a:cs typeface="Calibri" panose="020F0502020204030204" pitchFamily="34" charset="0"/>
              </a:rPr>
              <a:t>Reason: Adaptive and AI-based tools offer personalised pathways that promote learner independence and provide customised feedback—essential principles in digital pedagogy and adult learning.</a:t>
            </a:r>
            <a:endParaRPr lang="en-IE" sz="900" noProof="0" dirty="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09802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36A5940-F3CB-4046-D6F4-6AF15E08CDA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F36D74E-2015-0AC6-7D1F-D322BCE898D5}"/>
              </a:ext>
            </a:extLst>
          </p:cNvPr>
          <p:cNvSpPr txBox="1"/>
          <p:nvPr/>
        </p:nvSpPr>
        <p:spPr>
          <a:xfrm>
            <a:off x="1034819" y="976434"/>
            <a:ext cx="2079737" cy="461665"/>
          </a:xfrm>
          <a:prstGeom prst="rect">
            <a:avLst/>
          </a:prstGeom>
          <a:noFill/>
        </p:spPr>
        <p:txBody>
          <a:bodyPr wrap="none" rtlCol="0">
            <a:spAutoFit/>
          </a:bodyPr>
          <a:lstStyle/>
          <a:p>
            <a:r>
              <a:rPr lang="en-IE" sz="2400" b="1" spc="300" noProof="0" dirty="0">
                <a:solidFill>
                  <a:srgbClr val="C52B87"/>
                </a:solidFill>
                <a:latin typeface="Calibri" panose="020F0502020204030204" pitchFamily="34" charset="0"/>
                <a:ea typeface="Calibri" panose="020F0502020204030204" pitchFamily="34" charset="0"/>
                <a:cs typeface="Calibri" panose="020F0502020204030204" pitchFamily="34" charset="0"/>
              </a:rPr>
              <a:t>Assessment</a:t>
            </a:r>
          </a:p>
        </p:txBody>
      </p:sp>
      <p:sp>
        <p:nvSpPr>
          <p:cNvPr id="2" name="Rectangle 1">
            <a:extLst>
              <a:ext uri="{FF2B5EF4-FFF2-40B4-BE49-F238E27FC236}">
                <a16:creationId xmlns:a16="http://schemas.microsoft.com/office/drawing/2014/main" id="{8D738D04-3004-ACAA-B5F9-8AC748CF89E5}"/>
              </a:ext>
            </a:extLst>
          </p:cNvPr>
          <p:cNvSpPr/>
          <p:nvPr/>
        </p:nvSpPr>
        <p:spPr>
          <a:xfrm>
            <a:off x="982594" y="1574685"/>
            <a:ext cx="10575421" cy="3386504"/>
          </a:xfrm>
          <a:prstGeom prst="rect">
            <a:avLst/>
          </a:prstGeom>
        </p:spPr>
        <p:txBody>
          <a:bodyPr wrap="square">
            <a:spAutoFit/>
          </a:bodyPr>
          <a:lstStyle/>
          <a:p>
            <a:pPr algn="just">
              <a:lnSpc>
                <a:spcPct val="150000"/>
              </a:lnSpc>
            </a:pPr>
            <a:r>
              <a:rPr lang="en-IE" sz="1200" noProof="0" dirty="0">
                <a:latin typeface="Calibri" panose="020F0502020204030204" pitchFamily="34" charset="0"/>
                <a:ea typeface="Calibri" panose="020F0502020204030204" pitchFamily="34" charset="0"/>
                <a:cs typeface="Calibri" panose="020F0502020204030204" pitchFamily="34" charset="0"/>
              </a:rPr>
              <a:t>Multiple Choice Style Question: </a:t>
            </a:r>
          </a:p>
          <a:p>
            <a:pPr algn="just">
              <a:lnSpc>
                <a:spcPct val="150000"/>
              </a:lnSpc>
            </a:pPr>
            <a:endParaRPr lang="en-IE" sz="1200" noProof="0" dirty="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r>
              <a:rPr lang="en-IE" sz="1200" noProof="0" dirty="0">
                <a:latin typeface="Calibri" panose="020F0502020204030204" pitchFamily="34" charset="0"/>
                <a:ea typeface="Calibri" panose="020F0502020204030204" pitchFamily="34" charset="0"/>
                <a:cs typeface="Calibri" panose="020F0502020204030204" pitchFamily="34" charset="0"/>
              </a:rPr>
              <a:t>Q4: </a:t>
            </a:r>
            <a:r>
              <a:rPr lang="en-US" sz="1200" dirty="0">
                <a:latin typeface="Calibri" panose="020F0502020204030204" pitchFamily="34" charset="0"/>
                <a:ea typeface="Calibri" panose="020F0502020204030204" pitchFamily="34" charset="0"/>
                <a:cs typeface="Calibri" panose="020F0502020204030204" pitchFamily="34" charset="0"/>
              </a:rPr>
              <a:t>Which example best illustrates a genuine, real-world learning task?</a:t>
            </a:r>
            <a:endParaRPr lang="en-IE" sz="1200" noProof="0" dirty="0">
              <a:latin typeface="Calibri" panose="020F0502020204030204" pitchFamily="34" charset="0"/>
              <a:ea typeface="Calibri" panose="020F0502020204030204" pitchFamily="34" charset="0"/>
              <a:cs typeface="Calibri" panose="020F0502020204030204" pitchFamily="34" charset="0"/>
            </a:endParaRPr>
          </a:p>
          <a:p>
            <a:pPr marL="228600" indent="-228600" algn="just">
              <a:lnSpc>
                <a:spcPct val="150000"/>
              </a:lnSpc>
              <a:buAutoNum type="alphaUcParenR"/>
            </a:pPr>
            <a:r>
              <a:rPr lang="en-US" sz="1200" noProof="0" dirty="0">
                <a:latin typeface="Calibri" panose="020F0502020204030204" pitchFamily="34" charset="0"/>
                <a:ea typeface="Calibri" panose="020F0502020204030204" pitchFamily="34" charset="0"/>
                <a:cs typeface="Calibri" panose="020F0502020204030204" pitchFamily="34" charset="0"/>
              </a:rPr>
              <a:t>Reading a chapter about customer service theories</a:t>
            </a:r>
          </a:p>
          <a:p>
            <a:pPr marL="228600" indent="-228600" algn="just">
              <a:lnSpc>
                <a:spcPct val="150000"/>
              </a:lnSpc>
              <a:buAutoNum type="alphaUcParenR"/>
            </a:pPr>
            <a:r>
              <a:rPr lang="en-US" sz="1200" noProof="0" dirty="0">
                <a:latin typeface="Calibri" panose="020F0502020204030204" pitchFamily="34" charset="0"/>
                <a:ea typeface="Calibri" panose="020F0502020204030204" pitchFamily="34" charset="0"/>
                <a:cs typeface="Calibri" panose="020F0502020204030204" pitchFamily="34" charset="0"/>
              </a:rPr>
              <a:t>Watching a video on workplace safety regulations</a:t>
            </a:r>
          </a:p>
          <a:p>
            <a:pPr marL="228600" indent="-228600" algn="just">
              <a:lnSpc>
                <a:spcPct val="150000"/>
              </a:lnSpc>
              <a:buAutoNum type="alphaUcParenR"/>
            </a:pPr>
            <a:r>
              <a:rPr lang="en-US" sz="1200" noProof="0" dirty="0">
                <a:highlight>
                  <a:srgbClr val="00FF00"/>
                </a:highlight>
                <a:latin typeface="Calibri" panose="020F0502020204030204" pitchFamily="34" charset="0"/>
                <a:ea typeface="Calibri" panose="020F0502020204030204" pitchFamily="34" charset="0"/>
                <a:cs typeface="Calibri" panose="020F0502020204030204" pitchFamily="34" charset="0"/>
              </a:rPr>
              <a:t>Completing a branching scenario where learners respond to an upset customer</a:t>
            </a:r>
          </a:p>
          <a:p>
            <a:pPr marL="228600" indent="-228600" algn="just">
              <a:lnSpc>
                <a:spcPct val="150000"/>
              </a:lnSpc>
              <a:buAutoNum type="alphaUcParenR"/>
            </a:pPr>
            <a:r>
              <a:rPr lang="en-US" sz="1200" noProof="0" dirty="0">
                <a:latin typeface="Calibri" panose="020F0502020204030204" pitchFamily="34" charset="0"/>
                <a:ea typeface="Calibri" panose="020F0502020204030204" pitchFamily="34" charset="0"/>
                <a:cs typeface="Calibri" panose="020F0502020204030204" pitchFamily="34" charset="0"/>
              </a:rPr>
              <a:t>Listening to a podcast about conflict resolution</a:t>
            </a:r>
            <a:endParaRPr lang="en-IE" sz="1200" noProof="0" dirty="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endParaRPr lang="en-IE" sz="1200" noProof="0" dirty="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endParaRPr lang="en-IE" sz="1200" noProof="0" dirty="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endParaRPr lang="en-IE" sz="1200" noProof="0" dirty="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r>
              <a:rPr lang="en-US" sz="1200" noProof="0" dirty="0">
                <a:latin typeface="Calibri" panose="020F0502020204030204" pitchFamily="34" charset="0"/>
                <a:ea typeface="Calibri" panose="020F0502020204030204" pitchFamily="34" charset="0"/>
                <a:cs typeface="Calibri" panose="020F0502020204030204" pitchFamily="34" charset="0"/>
              </a:rPr>
              <a:t>Reason</a:t>
            </a:r>
            <a:r>
              <a:rPr lang="en-US" sz="1200" dirty="0">
                <a:latin typeface="Calibri" panose="020F0502020204030204" pitchFamily="34" charset="0"/>
                <a:ea typeface="Calibri" panose="020F0502020204030204" pitchFamily="34" charset="0"/>
                <a:cs typeface="Calibri" panose="020F0502020204030204" pitchFamily="34" charset="0"/>
              </a:rPr>
              <a:t>: Branching scenarios simulate real workplace challenges, requiring learners to apply skills, make decisions, and observe their consequences - essential to authentic adult learning.</a:t>
            </a:r>
            <a:endParaRPr lang="en-IE" sz="900" noProof="0" dirty="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29056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0F38892-50CF-5993-2D53-09FC6271CDB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93F4F77-4579-66F4-8489-3172A2F340E8}"/>
              </a:ext>
            </a:extLst>
          </p:cNvPr>
          <p:cNvSpPr txBox="1"/>
          <p:nvPr/>
        </p:nvSpPr>
        <p:spPr>
          <a:xfrm>
            <a:off x="1034819" y="976434"/>
            <a:ext cx="2079737" cy="461665"/>
          </a:xfrm>
          <a:prstGeom prst="rect">
            <a:avLst/>
          </a:prstGeom>
          <a:noFill/>
        </p:spPr>
        <p:txBody>
          <a:bodyPr wrap="none" rtlCol="0">
            <a:spAutoFit/>
          </a:bodyPr>
          <a:lstStyle/>
          <a:p>
            <a:r>
              <a:rPr lang="en-IE" sz="2400" b="1" spc="300" noProof="0" dirty="0">
                <a:solidFill>
                  <a:srgbClr val="C52B87"/>
                </a:solidFill>
                <a:latin typeface="Calibri" panose="020F0502020204030204" pitchFamily="34" charset="0"/>
                <a:ea typeface="Calibri" panose="020F0502020204030204" pitchFamily="34" charset="0"/>
                <a:cs typeface="Calibri" panose="020F0502020204030204" pitchFamily="34" charset="0"/>
              </a:rPr>
              <a:t>Assessment</a:t>
            </a:r>
          </a:p>
        </p:txBody>
      </p:sp>
      <p:sp>
        <p:nvSpPr>
          <p:cNvPr id="2" name="Rectangle 1">
            <a:extLst>
              <a:ext uri="{FF2B5EF4-FFF2-40B4-BE49-F238E27FC236}">
                <a16:creationId xmlns:a16="http://schemas.microsoft.com/office/drawing/2014/main" id="{33317CF0-4342-B6AC-8039-FBB7E4C615B2}"/>
              </a:ext>
            </a:extLst>
          </p:cNvPr>
          <p:cNvSpPr/>
          <p:nvPr/>
        </p:nvSpPr>
        <p:spPr>
          <a:xfrm>
            <a:off x="982594" y="1574685"/>
            <a:ext cx="10063357" cy="3663503"/>
          </a:xfrm>
          <a:prstGeom prst="rect">
            <a:avLst/>
          </a:prstGeom>
        </p:spPr>
        <p:txBody>
          <a:bodyPr wrap="square">
            <a:spAutoFit/>
          </a:bodyPr>
          <a:lstStyle/>
          <a:p>
            <a:pPr algn="just">
              <a:lnSpc>
                <a:spcPct val="150000"/>
              </a:lnSpc>
            </a:pPr>
            <a:r>
              <a:rPr lang="en-IE" sz="1200" noProof="0" dirty="0">
                <a:latin typeface="Calibri" panose="020F0502020204030204" pitchFamily="34" charset="0"/>
                <a:ea typeface="Calibri" panose="020F0502020204030204" pitchFamily="34" charset="0"/>
                <a:cs typeface="Calibri" panose="020F0502020204030204" pitchFamily="34" charset="0"/>
              </a:rPr>
              <a:t>Multiple Choice Style Question: </a:t>
            </a:r>
          </a:p>
          <a:p>
            <a:pPr algn="just">
              <a:lnSpc>
                <a:spcPct val="150000"/>
              </a:lnSpc>
            </a:pPr>
            <a:endParaRPr lang="en-IE" sz="1200" noProof="0" dirty="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r>
              <a:rPr lang="en-IE" sz="1200" noProof="0" dirty="0">
                <a:latin typeface="Calibri" panose="020F0502020204030204" pitchFamily="34" charset="0"/>
                <a:ea typeface="Calibri" panose="020F0502020204030204" pitchFamily="34" charset="0"/>
                <a:cs typeface="Calibri" panose="020F0502020204030204" pitchFamily="34" charset="0"/>
              </a:rPr>
              <a:t>Q5: </a:t>
            </a:r>
            <a:r>
              <a:rPr lang="en-US" sz="1200" dirty="0">
                <a:latin typeface="Calibri" panose="020F0502020204030204" pitchFamily="34" charset="0"/>
                <a:ea typeface="Calibri" panose="020F0502020204030204" pitchFamily="34" charset="0"/>
                <a:cs typeface="Calibri" panose="020F0502020204030204" pitchFamily="34" charset="0"/>
              </a:rPr>
              <a:t>What mindset encourages innovation and creative risk-taking in digital teaching?</a:t>
            </a:r>
          </a:p>
          <a:p>
            <a:pPr algn="just">
              <a:lnSpc>
                <a:spcPct val="150000"/>
              </a:lnSpc>
            </a:pPr>
            <a:endParaRPr lang="en-US" sz="1200" noProof="0" dirty="0">
              <a:latin typeface="Calibri" panose="020F0502020204030204" pitchFamily="34" charset="0"/>
              <a:ea typeface="Calibri" panose="020F0502020204030204" pitchFamily="34" charset="0"/>
              <a:cs typeface="Calibri" panose="020F0502020204030204" pitchFamily="34" charset="0"/>
            </a:endParaRPr>
          </a:p>
          <a:p>
            <a:pPr marL="228600" indent="-228600" algn="just">
              <a:lnSpc>
                <a:spcPct val="150000"/>
              </a:lnSpc>
              <a:buAutoNum type="alphaUcParenR"/>
            </a:pPr>
            <a:r>
              <a:rPr lang="en-US" sz="1200" noProof="0" dirty="0">
                <a:highlight>
                  <a:srgbClr val="00FF00"/>
                </a:highlight>
                <a:latin typeface="Calibri" panose="020F0502020204030204" pitchFamily="34" charset="0"/>
                <a:ea typeface="Calibri" panose="020F0502020204030204" pitchFamily="34" charset="0"/>
                <a:cs typeface="Calibri" panose="020F0502020204030204" pitchFamily="34" charset="0"/>
              </a:rPr>
              <a:t>Being open to testing new tools, reflecting, and adjusting based on learner feedback</a:t>
            </a:r>
          </a:p>
          <a:p>
            <a:pPr marL="228600" indent="-228600" algn="just">
              <a:lnSpc>
                <a:spcPct val="150000"/>
              </a:lnSpc>
              <a:buAutoNum type="alphaUcParenR"/>
            </a:pPr>
            <a:r>
              <a:rPr lang="en-US" sz="1200" noProof="0" dirty="0">
                <a:latin typeface="Calibri" panose="020F0502020204030204" pitchFamily="34" charset="0"/>
                <a:ea typeface="Calibri" panose="020F0502020204030204" pitchFamily="34" charset="0"/>
                <a:cs typeface="Calibri" panose="020F0502020204030204" pitchFamily="34" charset="0"/>
              </a:rPr>
              <a:t>Only using tools that educators already feel confident with</a:t>
            </a:r>
          </a:p>
          <a:p>
            <a:pPr marL="228600" indent="-228600" algn="just">
              <a:lnSpc>
                <a:spcPct val="150000"/>
              </a:lnSpc>
              <a:buAutoNum type="alphaUcParenR"/>
            </a:pPr>
            <a:r>
              <a:rPr lang="en-US" sz="1200" noProof="0" dirty="0">
                <a:latin typeface="Calibri" panose="020F0502020204030204" pitchFamily="34" charset="0"/>
                <a:ea typeface="Calibri" panose="020F0502020204030204" pitchFamily="34" charset="0"/>
                <a:cs typeface="Calibri" panose="020F0502020204030204" pitchFamily="34" charset="0"/>
              </a:rPr>
              <a:t>Avoiding student input during lesson design</a:t>
            </a:r>
          </a:p>
          <a:p>
            <a:pPr marL="228600" indent="-228600" algn="just">
              <a:lnSpc>
                <a:spcPct val="150000"/>
              </a:lnSpc>
              <a:buAutoNum type="alphaUcParenR"/>
            </a:pPr>
            <a:r>
              <a:rPr lang="en-US" sz="1200" noProof="0" dirty="0">
                <a:latin typeface="Calibri" panose="020F0502020204030204" pitchFamily="34" charset="0"/>
                <a:ea typeface="Calibri" panose="020F0502020204030204" pitchFamily="34" charset="0"/>
                <a:cs typeface="Calibri" panose="020F0502020204030204" pitchFamily="34" charset="0"/>
              </a:rPr>
              <a:t>Waiting for formal training before trying any new digital method</a:t>
            </a:r>
            <a:endParaRPr lang="en-IE" sz="1200" noProof="0" dirty="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endParaRPr lang="en-IE" sz="1200" noProof="0" dirty="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endParaRPr lang="en-IE" sz="1200" noProof="0" dirty="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endParaRPr lang="en-IE" sz="1200" noProof="0" dirty="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r>
              <a:rPr lang="en-US" sz="1200" noProof="0" dirty="0">
                <a:latin typeface="Calibri" panose="020F0502020204030204" pitchFamily="34" charset="0"/>
                <a:ea typeface="Calibri" panose="020F0502020204030204" pitchFamily="34" charset="0"/>
                <a:cs typeface="Calibri" panose="020F0502020204030204" pitchFamily="34" charset="0"/>
              </a:rPr>
              <a:t>Reason</a:t>
            </a:r>
            <a:r>
              <a:rPr lang="en-US" sz="1200" dirty="0">
                <a:latin typeface="Calibri" panose="020F0502020204030204" pitchFamily="34" charset="0"/>
                <a:ea typeface="Calibri" panose="020F0502020204030204" pitchFamily="34" charset="0"/>
                <a:cs typeface="Calibri" panose="020F0502020204030204" pitchFamily="34" charset="0"/>
              </a:rPr>
              <a:t>: Innovation requires experimentation, reflection, and adaptability. Embracing new methods and adjusting them based on feedback encourages continuous improvement in digital pedagogy.</a:t>
            </a:r>
            <a:endParaRPr lang="en-IE" sz="900" noProof="0" dirty="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83875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B1E28A7-1C67-B343-6071-DEAFC956A22A}"/>
            </a:ext>
          </a:extLst>
        </p:cNvPr>
        <p:cNvGrpSpPr/>
        <p:nvPr/>
      </p:nvGrpSpPr>
      <p:grpSpPr>
        <a:xfrm>
          <a:off x="0" y="0"/>
          <a:ext cx="0" cy="0"/>
          <a:chOff x="0" y="0"/>
          <a:chExt cx="0" cy="0"/>
        </a:xfrm>
      </p:grpSpPr>
      <p:pic>
        <p:nvPicPr>
          <p:cNvPr id="8" name="Picture Placeholder 7" descr="A person sitting cross legged with a computer and a question mark&#10;&#10;AI-generated content may be incorrect.">
            <a:extLst>
              <a:ext uri="{FF2B5EF4-FFF2-40B4-BE49-F238E27FC236}">
                <a16:creationId xmlns:a16="http://schemas.microsoft.com/office/drawing/2014/main" id="{81B435C1-CF43-CA98-7891-A30EDCE74DD0}"/>
              </a:ext>
            </a:extLst>
          </p:cNvPr>
          <p:cNvPicPr>
            <a:picLocks noGrp="1" noChangeAspect="1"/>
          </p:cNvPicPr>
          <p:nvPr>
            <p:ph type="pic" idx="1"/>
          </p:nvPr>
        </p:nvPicPr>
        <p:blipFill>
          <a:blip r:embed="rId3"/>
          <a:srcRect l="7479" r="7479"/>
          <a:stretch>
            <a:fillRect/>
          </a:stretch>
        </p:blipFill>
        <p:spPr>
          <a:xfrm>
            <a:off x="655638" y="371475"/>
            <a:ext cx="4621212" cy="5434013"/>
          </a:xfrm>
        </p:spPr>
      </p:pic>
      <p:sp>
        <p:nvSpPr>
          <p:cNvPr id="5" name="TextBox 4">
            <a:extLst>
              <a:ext uri="{FF2B5EF4-FFF2-40B4-BE49-F238E27FC236}">
                <a16:creationId xmlns:a16="http://schemas.microsoft.com/office/drawing/2014/main" id="{7604B059-2597-BD38-5BA4-E183EB8F0D05}"/>
              </a:ext>
            </a:extLst>
          </p:cNvPr>
          <p:cNvSpPr txBox="1"/>
          <p:nvPr/>
        </p:nvSpPr>
        <p:spPr>
          <a:xfrm>
            <a:off x="6441595" y="827715"/>
            <a:ext cx="4472122" cy="461665"/>
          </a:xfrm>
          <a:prstGeom prst="rect">
            <a:avLst/>
          </a:prstGeom>
          <a:noFill/>
        </p:spPr>
        <p:txBody>
          <a:bodyPr wrap="none" rtlCol="0">
            <a:spAutoFit/>
          </a:bodyPr>
          <a:lstStyle/>
          <a:p>
            <a:r>
              <a:rPr lang="en-IE" sz="2400" b="1" spc="300" noProof="0">
                <a:solidFill>
                  <a:srgbClr val="C52B87"/>
                </a:solidFill>
                <a:latin typeface="Calibri" panose="020F0502020204030204" pitchFamily="34" charset="0"/>
                <a:ea typeface="Calibri" panose="020F0502020204030204" pitchFamily="34" charset="0"/>
                <a:cs typeface="Calibri" panose="020F0502020204030204" pitchFamily="34" charset="0"/>
              </a:rPr>
              <a:t>Self-Reflection Questions </a:t>
            </a:r>
            <a:endParaRPr lang="en-IE" sz="2400" b="1" spc="300" noProof="0" dirty="0">
              <a:solidFill>
                <a:srgbClr val="C52B87"/>
              </a:solidFill>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14C471BB-304A-99FD-F34A-077CEA07E009}"/>
              </a:ext>
            </a:extLst>
          </p:cNvPr>
          <p:cNvSpPr/>
          <p:nvPr/>
        </p:nvSpPr>
        <p:spPr>
          <a:xfrm>
            <a:off x="5614416" y="1458445"/>
            <a:ext cx="6126480" cy="2690417"/>
          </a:xfrm>
          <a:prstGeom prst="rect">
            <a:avLst/>
          </a:prstGeom>
        </p:spPr>
        <p:txBody>
          <a:bodyPr wrap="square">
            <a:spAutoFit/>
          </a:bodyPr>
          <a:lstStyle/>
          <a:p>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Q1: </a:t>
            </a:r>
            <a:r>
              <a:rPr lang="en-US" sz="16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Am I effectively combining content, teaching methods, and technology to create valuable learning experiences?</a:t>
            </a:r>
          </a:p>
          <a:p>
            <a:endPar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Q2: </a:t>
            </a:r>
            <a:r>
              <a:rPr lang="en-US" sz="16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How am I helping adult learners gain independence through choices, flexibility, and tools, while still providing support for their success?</a:t>
            </a:r>
          </a:p>
          <a:p>
            <a:endPar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Q3: </a:t>
            </a:r>
            <a:r>
              <a:rPr lang="en-US" sz="16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What risks or innovations am I willing to try in my digital teaching, and how can I model curiosity and continuous learning for my students?</a:t>
            </a:r>
            <a:r>
              <a:rPr lang="en-IE" noProof="0" dirty="0">
                <a:latin typeface="Calibri" panose="020F0502020204030204" pitchFamily="34" charset="0"/>
                <a:ea typeface="Calibri" panose="020F0502020204030204" pitchFamily="34" charset="0"/>
                <a:cs typeface="Calibri" panose="020F0502020204030204" pitchFamily="34" charset="0"/>
              </a:rPr>
              <a:t> </a:t>
            </a:r>
          </a:p>
          <a:p>
            <a:endParaRPr lang="en-IE" sz="1100" noProof="0" dirty="0"/>
          </a:p>
          <a:p>
            <a:pPr algn="just">
              <a:lnSpc>
                <a:spcPct val="150000"/>
              </a:lnSpc>
            </a:pPr>
            <a:endParaRPr lang="en-IE" sz="900" noProof="0" dirty="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80ED9286-47AD-4B35-C53E-051806E96BD0}"/>
              </a:ext>
            </a:extLst>
          </p:cNvPr>
          <p:cNvSpPr txBox="1"/>
          <p:nvPr/>
        </p:nvSpPr>
        <p:spPr>
          <a:xfrm>
            <a:off x="655638" y="5908006"/>
            <a:ext cx="2010492" cy="261610"/>
          </a:xfrm>
          <a:prstGeom prst="rect">
            <a:avLst/>
          </a:prstGeom>
          <a:noFill/>
        </p:spPr>
        <p:txBody>
          <a:bodyPr wrap="square" rtlCol="0">
            <a:spAutoFit/>
          </a:bodyPr>
          <a:lstStyle/>
          <a:p>
            <a:r>
              <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Image by </a:t>
            </a:r>
            <a:r>
              <a:rPr lang="en-IE" sz="1100" noProof="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jcomp</a:t>
            </a:r>
            <a:r>
              <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on </a:t>
            </a:r>
            <a:r>
              <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4"/>
              </a:rPr>
              <a:t>Freepik</a:t>
            </a:r>
            <a:endPar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590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3BA9407-652B-DB60-3E17-B5E8736AFFC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C40EC44-94C9-4A4F-978C-2E0E20C817F8}"/>
              </a:ext>
            </a:extLst>
          </p:cNvPr>
          <p:cNvSpPr txBox="1"/>
          <p:nvPr/>
        </p:nvSpPr>
        <p:spPr>
          <a:xfrm>
            <a:off x="6614384" y="1015548"/>
            <a:ext cx="1972463" cy="461665"/>
          </a:xfrm>
          <a:prstGeom prst="rect">
            <a:avLst/>
          </a:prstGeom>
          <a:noFill/>
        </p:spPr>
        <p:txBody>
          <a:bodyPr wrap="none" rtlCol="0">
            <a:spAutoFit/>
          </a:bodyPr>
          <a:lstStyle/>
          <a:p>
            <a:r>
              <a:rPr lang="en-IE" sz="2400" b="1" spc="300" noProof="0" dirty="0">
                <a:solidFill>
                  <a:srgbClr val="C52B87"/>
                </a:solidFill>
                <a:latin typeface="Calibri" panose="020F0502020204030204" pitchFamily="34" charset="0"/>
                <a:ea typeface="Calibri" panose="020F0502020204030204" pitchFamily="34" charset="0"/>
                <a:cs typeface="Calibri" panose="020F0502020204030204" pitchFamily="34" charset="0"/>
              </a:rPr>
              <a:t>References</a:t>
            </a:r>
          </a:p>
        </p:txBody>
      </p:sp>
      <p:sp>
        <p:nvSpPr>
          <p:cNvPr id="6" name="Rectangle 5">
            <a:extLst>
              <a:ext uri="{FF2B5EF4-FFF2-40B4-BE49-F238E27FC236}">
                <a16:creationId xmlns:a16="http://schemas.microsoft.com/office/drawing/2014/main" id="{8032AF54-EA39-F2A7-29EA-155EDE65E008}"/>
              </a:ext>
            </a:extLst>
          </p:cNvPr>
          <p:cNvSpPr/>
          <p:nvPr/>
        </p:nvSpPr>
        <p:spPr>
          <a:xfrm>
            <a:off x="4740705" y="1686243"/>
            <a:ext cx="6790533" cy="4136966"/>
          </a:xfrm>
          <a:prstGeom prst="rect">
            <a:avLst/>
          </a:prstGeom>
        </p:spPr>
        <p:txBody>
          <a:bodyPr wrap="square">
            <a:spAutoFit/>
          </a:bodyPr>
          <a:lstStyle/>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Green, D. N. (2024). </a:t>
            </a:r>
            <a:r>
              <a:rPr lang="en-IE" sz="1600" i="1"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Adult learners: Connecting andragogy and transformational leadership in the classroom. </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Business Ethics and Leadership, 8(4), 137–147. </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3"/>
              </a:rPr>
              <a:t>https://doi.org/10.61093/bel.8(4).137-147</a:t>
            </a:r>
            <a:endPar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Katona, B., Venkataragavan, J., Erlandsson, N., Burmann, U., &amp; Oparina, B. (2023). </a:t>
            </a:r>
            <a:r>
              <a:rPr lang="en-IE" sz="1600" i="1"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Use of visual learning media to increase student learning motivation. World Psychology, </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1(3), 89–105. </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4"/>
              </a:rPr>
              <a:t>https://doi.org/10.55849/wp.v1i3.381</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Koehler, M. J., &amp; Mishra, P. (2009). What is technological pedagogical content knowledge? </a:t>
            </a:r>
            <a:r>
              <a:rPr lang="en-IE" sz="1600" i="1"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Contemporary Issues in Technology and Teacher Education, 9(1). </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5"/>
              </a:rPr>
              <a:t>https://citejournal.org/volume-9/issue-1-09/general/what-is-technological-pedagogicalcontent-knowledge</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16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Kurt, S. (2018, May 12). </a:t>
            </a:r>
            <a:r>
              <a:rPr lang="en-US" sz="1600" i="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TPACK: Technological Pedagogical Content Knowledge Framework</a:t>
            </a:r>
            <a:r>
              <a:rPr lang="en-US" sz="16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Educational Technology. </a:t>
            </a:r>
            <a:r>
              <a:rPr lang="en-US" sz="1600" dirty="0">
                <a:latin typeface="Calibri" panose="020F0502020204030204" pitchFamily="34" charset="0"/>
                <a:ea typeface="Calibri" panose="020F0502020204030204" pitchFamily="34" charset="0"/>
                <a:cs typeface="Calibri" panose="020F0502020204030204" pitchFamily="34" charset="0"/>
                <a:hlinkClick r:id="rId6"/>
              </a:rPr>
              <a:t>https://educationaltechnology.net/technological-pedagogical-content-knowledge-tpack-framework/</a:t>
            </a:r>
            <a:endParaRPr lang="en-IE" sz="1600" noProof="0" dirty="0">
              <a:latin typeface="Calibri" panose="020F0502020204030204" pitchFamily="34" charset="0"/>
              <a:ea typeface="Calibri" panose="020F0502020204030204" pitchFamily="34" charset="0"/>
              <a:cs typeface="Calibri" panose="020F0502020204030204" pitchFamily="34" charset="0"/>
            </a:endParaRPr>
          </a:p>
          <a:p>
            <a:r>
              <a:rPr lang="en-IE" sz="1600" noProof="0" dirty="0">
                <a:latin typeface="Calibri" panose="020F0502020204030204" pitchFamily="34" charset="0"/>
                <a:ea typeface="Calibri" panose="020F0502020204030204" pitchFamily="34" charset="0"/>
                <a:cs typeface="Calibri" panose="020F0502020204030204" pitchFamily="34" charset="0"/>
              </a:rPr>
              <a:t> </a:t>
            </a:r>
          </a:p>
          <a:p>
            <a:endParaRPr lang="en-IE" sz="1100" noProof="0" dirty="0"/>
          </a:p>
          <a:p>
            <a:pPr algn="just">
              <a:lnSpc>
                <a:spcPct val="150000"/>
              </a:lnSpc>
            </a:pPr>
            <a:endParaRPr lang="en-IE" sz="900" noProof="0" dirty="0">
              <a:ea typeface="Lato" panose="020F0502020204030203" pitchFamily="34" charset="0"/>
              <a:cs typeface="Lato" panose="020F0502020204030203" pitchFamily="34" charset="0"/>
            </a:endParaRPr>
          </a:p>
        </p:txBody>
      </p:sp>
      <p:pic>
        <p:nvPicPr>
          <p:cNvPr id="8" name="Picture 7" descr="A tablet with a list and gears&#10;&#10;AI-generated content may be incorrect.">
            <a:extLst>
              <a:ext uri="{FF2B5EF4-FFF2-40B4-BE49-F238E27FC236}">
                <a16:creationId xmlns:a16="http://schemas.microsoft.com/office/drawing/2014/main" id="{E8B02E52-CF61-1DC8-894A-40FD86C5DA5D}"/>
              </a:ext>
            </a:extLst>
          </p:cNvPr>
          <p:cNvPicPr>
            <a:picLocks noChangeAspect="1"/>
          </p:cNvPicPr>
          <p:nvPr/>
        </p:nvPicPr>
        <p:blipFill>
          <a:blip r:embed="rId7"/>
          <a:stretch>
            <a:fillRect/>
          </a:stretch>
        </p:blipFill>
        <p:spPr>
          <a:xfrm>
            <a:off x="505314" y="1268184"/>
            <a:ext cx="4321632" cy="4321632"/>
          </a:xfrm>
          <a:prstGeom prst="rect">
            <a:avLst/>
          </a:prstGeom>
        </p:spPr>
      </p:pic>
      <p:sp>
        <p:nvSpPr>
          <p:cNvPr id="9" name="TextBox 8">
            <a:extLst>
              <a:ext uri="{FF2B5EF4-FFF2-40B4-BE49-F238E27FC236}">
                <a16:creationId xmlns:a16="http://schemas.microsoft.com/office/drawing/2014/main" id="{31E8931E-487F-E75C-DF9B-24C5D50655FD}"/>
              </a:ext>
            </a:extLst>
          </p:cNvPr>
          <p:cNvSpPr txBox="1"/>
          <p:nvPr/>
        </p:nvSpPr>
        <p:spPr>
          <a:xfrm>
            <a:off x="591630" y="5692404"/>
            <a:ext cx="2010492" cy="261610"/>
          </a:xfrm>
          <a:prstGeom prst="rect">
            <a:avLst/>
          </a:prstGeom>
          <a:noFill/>
        </p:spPr>
        <p:txBody>
          <a:bodyPr wrap="square" rtlCol="0">
            <a:spAutoFit/>
          </a:bodyPr>
          <a:lstStyle/>
          <a:p>
            <a:r>
              <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Image by </a:t>
            </a:r>
            <a:r>
              <a:rPr lang="en-IE" sz="1100" noProof="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vectorjuice</a:t>
            </a:r>
            <a:r>
              <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on </a:t>
            </a:r>
            <a:r>
              <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8"/>
              </a:rPr>
              <a:t>Freepik</a:t>
            </a:r>
            <a:endPar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7539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9FE39D2-A8D9-49D4-6F54-998F14C533F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A257D80-98EA-BCCA-FD93-20AA2CA34C9B}"/>
              </a:ext>
            </a:extLst>
          </p:cNvPr>
          <p:cNvSpPr txBox="1"/>
          <p:nvPr/>
        </p:nvSpPr>
        <p:spPr>
          <a:xfrm>
            <a:off x="1034819" y="976434"/>
            <a:ext cx="1960793" cy="461665"/>
          </a:xfrm>
          <a:prstGeom prst="rect">
            <a:avLst/>
          </a:prstGeom>
          <a:noFill/>
        </p:spPr>
        <p:txBody>
          <a:bodyPr wrap="none" rtlCol="0">
            <a:spAutoFit/>
          </a:bodyPr>
          <a:lstStyle/>
          <a:p>
            <a:r>
              <a:rPr lang="en-IE" sz="2400" b="1" spc="300" noProof="0" dirty="0">
                <a:solidFill>
                  <a:srgbClr val="C52B87"/>
                </a:solidFill>
                <a:latin typeface="Calibri" panose="020F0502020204030204" pitchFamily="34" charset="0"/>
                <a:ea typeface="Calibri" panose="020F0502020204030204" pitchFamily="34" charset="0"/>
                <a:cs typeface="Calibri" panose="020F0502020204030204" pitchFamily="34" charset="0"/>
              </a:rPr>
              <a:t>Conclusion</a:t>
            </a:r>
          </a:p>
        </p:txBody>
      </p:sp>
      <p:sp>
        <p:nvSpPr>
          <p:cNvPr id="2" name="Rectangle 1">
            <a:extLst>
              <a:ext uri="{FF2B5EF4-FFF2-40B4-BE49-F238E27FC236}">
                <a16:creationId xmlns:a16="http://schemas.microsoft.com/office/drawing/2014/main" id="{0F48DB27-E6B1-F1B7-7C5A-F11B80AB0591}"/>
              </a:ext>
            </a:extLst>
          </p:cNvPr>
          <p:cNvSpPr/>
          <p:nvPr/>
        </p:nvSpPr>
        <p:spPr>
          <a:xfrm>
            <a:off x="568482" y="1574685"/>
            <a:ext cx="10495758" cy="4013856"/>
          </a:xfrm>
          <a:prstGeom prst="rect">
            <a:avLst/>
          </a:prstGeom>
        </p:spPr>
        <p:txBody>
          <a:bodyPr wrap="square">
            <a:spAutoFit/>
          </a:bodyPr>
          <a:lstStyle/>
          <a:p>
            <a:pPr algn="just">
              <a:lnSpc>
                <a:spcPct val="150000"/>
              </a:lnSpc>
            </a:pPr>
            <a:r>
              <a:rPr lang="en-US" sz="1600" b="1"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Innovating Teaching &amp; Learning in the Digital Age</a:t>
            </a:r>
          </a:p>
          <a:p>
            <a:pPr marL="285750" indent="-285750" algn="just">
              <a:lnSpc>
                <a:spcPct val="150000"/>
              </a:lnSpc>
              <a:buFont typeface="Arial" panose="020B0604020202020204" pitchFamily="34" charset="0"/>
              <a:buChar char="•"/>
            </a:pPr>
            <a:r>
              <a:rPr lang="en-US"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Effective digital teaching is not about using technology for its own sake, but about thoughtfully integrating content, pedagogy, and tools to create meaningful learning experiences. </a:t>
            </a:r>
          </a:p>
          <a:p>
            <a:pPr marL="285750" indent="-285750" algn="just">
              <a:lnSpc>
                <a:spcPct val="150000"/>
              </a:lnSpc>
              <a:buFont typeface="Arial" panose="020B0604020202020204" pitchFamily="34" charset="0"/>
              <a:buChar char="•"/>
            </a:pPr>
            <a:r>
              <a:rPr lang="en-US"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Start small, be willing to experiment, and let creativity guide your design.</a:t>
            </a:r>
          </a:p>
          <a:p>
            <a:pPr marL="285750" indent="-285750" algn="just">
              <a:lnSpc>
                <a:spcPct val="150000"/>
              </a:lnSpc>
              <a:buFont typeface="Arial" panose="020B0604020202020204" pitchFamily="34" charset="0"/>
              <a:buChar char="•"/>
            </a:pPr>
            <a:r>
              <a:rPr lang="en-US"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Technology can empower learners to collaborate, explore, and apply knowledge in real-world contexts, but your role as an educator - to facilitate, scaffold, and inspire - remains central. </a:t>
            </a:r>
          </a:p>
          <a:p>
            <a:pPr marL="285750" indent="-285750" algn="just">
              <a:lnSpc>
                <a:spcPct val="150000"/>
              </a:lnSpc>
              <a:buFont typeface="Arial" panose="020B0604020202020204" pitchFamily="34" charset="0"/>
              <a:buChar char="•"/>
            </a:pPr>
            <a:r>
              <a:rPr lang="en-US"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Embrace experimentation, reflect continuously, and place learners at the heart of every digital experience.</a:t>
            </a:r>
          </a:p>
          <a:p>
            <a:pPr marL="285750" indent="-285750" algn="just">
              <a:lnSpc>
                <a:spcPct val="150000"/>
              </a:lnSpc>
              <a:buFont typeface="Arial" panose="020B0604020202020204" pitchFamily="34" charset="0"/>
              <a:buChar char="•"/>
            </a:pPr>
            <a:endParaRPr lang="en-US" sz="16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50000"/>
              </a:lnSpc>
              <a:buFont typeface="Arial" panose="020B0604020202020204" pitchFamily="34" charset="0"/>
              <a:buChar char="•"/>
            </a:pPr>
            <a:endParaRPr lang="en-US" sz="16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r>
              <a:rPr lang="en-US" sz="1600" i="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“Tell me and I forget. Teach me and I remember. Involve me and I learn.” -</a:t>
            </a:r>
            <a:r>
              <a:rPr lang="en-US" sz="16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Benjamin Franklin</a:t>
            </a:r>
            <a:endParaRPr lang="en-IE" sz="16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endParaRPr lang="en-IE" sz="900" noProof="0" dirty="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31745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DE2CCC7-28F4-F6B2-3227-24A048157BF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22834C8-4CF3-56F6-EB0C-F3ED17AAA509}"/>
              </a:ext>
            </a:extLst>
          </p:cNvPr>
          <p:cNvSpPr txBox="1"/>
          <p:nvPr/>
        </p:nvSpPr>
        <p:spPr>
          <a:xfrm>
            <a:off x="1034819" y="976434"/>
            <a:ext cx="4398315" cy="1569660"/>
          </a:xfrm>
          <a:prstGeom prst="rect">
            <a:avLst/>
          </a:prstGeom>
          <a:noFill/>
        </p:spPr>
        <p:txBody>
          <a:bodyPr wrap="square" rtlCol="0">
            <a:spAutoFit/>
          </a:bodyPr>
          <a:lstStyle/>
          <a:p>
            <a:r>
              <a:rPr lang="en-IE" sz="2400" b="1" spc="300" noProof="0" dirty="0">
                <a:solidFill>
                  <a:srgbClr val="C52B87"/>
                </a:solidFill>
                <a:latin typeface="Calibri" panose="020F0502020204030204" pitchFamily="34" charset="0"/>
                <a:ea typeface="Calibri" panose="020F0502020204030204" pitchFamily="34" charset="0"/>
                <a:cs typeface="Calibri" panose="020F0502020204030204" pitchFamily="34" charset="0"/>
              </a:rPr>
              <a:t>Congratulations on completing Unit 3: Innovating Teaching and Learning</a:t>
            </a:r>
            <a:endParaRPr lang="en-IE" sz="2400" b="1" spc="300" noProof="0" dirty="0">
              <a:solidFill>
                <a:srgbClr val="C52B87"/>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descr="A group of people standing next to a check mark&#10;&#10;AI-generated content may be incorrect.">
            <a:extLst>
              <a:ext uri="{FF2B5EF4-FFF2-40B4-BE49-F238E27FC236}">
                <a16:creationId xmlns:a16="http://schemas.microsoft.com/office/drawing/2014/main" id="{6938A15D-C2BF-098D-CE12-0A14CBFC1FC8}"/>
              </a:ext>
            </a:extLst>
          </p:cNvPr>
          <p:cNvPicPr>
            <a:picLocks noChangeAspect="1"/>
          </p:cNvPicPr>
          <p:nvPr/>
        </p:nvPicPr>
        <p:blipFill>
          <a:blip r:embed="rId3"/>
          <a:stretch>
            <a:fillRect/>
          </a:stretch>
        </p:blipFill>
        <p:spPr>
          <a:xfrm>
            <a:off x="5227320" y="850392"/>
            <a:ext cx="6569964" cy="4379976"/>
          </a:xfrm>
          <a:prstGeom prst="rect">
            <a:avLst/>
          </a:prstGeom>
        </p:spPr>
      </p:pic>
      <p:sp>
        <p:nvSpPr>
          <p:cNvPr id="6" name="TextBox 5">
            <a:extLst>
              <a:ext uri="{FF2B5EF4-FFF2-40B4-BE49-F238E27FC236}">
                <a16:creationId xmlns:a16="http://schemas.microsoft.com/office/drawing/2014/main" id="{03572777-476D-254D-B01E-8862BF378B70}"/>
              </a:ext>
            </a:extLst>
          </p:cNvPr>
          <p:cNvSpPr txBox="1"/>
          <p:nvPr/>
        </p:nvSpPr>
        <p:spPr>
          <a:xfrm>
            <a:off x="5227320" y="5356410"/>
            <a:ext cx="2010492" cy="261610"/>
          </a:xfrm>
          <a:prstGeom prst="rect">
            <a:avLst/>
          </a:prstGeom>
          <a:noFill/>
        </p:spPr>
        <p:txBody>
          <a:bodyPr wrap="square" rtlCol="0">
            <a:spAutoFit/>
          </a:bodyPr>
          <a:lstStyle/>
          <a:p>
            <a:r>
              <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Image by </a:t>
            </a:r>
            <a:r>
              <a:rPr lang="en-IE" sz="1100" noProof="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pch.vector</a:t>
            </a:r>
            <a:r>
              <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on </a:t>
            </a:r>
            <a:r>
              <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4"/>
              </a:rPr>
              <a:t>Freepik</a:t>
            </a:r>
            <a:endPar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469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53000">
              <a:srgbClr val="F5E0D5"/>
            </a:gs>
            <a:gs pos="0">
              <a:schemeClr val="bg1">
                <a:lumMod val="100000"/>
              </a:schemeClr>
            </a:gs>
            <a:gs pos="100000">
              <a:schemeClr val="bg1">
                <a:lumMod val="95000"/>
                <a:alpha val="65000"/>
              </a:schemeClr>
            </a:gs>
          </a:gsLst>
          <a:lin ang="5400000" scaled="1"/>
        </a:gradFill>
        <a:effectLst/>
      </p:bgPr>
    </p:bg>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E70607B1-02A6-470C-8C87-8C93F29FD5DA}"/>
              </a:ext>
            </a:extLst>
          </p:cNvPr>
          <p:cNvPicPr>
            <a:picLocks noChangeAspect="1"/>
          </p:cNvPicPr>
          <p:nvPr/>
        </p:nvPicPr>
        <p:blipFill>
          <a:blip r:embed="rId3"/>
          <a:stretch>
            <a:fillRect/>
          </a:stretch>
        </p:blipFill>
        <p:spPr>
          <a:xfrm>
            <a:off x="8865752" y="5818900"/>
            <a:ext cx="1746138" cy="389585"/>
          </a:xfrm>
          <a:prstGeom prst="rect">
            <a:avLst/>
          </a:prstGeom>
        </p:spPr>
      </p:pic>
      <p:pic>
        <p:nvPicPr>
          <p:cNvPr id="3" name="Slika 2">
            <a:extLst>
              <a:ext uri="{FF2B5EF4-FFF2-40B4-BE49-F238E27FC236}">
                <a16:creationId xmlns:a16="http://schemas.microsoft.com/office/drawing/2014/main" id="{CF8DD654-7178-4249-A69F-BFA86F8F55B9}"/>
              </a:ext>
            </a:extLst>
          </p:cNvPr>
          <p:cNvPicPr>
            <a:picLocks noChangeAspect="1"/>
          </p:cNvPicPr>
          <p:nvPr/>
        </p:nvPicPr>
        <p:blipFill rotWithShape="1">
          <a:blip r:embed="rId4"/>
          <a:srcRect l="8165" t="22296" r="3992" b="40848"/>
          <a:stretch/>
        </p:blipFill>
        <p:spPr>
          <a:xfrm>
            <a:off x="8057569" y="2301049"/>
            <a:ext cx="3300687" cy="1384904"/>
          </a:xfrm>
          <a:prstGeom prst="rect">
            <a:avLst/>
          </a:prstGeom>
        </p:spPr>
      </p:pic>
      <p:sp>
        <p:nvSpPr>
          <p:cNvPr id="5" name="Pravokotnik 4">
            <a:extLst>
              <a:ext uri="{FF2B5EF4-FFF2-40B4-BE49-F238E27FC236}">
                <a16:creationId xmlns:a16="http://schemas.microsoft.com/office/drawing/2014/main" id="{B5B25077-4379-4047-B749-237744DB1710}"/>
              </a:ext>
            </a:extLst>
          </p:cNvPr>
          <p:cNvSpPr/>
          <p:nvPr/>
        </p:nvSpPr>
        <p:spPr>
          <a:xfrm>
            <a:off x="7718335" y="6208485"/>
            <a:ext cx="4040973" cy="461665"/>
          </a:xfrm>
          <a:prstGeom prst="rect">
            <a:avLst/>
          </a:prstGeom>
        </p:spPr>
        <p:txBody>
          <a:bodyPr wrap="square">
            <a:spAutoFit/>
          </a:bodyPr>
          <a:lstStyle/>
          <a:p>
            <a:pPr algn="just"/>
            <a:r>
              <a:rPr lang="en-IE" sz="800" b="1" i="1" noProof="0" dirty="0">
                <a:solidFill>
                  <a:srgbClr val="222C34"/>
                </a:solidFill>
                <a:latin typeface="Calibri" panose="020F0502020204030204" pitchFamily="34" charset="0"/>
                <a:ea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OeAD-GmbH. Neither the European Union nor the granting authority can be held responsible for them.“</a:t>
            </a:r>
            <a:endParaRPr lang="en-IE" sz="800" noProof="0" dirty="0">
              <a:latin typeface="Calibri" panose="020F0502020204030204" pitchFamily="34" charset="0"/>
              <a:cs typeface="Calibri" panose="020F0502020204030204" pitchFamily="34" charset="0"/>
            </a:endParaRPr>
          </a:p>
        </p:txBody>
      </p:sp>
      <p:pic>
        <p:nvPicPr>
          <p:cNvPr id="3073" name="Slika 5" descr="CIK_Trebnje_logo">
            <a:extLst>
              <a:ext uri="{FF2B5EF4-FFF2-40B4-BE49-F238E27FC236}">
                <a16:creationId xmlns:a16="http://schemas.microsoft.com/office/drawing/2014/main" id="{8AFA7C2E-04D5-4214-BC0C-5DEC1F929C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1638" y="4518456"/>
            <a:ext cx="1840992" cy="1035058"/>
          </a:xfrm>
          <a:prstGeom prst="rect">
            <a:avLst/>
          </a:prstGeom>
          <a:noFill/>
          <a:extLst>
            <a:ext uri="{909E8E84-426E-40DD-AFC4-6F175D3DCCD1}">
              <a14:hiddenFill xmlns:a14="http://schemas.microsoft.com/office/drawing/2010/main">
                <a:solidFill>
                  <a:srgbClr val="FFFFFF"/>
                </a:solidFill>
              </a14:hiddenFill>
            </a:ext>
          </a:extLst>
        </p:spPr>
      </p:pic>
      <p:pic>
        <p:nvPicPr>
          <p:cNvPr id="3075" name="Slika 4" descr="UNIC-logo">
            <a:extLst>
              <a:ext uri="{FF2B5EF4-FFF2-40B4-BE49-F238E27FC236}">
                <a16:creationId xmlns:a16="http://schemas.microsoft.com/office/drawing/2014/main" id="{C343908A-3AB8-438A-A856-66C807E04B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622" t="8711" r="5219" b="10188"/>
          <a:stretch>
            <a:fillRect/>
          </a:stretch>
        </p:blipFill>
        <p:spPr bwMode="auto">
          <a:xfrm>
            <a:off x="1271470" y="3730728"/>
            <a:ext cx="1215698" cy="1257260"/>
          </a:xfrm>
          <a:prstGeom prst="rect">
            <a:avLst/>
          </a:prstGeom>
          <a:noFill/>
          <a:extLst>
            <a:ext uri="{909E8E84-426E-40DD-AFC4-6F175D3DCCD1}">
              <a14:hiddenFill xmlns:a14="http://schemas.microsoft.com/office/drawing/2010/main">
                <a:solidFill>
                  <a:srgbClr val="FFFFFF"/>
                </a:solidFill>
              </a14:hiddenFill>
            </a:ext>
          </a:extLst>
        </p:spPr>
      </p:pic>
      <p:pic>
        <p:nvPicPr>
          <p:cNvPr id="3077" name="Slika 3" descr="Rural-Hub-Logo (6)">
            <a:extLst>
              <a:ext uri="{FF2B5EF4-FFF2-40B4-BE49-F238E27FC236}">
                <a16:creationId xmlns:a16="http://schemas.microsoft.com/office/drawing/2014/main" id="{1FFD8542-14BF-4DF5-BE50-9ED49F35C2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0064" y="2732210"/>
            <a:ext cx="1540000" cy="658553"/>
          </a:xfrm>
          <a:prstGeom prst="rect">
            <a:avLst/>
          </a:prstGeom>
          <a:noFill/>
          <a:extLst>
            <a:ext uri="{909E8E84-426E-40DD-AFC4-6F175D3DCCD1}">
              <a14:hiddenFill xmlns:a14="http://schemas.microsoft.com/office/drawing/2010/main">
                <a:solidFill>
                  <a:srgbClr val="FFFFFF"/>
                </a:solidFill>
              </a14:hiddenFill>
            </a:ext>
          </a:extLst>
        </p:spPr>
      </p:pic>
      <p:pic>
        <p:nvPicPr>
          <p:cNvPr id="3074" name="Slika 1" descr="CRDT360_Logo-01">
            <a:extLst>
              <a:ext uri="{FF2B5EF4-FFF2-40B4-BE49-F238E27FC236}">
                <a16:creationId xmlns:a16="http://schemas.microsoft.com/office/drawing/2014/main" id="{8FA12CA2-14DF-4167-8E2E-8BF742BEA4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809" y="2111132"/>
            <a:ext cx="2692431" cy="545571"/>
          </a:xfrm>
          <a:prstGeom prst="rect">
            <a:avLst/>
          </a:prstGeom>
          <a:noFill/>
          <a:extLst>
            <a:ext uri="{909E8E84-426E-40DD-AFC4-6F175D3DCCD1}">
              <a14:hiddenFill xmlns:a14="http://schemas.microsoft.com/office/drawing/2010/main">
                <a:solidFill>
                  <a:srgbClr val="FFFFFF"/>
                </a:solidFill>
              </a14:hiddenFill>
            </a:ext>
          </a:extLst>
        </p:spPr>
      </p:pic>
      <p:pic>
        <p:nvPicPr>
          <p:cNvPr id="3076" name="Slika 2" descr="Meta4 Logo png">
            <a:extLst>
              <a:ext uri="{FF2B5EF4-FFF2-40B4-BE49-F238E27FC236}">
                <a16:creationId xmlns:a16="http://schemas.microsoft.com/office/drawing/2014/main" id="{5FDB6FB4-54B8-4E89-8A33-0BCEC94D6A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46576" y="1019756"/>
            <a:ext cx="1850419" cy="6156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9">
            <a:extLst>
              <a:ext uri="{FF2B5EF4-FFF2-40B4-BE49-F238E27FC236}">
                <a16:creationId xmlns:a16="http://schemas.microsoft.com/office/drawing/2014/main" id="{E1CD6049-5EE1-450F-8F43-A762F1843EB9}"/>
              </a:ext>
            </a:extLst>
          </p:cNvPr>
          <p:cNvSpPr>
            <a:spLocks noChangeArrowheads="1"/>
          </p:cNvSpPr>
          <p:nvPr/>
        </p:nvSpPr>
        <p:spPr bwMode="auto">
          <a:xfrm>
            <a:off x="694944" y="322875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noProof="0" dirty="0"/>
          </a:p>
        </p:txBody>
      </p:sp>
      <p:sp>
        <p:nvSpPr>
          <p:cNvPr id="9" name="Rectangle 10">
            <a:extLst>
              <a:ext uri="{FF2B5EF4-FFF2-40B4-BE49-F238E27FC236}">
                <a16:creationId xmlns:a16="http://schemas.microsoft.com/office/drawing/2014/main" id="{25C68DE1-11F6-447C-8D64-6A8299828E1F}"/>
              </a:ext>
            </a:extLst>
          </p:cNvPr>
          <p:cNvSpPr>
            <a:spLocks noChangeArrowheads="1"/>
          </p:cNvSpPr>
          <p:nvPr/>
        </p:nvSpPr>
        <p:spPr bwMode="auto">
          <a:xfrm>
            <a:off x="694944" y="368595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noProof="0" dirty="0"/>
          </a:p>
        </p:txBody>
      </p:sp>
      <p:sp>
        <p:nvSpPr>
          <p:cNvPr id="10" name="Rectangle 11">
            <a:extLst>
              <a:ext uri="{FF2B5EF4-FFF2-40B4-BE49-F238E27FC236}">
                <a16:creationId xmlns:a16="http://schemas.microsoft.com/office/drawing/2014/main" id="{14F4B5EE-FA8F-49FC-AFFF-9E6F418F2C18}"/>
              </a:ext>
            </a:extLst>
          </p:cNvPr>
          <p:cNvSpPr>
            <a:spLocks noChangeArrowheads="1"/>
          </p:cNvSpPr>
          <p:nvPr/>
        </p:nvSpPr>
        <p:spPr bwMode="auto">
          <a:xfrm>
            <a:off x="1730363" y="6236921"/>
            <a:ext cx="319177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447800" algn="l"/>
              </a:tabLst>
              <a:defRPr>
                <a:solidFill>
                  <a:schemeClr val="tx1"/>
                </a:solidFill>
                <a:latin typeface="Arial" panose="020B0604020202020204" pitchFamily="34" charset="0"/>
              </a:defRPr>
            </a:lvl1pPr>
            <a:lvl2pPr eaLnBrk="0" fontAlgn="base" hangingPunct="0">
              <a:spcBef>
                <a:spcPct val="0"/>
              </a:spcBef>
              <a:spcAft>
                <a:spcPct val="0"/>
              </a:spcAft>
              <a:tabLst>
                <a:tab pos="1447800" algn="l"/>
              </a:tabLst>
              <a:defRPr>
                <a:solidFill>
                  <a:schemeClr val="tx1"/>
                </a:solidFill>
                <a:latin typeface="Arial" panose="020B0604020202020204" pitchFamily="34" charset="0"/>
              </a:defRPr>
            </a:lvl2pPr>
            <a:lvl3pPr eaLnBrk="0" fontAlgn="base" hangingPunct="0">
              <a:spcBef>
                <a:spcPct val="0"/>
              </a:spcBef>
              <a:spcAft>
                <a:spcPct val="0"/>
              </a:spcAft>
              <a:tabLst>
                <a:tab pos="1447800" algn="l"/>
              </a:tabLst>
              <a:defRPr>
                <a:solidFill>
                  <a:schemeClr val="tx1"/>
                </a:solidFill>
                <a:latin typeface="Arial" panose="020B0604020202020204" pitchFamily="34" charset="0"/>
              </a:defRPr>
            </a:lvl3pPr>
            <a:lvl4pPr eaLnBrk="0" fontAlgn="base" hangingPunct="0">
              <a:spcBef>
                <a:spcPct val="0"/>
              </a:spcBef>
              <a:spcAft>
                <a:spcPct val="0"/>
              </a:spcAft>
              <a:tabLst>
                <a:tab pos="1447800" algn="l"/>
              </a:tabLst>
              <a:defRPr>
                <a:solidFill>
                  <a:schemeClr val="tx1"/>
                </a:solidFill>
                <a:latin typeface="Arial" panose="020B0604020202020204" pitchFamily="34" charset="0"/>
              </a:defRPr>
            </a:lvl4pPr>
            <a:lvl5pPr eaLnBrk="0" fontAlgn="base" hangingPunct="0">
              <a:spcBef>
                <a:spcPct val="0"/>
              </a:spcBef>
              <a:spcAft>
                <a:spcPct val="0"/>
              </a:spcAft>
              <a:tabLst>
                <a:tab pos="1447800" algn="l"/>
              </a:tabLst>
              <a:defRPr>
                <a:solidFill>
                  <a:schemeClr val="tx1"/>
                </a:solidFill>
                <a:latin typeface="Arial" panose="020B0604020202020204" pitchFamily="34" charset="0"/>
              </a:defRPr>
            </a:lvl5pPr>
            <a:lvl6pPr eaLnBrk="0" fontAlgn="base" hangingPunct="0">
              <a:spcBef>
                <a:spcPct val="0"/>
              </a:spcBef>
              <a:spcAft>
                <a:spcPct val="0"/>
              </a:spcAft>
              <a:tabLst>
                <a:tab pos="1447800" algn="l"/>
              </a:tabLst>
              <a:defRPr>
                <a:solidFill>
                  <a:schemeClr val="tx1"/>
                </a:solidFill>
                <a:latin typeface="Arial" panose="020B0604020202020204" pitchFamily="34" charset="0"/>
              </a:defRPr>
            </a:lvl6pPr>
            <a:lvl7pPr eaLnBrk="0" fontAlgn="base" hangingPunct="0">
              <a:spcBef>
                <a:spcPct val="0"/>
              </a:spcBef>
              <a:spcAft>
                <a:spcPct val="0"/>
              </a:spcAft>
              <a:tabLst>
                <a:tab pos="1447800" algn="l"/>
              </a:tabLst>
              <a:defRPr>
                <a:solidFill>
                  <a:schemeClr val="tx1"/>
                </a:solidFill>
                <a:latin typeface="Arial" panose="020B0604020202020204" pitchFamily="34" charset="0"/>
              </a:defRPr>
            </a:lvl7pPr>
            <a:lvl8pPr eaLnBrk="0" fontAlgn="base" hangingPunct="0">
              <a:spcBef>
                <a:spcPct val="0"/>
              </a:spcBef>
              <a:spcAft>
                <a:spcPct val="0"/>
              </a:spcAft>
              <a:tabLst>
                <a:tab pos="1447800" algn="l"/>
              </a:tabLst>
              <a:defRPr>
                <a:solidFill>
                  <a:schemeClr val="tx1"/>
                </a:solidFill>
                <a:latin typeface="Arial" panose="020B0604020202020204" pitchFamily="34" charset="0"/>
              </a:defRPr>
            </a:lvl8pPr>
            <a:lvl9pPr eaLnBrk="0" fontAlgn="base" hangingPunct="0">
              <a:spcBef>
                <a:spcPct val="0"/>
              </a:spcBef>
              <a:spcAft>
                <a:spcPct val="0"/>
              </a:spcAft>
              <a:tabLst>
                <a:tab pos="144780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447800" algn="l"/>
              </a:tabLst>
            </a:pPr>
            <a:r>
              <a:rPr kumimoji="0" lang="en-IE" sz="1200" b="0" i="0" u="none" strike="noStrike" cap="none" normalizeH="0" baseline="0" noProof="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Project n° </a:t>
            </a:r>
            <a:r>
              <a:rPr kumimoji="0" lang="en-IE" sz="1200" b="1" i="0" u="none" strike="noStrike" cap="none" normalizeH="0" baseline="0" noProof="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2024-1-AT01-KA220-ADU-000254167</a:t>
            </a:r>
            <a:endParaRPr kumimoji="0" lang="en-IE" sz="1200" b="0" i="0" u="none" strike="noStrike" cap="none" normalizeH="0" baseline="0" noProof="0" dirty="0">
              <a:ln>
                <a:noFill/>
              </a:ln>
              <a:solidFill>
                <a:schemeClr val="tx1"/>
              </a:solidFill>
              <a:effectLst/>
              <a:latin typeface="Arial" panose="020B0604020202020204" pitchFamily="34" charset="0"/>
            </a:endParaRPr>
          </a:p>
        </p:txBody>
      </p:sp>
      <p:sp>
        <p:nvSpPr>
          <p:cNvPr id="19" name="Naslov 1">
            <a:extLst>
              <a:ext uri="{FF2B5EF4-FFF2-40B4-BE49-F238E27FC236}">
                <a16:creationId xmlns:a16="http://schemas.microsoft.com/office/drawing/2014/main" id="{672CCEDA-ED26-48E1-8382-78F002784FF3}"/>
              </a:ext>
            </a:extLst>
          </p:cNvPr>
          <p:cNvSpPr txBox="1">
            <a:spLocks/>
          </p:cNvSpPr>
          <p:nvPr/>
        </p:nvSpPr>
        <p:spPr>
          <a:xfrm>
            <a:off x="499188" y="814873"/>
            <a:ext cx="1544564" cy="37329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600" b="1" kern="1200">
                <a:solidFill>
                  <a:schemeClr val="bg1"/>
                </a:solidFill>
                <a:latin typeface="+mj-lt"/>
                <a:ea typeface="+mj-ea"/>
                <a:cs typeface="+mj-cs"/>
              </a:defRPr>
            </a:lvl1pPr>
          </a:lstStyle>
          <a:p>
            <a:pPr lvl="0" eaLnBrk="0" fontAlgn="base" hangingPunct="0">
              <a:lnSpc>
                <a:spcPct val="100000"/>
              </a:lnSpc>
              <a:spcAft>
                <a:spcPct val="0"/>
              </a:spcAft>
            </a:pPr>
            <a:r>
              <a:rPr lang="en-IE" sz="1200" noProof="0" dirty="0">
                <a:solidFill>
                  <a:schemeClr val="tx1"/>
                </a:solidFill>
                <a:latin typeface="Calibri" panose="020F0502020204030204" pitchFamily="34" charset="0"/>
                <a:ea typeface="Times New Roman" panose="02020603050405020304" pitchFamily="18" charset="0"/>
                <a:cs typeface="Calibri" panose="020F0502020204030204" pitchFamily="34" charset="0"/>
              </a:rPr>
              <a:t>Project partners: </a:t>
            </a:r>
            <a:endParaRPr lang="en-IE" sz="1200" b="0" noProof="0" dirty="0">
              <a:solidFill>
                <a:schemeClr val="tx1"/>
              </a:solidFill>
              <a:ea typeface="Times New Roman" panose="02020603050405020304" pitchFamily="18" charset="0"/>
            </a:endParaRPr>
          </a:p>
        </p:txBody>
      </p:sp>
      <p:pic>
        <p:nvPicPr>
          <p:cNvPr id="6" name="Picture 5" descr="A black background with a black square&#10;&#10;AI-generated content may be incorrect.">
            <a:extLst>
              <a:ext uri="{FF2B5EF4-FFF2-40B4-BE49-F238E27FC236}">
                <a16:creationId xmlns:a16="http://schemas.microsoft.com/office/drawing/2014/main" id="{96B59F58-DDEC-BAD7-A219-7347D63C7098}"/>
              </a:ext>
            </a:extLst>
          </p:cNvPr>
          <p:cNvPicPr>
            <a:picLocks noChangeAspect="1"/>
          </p:cNvPicPr>
          <p:nvPr/>
        </p:nvPicPr>
        <p:blipFill>
          <a:blip r:embed="rId10"/>
          <a:stretch>
            <a:fillRect/>
          </a:stretch>
        </p:blipFill>
        <p:spPr>
          <a:xfrm>
            <a:off x="5970064" y="6251555"/>
            <a:ext cx="880092" cy="375523"/>
          </a:xfrm>
          <a:prstGeom prst="rect">
            <a:avLst/>
          </a:prstGeom>
        </p:spPr>
      </p:pic>
    </p:spTree>
    <p:extLst>
      <p:ext uri="{BB962C8B-B14F-4D97-AF65-F5344CB8AC3E}">
        <p14:creationId xmlns:p14="http://schemas.microsoft.com/office/powerpoint/2010/main" val="98209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AA67AF4-EE9D-8805-0628-16D0534DA44D}"/>
            </a:ext>
          </a:extLst>
        </p:cNvPr>
        <p:cNvGrpSpPr/>
        <p:nvPr/>
      </p:nvGrpSpPr>
      <p:grpSpPr>
        <a:xfrm>
          <a:off x="0" y="0"/>
          <a:ext cx="0" cy="0"/>
          <a:chOff x="0" y="0"/>
          <a:chExt cx="0" cy="0"/>
        </a:xfrm>
      </p:grpSpPr>
      <p:sp>
        <p:nvSpPr>
          <p:cNvPr id="13" name="Naslov 1">
            <a:extLst>
              <a:ext uri="{FF2B5EF4-FFF2-40B4-BE49-F238E27FC236}">
                <a16:creationId xmlns:a16="http://schemas.microsoft.com/office/drawing/2014/main" id="{E01FBA21-86A6-6A15-C6FB-0014ECA81DF7}"/>
              </a:ext>
            </a:extLst>
          </p:cNvPr>
          <p:cNvSpPr>
            <a:spLocks noGrp="1"/>
          </p:cNvSpPr>
          <p:nvPr>
            <p:ph type="title"/>
          </p:nvPr>
        </p:nvSpPr>
        <p:spPr>
          <a:xfrm>
            <a:off x="844526" y="759124"/>
            <a:ext cx="3657600" cy="665787"/>
          </a:xfrm>
        </p:spPr>
        <p:txBody>
          <a:bodyPr rtlCol="0"/>
          <a:lstStyle/>
          <a:p>
            <a:pPr rtl="0"/>
            <a:r>
              <a:rPr lang="en-IE" noProof="0" dirty="0">
                <a:solidFill>
                  <a:srgbClr val="C52B87"/>
                </a:solidFill>
                <a:latin typeface="Calibri" panose="020F0502020204030204" pitchFamily="34" charset="0"/>
                <a:cs typeface="Calibri" panose="020F0502020204030204" pitchFamily="34" charset="0"/>
              </a:rPr>
              <a:t>Learning </a:t>
            </a:r>
            <a:r>
              <a:rPr lang="en-IE" noProof="0" dirty="0">
                <a:solidFill>
                  <a:srgbClr val="0070C0"/>
                </a:solidFill>
                <a:latin typeface="Calibri" panose="020F0502020204030204" pitchFamily="34" charset="0"/>
                <a:cs typeface="Calibri" panose="020F0502020204030204" pitchFamily="34" charset="0"/>
              </a:rPr>
              <a:t>Outcomes</a:t>
            </a:r>
          </a:p>
        </p:txBody>
      </p:sp>
      <p:sp>
        <p:nvSpPr>
          <p:cNvPr id="14" name="Označba mesta za vsebino 2">
            <a:extLst>
              <a:ext uri="{FF2B5EF4-FFF2-40B4-BE49-F238E27FC236}">
                <a16:creationId xmlns:a16="http://schemas.microsoft.com/office/drawing/2014/main" id="{D1B0CE19-176F-D993-97C5-CACE1E08C27E}"/>
              </a:ext>
            </a:extLst>
          </p:cNvPr>
          <p:cNvSpPr>
            <a:spLocks noGrp="1"/>
          </p:cNvSpPr>
          <p:nvPr>
            <p:ph type="body" sz="half" idx="2"/>
          </p:nvPr>
        </p:nvSpPr>
        <p:spPr>
          <a:xfrm>
            <a:off x="715130" y="1549994"/>
            <a:ext cx="4624965" cy="4548882"/>
          </a:xfrm>
        </p:spPr>
        <p:txBody>
          <a:bodyPr rtlCol="0">
            <a:normAutofit/>
          </a:bodyPr>
          <a:lstStyle/>
          <a:p>
            <a:pPr rtl="0"/>
            <a:r>
              <a:rPr lang="en-IE" noProof="0" dirty="0">
                <a:solidFill>
                  <a:schemeClr val="tx1">
                    <a:lumMod val="75000"/>
                    <a:lumOff val="25000"/>
                  </a:schemeClr>
                </a:solidFill>
                <a:latin typeface="Calibri" panose="020F0502020204030204" pitchFamily="34" charset="0"/>
                <a:cs typeface="Calibri" panose="020F0502020204030204" pitchFamily="34" charset="0"/>
              </a:rPr>
              <a:t>After completing this SDL </a:t>
            </a:r>
            <a:r>
              <a:rPr lang="en-IE" dirty="0">
                <a:solidFill>
                  <a:schemeClr val="tx1">
                    <a:lumMod val="75000"/>
                    <a:lumOff val="25000"/>
                  </a:schemeClr>
                </a:solidFill>
                <a:latin typeface="Calibri" panose="020F0502020204030204" pitchFamily="34" charset="0"/>
                <a:cs typeface="Calibri" panose="020F0502020204030204" pitchFamily="34" charset="0"/>
              </a:rPr>
              <a:t>unit</a:t>
            </a:r>
            <a:r>
              <a:rPr lang="en-IE" noProof="0" dirty="0">
                <a:solidFill>
                  <a:schemeClr val="tx1">
                    <a:lumMod val="75000"/>
                    <a:lumOff val="25000"/>
                  </a:schemeClr>
                </a:solidFill>
                <a:latin typeface="Calibri" panose="020F0502020204030204" pitchFamily="34" charset="0"/>
                <a:cs typeface="Calibri" panose="020F0502020204030204" pitchFamily="34" charset="0"/>
              </a:rPr>
              <a:t>, you will have gained the following knowledge, skills and attitudes: </a:t>
            </a:r>
          </a:p>
          <a:p>
            <a:pPr marL="285750" indent="-285750" rtl="0">
              <a:buFont typeface="Arial" panose="020B0604020202020204" pitchFamily="34" charset="0"/>
              <a:buChar char="•"/>
            </a:pPr>
            <a:r>
              <a:rPr lang="en-IE" noProof="0" dirty="0">
                <a:solidFill>
                  <a:schemeClr val="tx1">
                    <a:lumMod val="75000"/>
                    <a:lumOff val="25000"/>
                  </a:schemeClr>
                </a:solidFill>
                <a:latin typeface="Calibri" panose="020F0502020204030204" pitchFamily="34" charset="0"/>
                <a:cs typeface="Calibri" panose="020F0502020204030204" pitchFamily="34" charset="0"/>
              </a:rPr>
              <a:t>LO 1: </a:t>
            </a:r>
            <a:r>
              <a:rPr lang="en-US" noProof="0" dirty="0">
                <a:solidFill>
                  <a:schemeClr val="tx1">
                    <a:lumMod val="75000"/>
                    <a:lumOff val="25000"/>
                  </a:schemeClr>
                </a:solidFill>
                <a:latin typeface="Calibri" panose="020F0502020204030204" pitchFamily="34" charset="0"/>
                <a:cs typeface="Calibri" panose="020F0502020204030204" pitchFamily="34" charset="0"/>
              </a:rPr>
              <a:t>Understand and apply TPACK and emerging digital pedagogies to design meaningful, technology-enhanced learning experiences.</a:t>
            </a:r>
            <a:endParaRPr lang="en-IE" noProof="0" dirty="0">
              <a:solidFill>
                <a:schemeClr val="tx1">
                  <a:lumMod val="75000"/>
                  <a:lumOff val="25000"/>
                </a:schemeClr>
              </a:solidFill>
              <a:latin typeface="Calibri" panose="020F0502020204030204" pitchFamily="34" charset="0"/>
              <a:cs typeface="Calibri" panose="020F0502020204030204" pitchFamily="34" charset="0"/>
            </a:endParaRPr>
          </a:p>
          <a:p>
            <a:pPr marL="285750" indent="-285750" rtl="0">
              <a:buFont typeface="Arial" panose="020B0604020202020204" pitchFamily="34" charset="0"/>
              <a:buChar char="•"/>
            </a:pPr>
            <a:r>
              <a:rPr lang="en-IE" noProof="0" dirty="0">
                <a:solidFill>
                  <a:schemeClr val="tx1">
                    <a:lumMod val="75000"/>
                    <a:lumOff val="25000"/>
                  </a:schemeClr>
                </a:solidFill>
                <a:latin typeface="Calibri" panose="020F0502020204030204" pitchFamily="34" charset="0"/>
                <a:cs typeface="Calibri" panose="020F0502020204030204" pitchFamily="34" charset="0"/>
              </a:rPr>
              <a:t>LO 2: </a:t>
            </a:r>
            <a:r>
              <a:rPr lang="en-US" noProof="0" dirty="0">
                <a:solidFill>
                  <a:schemeClr val="tx1">
                    <a:lumMod val="75000"/>
                    <a:lumOff val="25000"/>
                  </a:schemeClr>
                </a:solidFill>
                <a:latin typeface="Calibri" panose="020F0502020204030204" pitchFamily="34" charset="0"/>
                <a:cs typeface="Calibri" panose="020F0502020204030204" pitchFamily="34" charset="0"/>
              </a:rPr>
              <a:t>Integrate tools, strategies, and real-world tasks to facilitate collaborative, autonomous, and learner-</a:t>
            </a:r>
            <a:r>
              <a:rPr lang="en-US" noProof="0" dirty="0" err="1">
                <a:solidFill>
                  <a:schemeClr val="tx1">
                    <a:lumMod val="75000"/>
                    <a:lumOff val="25000"/>
                  </a:schemeClr>
                </a:solidFill>
                <a:latin typeface="Calibri" panose="020F0502020204030204" pitchFamily="34" charset="0"/>
                <a:cs typeface="Calibri" panose="020F0502020204030204" pitchFamily="34" charset="0"/>
              </a:rPr>
              <a:t>centred</a:t>
            </a:r>
            <a:r>
              <a:rPr lang="en-US" noProof="0" dirty="0">
                <a:solidFill>
                  <a:schemeClr val="tx1">
                    <a:lumMod val="75000"/>
                    <a:lumOff val="25000"/>
                  </a:schemeClr>
                </a:solidFill>
                <a:latin typeface="Calibri" panose="020F0502020204030204" pitchFamily="34" charset="0"/>
                <a:cs typeface="Calibri" panose="020F0502020204030204" pitchFamily="34" charset="0"/>
              </a:rPr>
              <a:t> environments.</a:t>
            </a:r>
            <a:endParaRPr lang="en-IE" noProof="0" dirty="0">
              <a:solidFill>
                <a:schemeClr val="tx1">
                  <a:lumMod val="75000"/>
                  <a:lumOff val="25000"/>
                </a:schemeClr>
              </a:solidFill>
              <a:latin typeface="Calibri" panose="020F0502020204030204" pitchFamily="34" charset="0"/>
              <a:cs typeface="Calibri" panose="020F0502020204030204" pitchFamily="34" charset="0"/>
            </a:endParaRPr>
          </a:p>
          <a:p>
            <a:pPr marL="285750" indent="-285750" rtl="0">
              <a:buFont typeface="Arial" panose="020B0604020202020204" pitchFamily="34" charset="0"/>
              <a:buChar char="•"/>
            </a:pPr>
            <a:r>
              <a:rPr lang="en-IE" noProof="0" dirty="0">
                <a:solidFill>
                  <a:schemeClr val="tx1">
                    <a:lumMod val="75000"/>
                    <a:lumOff val="25000"/>
                  </a:schemeClr>
                </a:solidFill>
                <a:latin typeface="Calibri" panose="020F0502020204030204" pitchFamily="34" charset="0"/>
                <a:cs typeface="Calibri" panose="020F0502020204030204" pitchFamily="34" charset="0"/>
              </a:rPr>
              <a:t>LO 3: </a:t>
            </a:r>
            <a:r>
              <a:rPr lang="en-US" noProof="0" dirty="0">
                <a:solidFill>
                  <a:schemeClr val="tx1">
                    <a:lumMod val="75000"/>
                    <a:lumOff val="25000"/>
                  </a:schemeClr>
                </a:solidFill>
                <a:latin typeface="Calibri" panose="020F0502020204030204" pitchFamily="34" charset="0"/>
                <a:cs typeface="Calibri" panose="020F0502020204030204" pitchFamily="34" charset="0"/>
              </a:rPr>
              <a:t>Demonstrate an innovative and reflective mindset as an educator by embracing experimentation, creative risk-taking, and the evolving role of digital teaching.</a:t>
            </a:r>
            <a:endParaRPr lang="en-IE" noProof="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3" name="Picture 2" descr="A person sitting on a computer&#10;&#10;AI-generated content may be incorrect.">
            <a:extLst>
              <a:ext uri="{FF2B5EF4-FFF2-40B4-BE49-F238E27FC236}">
                <a16:creationId xmlns:a16="http://schemas.microsoft.com/office/drawing/2014/main" id="{DE464118-D2E9-7C61-64F9-35944B493D03}"/>
              </a:ext>
            </a:extLst>
          </p:cNvPr>
          <p:cNvPicPr>
            <a:picLocks noChangeAspect="1"/>
          </p:cNvPicPr>
          <p:nvPr/>
        </p:nvPicPr>
        <p:blipFill>
          <a:blip r:embed="rId3"/>
          <a:stretch>
            <a:fillRect/>
          </a:stretch>
        </p:blipFill>
        <p:spPr>
          <a:xfrm>
            <a:off x="5883039" y="1116530"/>
            <a:ext cx="5789597" cy="3859731"/>
          </a:xfrm>
          <a:prstGeom prst="rect">
            <a:avLst/>
          </a:prstGeom>
        </p:spPr>
      </p:pic>
      <p:sp>
        <p:nvSpPr>
          <p:cNvPr id="5" name="TextBox 4">
            <a:extLst>
              <a:ext uri="{FF2B5EF4-FFF2-40B4-BE49-F238E27FC236}">
                <a16:creationId xmlns:a16="http://schemas.microsoft.com/office/drawing/2014/main" id="{EFE58E13-0009-772B-BDCA-F7B9EB3B8957}"/>
              </a:ext>
            </a:extLst>
          </p:cNvPr>
          <p:cNvSpPr txBox="1"/>
          <p:nvPr/>
        </p:nvSpPr>
        <p:spPr>
          <a:xfrm>
            <a:off x="5883039" y="5087950"/>
            <a:ext cx="2381451" cy="261610"/>
          </a:xfrm>
          <a:prstGeom prst="rect">
            <a:avLst/>
          </a:prstGeom>
          <a:noFill/>
        </p:spPr>
        <p:txBody>
          <a:bodyPr wrap="square" rtlCol="0">
            <a:spAutoFit/>
          </a:bodyPr>
          <a:lstStyle/>
          <a:p>
            <a:r>
              <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Image by </a:t>
            </a:r>
            <a:r>
              <a:rPr lang="en-IE" sz="1100" noProof="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vectorjuice</a:t>
            </a:r>
            <a:r>
              <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on </a:t>
            </a:r>
            <a:r>
              <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4"/>
              </a:rPr>
              <a:t>Freepik</a:t>
            </a:r>
            <a:endPar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866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6AA378D-7456-C30A-7B38-F5396C0C66EA}"/>
            </a:ext>
          </a:extLst>
        </p:cNvPr>
        <p:cNvGrpSpPr/>
        <p:nvPr/>
      </p:nvGrpSpPr>
      <p:grpSpPr>
        <a:xfrm>
          <a:off x="0" y="0"/>
          <a:ext cx="0" cy="0"/>
          <a:chOff x="0" y="0"/>
          <a:chExt cx="0" cy="0"/>
        </a:xfrm>
      </p:grpSpPr>
      <p:sp>
        <p:nvSpPr>
          <p:cNvPr id="13" name="Naslov 1">
            <a:extLst>
              <a:ext uri="{FF2B5EF4-FFF2-40B4-BE49-F238E27FC236}">
                <a16:creationId xmlns:a16="http://schemas.microsoft.com/office/drawing/2014/main" id="{A7F41BAA-CE55-19C2-1007-41F6AA9A0B13}"/>
              </a:ext>
            </a:extLst>
          </p:cNvPr>
          <p:cNvSpPr>
            <a:spLocks noGrp="1"/>
          </p:cNvSpPr>
          <p:nvPr>
            <p:ph type="title"/>
          </p:nvPr>
        </p:nvSpPr>
        <p:spPr>
          <a:xfrm>
            <a:off x="4289485" y="-313881"/>
            <a:ext cx="3733800" cy="1142385"/>
          </a:xfrm>
        </p:spPr>
        <p:txBody>
          <a:bodyPr rtlCol="0"/>
          <a:lstStyle/>
          <a:p>
            <a:pPr algn="ctr" rtl="0"/>
            <a:r>
              <a:rPr lang="en-IE" noProof="0" dirty="0">
                <a:solidFill>
                  <a:srgbClr val="0070C0"/>
                </a:solidFill>
                <a:latin typeface="Calibri" panose="020F0502020204030204" pitchFamily="34" charset="0"/>
                <a:cs typeface="Calibri" panose="020F0502020204030204" pitchFamily="34" charset="0"/>
              </a:rPr>
              <a:t>Unit</a:t>
            </a:r>
            <a:r>
              <a:rPr lang="en-IE" noProof="0" dirty="0">
                <a:solidFill>
                  <a:srgbClr val="C52B87"/>
                </a:solidFill>
                <a:latin typeface="Calibri" panose="020F0502020204030204" pitchFamily="34" charset="0"/>
                <a:cs typeface="Calibri" panose="020F0502020204030204" pitchFamily="34" charset="0"/>
              </a:rPr>
              <a:t> Overview</a:t>
            </a:r>
          </a:p>
        </p:txBody>
      </p:sp>
      <p:sp>
        <p:nvSpPr>
          <p:cNvPr id="8" name="TextBox 7">
            <a:extLst>
              <a:ext uri="{FF2B5EF4-FFF2-40B4-BE49-F238E27FC236}">
                <a16:creationId xmlns:a16="http://schemas.microsoft.com/office/drawing/2014/main" id="{7EE90CC7-00E8-68D5-BB04-240EAF3A3C4F}"/>
              </a:ext>
            </a:extLst>
          </p:cNvPr>
          <p:cNvSpPr txBox="1"/>
          <p:nvPr/>
        </p:nvSpPr>
        <p:spPr>
          <a:xfrm>
            <a:off x="994554" y="972015"/>
            <a:ext cx="4483219" cy="2369880"/>
          </a:xfrm>
          <a:prstGeom prst="rect">
            <a:avLst/>
          </a:prstGeom>
          <a:noFill/>
        </p:spPr>
        <p:txBody>
          <a:bodyPr wrap="square" rtlCol="0">
            <a:spAutoFit/>
          </a:bodyPr>
          <a:lstStyle/>
          <a:p>
            <a:r>
              <a:rPr lang="en-IE" b="1" noProof="0" dirty="0">
                <a:latin typeface="Calibri" panose="020F0502020204030204" pitchFamily="34" charset="0"/>
                <a:ea typeface="Calibri" panose="020F0502020204030204" pitchFamily="34" charset="0"/>
                <a:cs typeface="Calibri" panose="020F0502020204030204" pitchFamily="34" charset="0"/>
              </a:rPr>
              <a:t>Understanding TPK &amp; Emerging Digital Pedagogies</a:t>
            </a: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Digital tools as enablers of active learning, collaboration, and differentiation.</a:t>
            </a: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Emerging methods: microlearning, adaptive learning, AI-assisted feedback, immersive learning (AR/VR).</a:t>
            </a: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Considering adult learners’ autonomy, relevance, and experience.</a:t>
            </a:r>
          </a:p>
        </p:txBody>
      </p:sp>
      <p:sp>
        <p:nvSpPr>
          <p:cNvPr id="9" name="TextBox 8">
            <a:extLst>
              <a:ext uri="{FF2B5EF4-FFF2-40B4-BE49-F238E27FC236}">
                <a16:creationId xmlns:a16="http://schemas.microsoft.com/office/drawing/2014/main" id="{39130A56-B105-274F-748E-A705D6F7127D}"/>
              </a:ext>
            </a:extLst>
          </p:cNvPr>
          <p:cNvSpPr txBox="1"/>
          <p:nvPr/>
        </p:nvSpPr>
        <p:spPr>
          <a:xfrm>
            <a:off x="994555" y="3516106"/>
            <a:ext cx="4483218" cy="2369880"/>
          </a:xfrm>
          <a:prstGeom prst="rect">
            <a:avLst/>
          </a:prstGeom>
          <a:noFill/>
        </p:spPr>
        <p:txBody>
          <a:bodyPr wrap="square" rtlCol="0">
            <a:spAutoFit/>
          </a:bodyPr>
          <a:lstStyle/>
          <a:p>
            <a:r>
              <a:rPr lang="en-IE" b="1" noProof="0" dirty="0">
                <a:latin typeface="Calibri" panose="020F0502020204030204" pitchFamily="34" charset="0"/>
                <a:ea typeface="Calibri" panose="020F0502020204030204" pitchFamily="34" charset="0"/>
                <a:cs typeface="Calibri" panose="020F0502020204030204" pitchFamily="34" charset="0"/>
              </a:rPr>
              <a:t>Applying the TPACK Framework in Course Design</a:t>
            </a: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Mapping your own CK (Content Knowledge), PK (Pedagogical Knowledge), and TK (Technological Knowledge).</a:t>
            </a: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Designing lessons where technology supports, not replaces, pedagogy.</a:t>
            </a: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Balancing learning outcomes with the affordances and constraints of tools.</a:t>
            </a:r>
          </a:p>
        </p:txBody>
      </p:sp>
      <p:sp>
        <p:nvSpPr>
          <p:cNvPr id="10" name="TextBox 9">
            <a:extLst>
              <a:ext uri="{FF2B5EF4-FFF2-40B4-BE49-F238E27FC236}">
                <a16:creationId xmlns:a16="http://schemas.microsoft.com/office/drawing/2014/main" id="{B0C5BAB4-6B14-7E2E-EF69-D3C617FB0CFB}"/>
              </a:ext>
            </a:extLst>
          </p:cNvPr>
          <p:cNvSpPr txBox="1"/>
          <p:nvPr/>
        </p:nvSpPr>
        <p:spPr>
          <a:xfrm>
            <a:off x="6622213" y="973342"/>
            <a:ext cx="4483219" cy="2369880"/>
          </a:xfrm>
          <a:prstGeom prst="rect">
            <a:avLst/>
          </a:prstGeom>
          <a:noFill/>
        </p:spPr>
        <p:txBody>
          <a:bodyPr wrap="square" rtlCol="0">
            <a:spAutoFit/>
          </a:bodyPr>
          <a:lstStyle/>
          <a:p>
            <a:r>
              <a:rPr lang="en-IE" b="1" noProof="0" dirty="0">
                <a:latin typeface="Calibri" panose="020F0502020204030204" pitchFamily="34" charset="0"/>
                <a:ea typeface="Calibri" panose="020F0502020204030204" pitchFamily="34" charset="0"/>
                <a:cs typeface="Calibri" panose="020F0502020204030204" pitchFamily="34" charset="0"/>
              </a:rPr>
              <a:t>Technology-Enhanced Collaborative &amp; Problem-Based Learning</a:t>
            </a: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Digital platforms for co-construction of knowledge (Miro, Padlet, Google Workspace, Microsoft Loop).</a:t>
            </a: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Tools for collaborative inquiry and problem-solving.</a:t>
            </a: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Facilitating group dynamics online and scaffolding independent learning.</a:t>
            </a:r>
            <a:endParaRPr lang="en-IE" sz="1600" noProof="0" dirty="0">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9F97489C-C6C6-5977-E494-9FB47B98C637}"/>
              </a:ext>
            </a:extLst>
          </p:cNvPr>
          <p:cNvSpPr txBox="1"/>
          <p:nvPr/>
        </p:nvSpPr>
        <p:spPr>
          <a:xfrm>
            <a:off x="6714229" y="3514779"/>
            <a:ext cx="4233053" cy="2616101"/>
          </a:xfrm>
          <a:prstGeom prst="rect">
            <a:avLst/>
          </a:prstGeom>
          <a:noFill/>
        </p:spPr>
        <p:txBody>
          <a:bodyPr wrap="square" rtlCol="0">
            <a:spAutoFit/>
          </a:bodyPr>
          <a:lstStyle/>
          <a:p>
            <a:r>
              <a:rPr lang="en-IE" b="1" noProof="0" dirty="0">
                <a:latin typeface="Calibri" panose="020F0502020204030204" pitchFamily="34" charset="0"/>
                <a:ea typeface="Calibri" panose="020F0502020204030204" pitchFamily="34" charset="0"/>
                <a:cs typeface="Calibri" panose="020F0502020204030204" pitchFamily="34" charset="0"/>
              </a:rPr>
              <a:t>Designing Interactive, Real-World Digital Learning Experiences</a:t>
            </a: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Real-world tasks: simulations, digital case challenges, scenario-based learning, workplace-relevant projects.</a:t>
            </a: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Using multimedia and multimodal resources to increase engagement.</a:t>
            </a: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Creating self-directed pathways with choice boards, branching activities, or AI-guided tutorials.</a:t>
            </a:r>
          </a:p>
        </p:txBody>
      </p:sp>
    </p:spTree>
    <p:extLst>
      <p:ext uri="{BB962C8B-B14F-4D97-AF65-F5344CB8AC3E}">
        <p14:creationId xmlns:p14="http://schemas.microsoft.com/office/powerpoint/2010/main" val="3801481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BAF6BAB-BD87-A70C-AE97-426E2F60DC55}"/>
            </a:ext>
          </a:extLst>
        </p:cNvPr>
        <p:cNvGrpSpPr/>
        <p:nvPr/>
      </p:nvGrpSpPr>
      <p:grpSpPr>
        <a:xfrm>
          <a:off x="0" y="0"/>
          <a:ext cx="0" cy="0"/>
          <a:chOff x="0" y="0"/>
          <a:chExt cx="0" cy="0"/>
        </a:xfrm>
      </p:grpSpPr>
      <p:sp>
        <p:nvSpPr>
          <p:cNvPr id="7" name="Naslov 1">
            <a:extLst>
              <a:ext uri="{FF2B5EF4-FFF2-40B4-BE49-F238E27FC236}">
                <a16:creationId xmlns:a16="http://schemas.microsoft.com/office/drawing/2014/main" id="{F8DD40F1-4C30-9A5F-49EA-554E71C42E9B}"/>
              </a:ext>
            </a:extLst>
          </p:cNvPr>
          <p:cNvSpPr txBox="1">
            <a:spLocks/>
          </p:cNvSpPr>
          <p:nvPr/>
        </p:nvSpPr>
        <p:spPr>
          <a:xfrm>
            <a:off x="568482" y="4879"/>
            <a:ext cx="9601200" cy="114238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600" b="1" kern="1200">
                <a:solidFill>
                  <a:schemeClr val="bg1"/>
                </a:solidFill>
                <a:latin typeface="+mj-lt"/>
                <a:ea typeface="+mj-ea"/>
                <a:cs typeface="+mj-cs"/>
              </a:defRPr>
            </a:lvl1pPr>
          </a:lstStyle>
          <a:p>
            <a:r>
              <a:rPr lang="en-IE" noProof="0" dirty="0">
                <a:solidFill>
                  <a:srgbClr val="C52B87"/>
                </a:solidFill>
                <a:latin typeface="Calibri" panose="020F0502020204030204" pitchFamily="34" charset="0"/>
                <a:cs typeface="Calibri" panose="020F0502020204030204" pitchFamily="34" charset="0"/>
              </a:rPr>
              <a:t>Understanding TPK and Emerging Digital Pedagogies</a:t>
            </a:r>
          </a:p>
        </p:txBody>
      </p:sp>
      <p:sp>
        <p:nvSpPr>
          <p:cNvPr id="8" name="TextBox 7">
            <a:extLst>
              <a:ext uri="{FF2B5EF4-FFF2-40B4-BE49-F238E27FC236}">
                <a16:creationId xmlns:a16="http://schemas.microsoft.com/office/drawing/2014/main" id="{FFF248AF-ED71-5957-1007-045588A8ED3D}"/>
              </a:ext>
            </a:extLst>
          </p:cNvPr>
          <p:cNvSpPr txBox="1"/>
          <p:nvPr/>
        </p:nvSpPr>
        <p:spPr>
          <a:xfrm>
            <a:off x="311607" y="1318585"/>
            <a:ext cx="7600733" cy="4770537"/>
          </a:xfrm>
          <a:prstGeom prst="rect">
            <a:avLst/>
          </a:prstGeom>
          <a:noFill/>
        </p:spPr>
        <p:txBody>
          <a:bodyPr wrap="square" rtlCol="0">
            <a:spAutoFit/>
          </a:bodyPr>
          <a:lstStyle/>
          <a:p>
            <a:pPr marL="285750" indent="-285750">
              <a:buFont typeface="Arial" panose="020B0604020202020204" pitchFamily="34" charset="0"/>
              <a:buChar char="•"/>
            </a:pPr>
            <a:r>
              <a:rPr lang="en-US"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Technological pedagogical knowledge (TPK) describes relationships and interactions between technological tools and specific pedagogical practices. (Kurt, 2018)</a:t>
            </a:r>
          </a:p>
          <a:p>
            <a:pPr marL="285750" indent="-285750">
              <a:buFont typeface="Arial" panose="020B0604020202020204" pitchFamily="34" charset="0"/>
              <a:buChar char="•"/>
            </a:pPr>
            <a:endParaRPr lang="en-US"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Digital tools enable active learning, collaboration, and differentiation. Some examples include </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3"/>
              </a:rPr>
              <a:t>Padlet</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for brainstorming, </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4"/>
              </a:rPr>
              <a:t>Mentimeter</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for polls, </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5"/>
              </a:rPr>
              <a:t>Google Docs </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or </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6"/>
              </a:rPr>
              <a:t>Miro</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for co-creation, and learning management systems that adapt content for individual learners.</a:t>
            </a:r>
          </a:p>
          <a:p>
            <a:pPr marL="285750" indent="-285750">
              <a:buFont typeface="Arial" panose="020B0604020202020204" pitchFamily="34" charset="0"/>
              <a:buChar char="•"/>
            </a:pPr>
            <a:endPar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Examples of emerging methods include microlearning, like short video tutorials or </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7"/>
              </a:rPr>
              <a:t>H5P</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mini-lessons, adaptive learning platforms like </a:t>
            </a:r>
            <a:r>
              <a:rPr lang="en-IE" sz="1600" noProof="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8"/>
              </a:rPr>
              <a:t>Magicschool</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or </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9"/>
              </a:rPr>
              <a:t>Eduaide</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that adjust to learner progress, as well as AI-assisted feedback through tools like </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10"/>
              </a:rPr>
              <a:t>ChatGPT</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or automated </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11"/>
              </a:rPr>
              <a:t>quizzes</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and immersive learning with AR or VR simulations for practice-based skills.</a:t>
            </a:r>
          </a:p>
          <a:p>
            <a:endPar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Adult learners benefit when learning experiences provide autonomy through flexible pacing and choice by connecting content to real-world tasks, and opportunities to draw on prior knowledge and share experiences with peers. (Green, 2024)</a:t>
            </a:r>
          </a:p>
          <a:p>
            <a:pPr marL="285750" indent="-285750">
              <a:buFont typeface="Arial" panose="020B0604020202020204" pitchFamily="34" charset="0"/>
              <a:buChar char="•"/>
            </a:pPr>
            <a:endPar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IE" sz="16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Educators should s</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tart small by integrating one tool or method per module, aligning it with a clear learning goal and gathering feedback to refine the approach.</a:t>
            </a:r>
          </a:p>
        </p:txBody>
      </p:sp>
      <p:sp>
        <p:nvSpPr>
          <p:cNvPr id="6" name="TextBox 5">
            <a:extLst>
              <a:ext uri="{FF2B5EF4-FFF2-40B4-BE49-F238E27FC236}">
                <a16:creationId xmlns:a16="http://schemas.microsoft.com/office/drawing/2014/main" id="{32FFACE5-B731-6521-3F81-1F28B1AF654F}"/>
              </a:ext>
            </a:extLst>
          </p:cNvPr>
          <p:cNvSpPr txBox="1"/>
          <p:nvPr/>
        </p:nvSpPr>
        <p:spPr>
          <a:xfrm>
            <a:off x="8080027" y="5049448"/>
            <a:ext cx="1329240" cy="261610"/>
          </a:xfrm>
          <a:prstGeom prst="rect">
            <a:avLst/>
          </a:prstGeom>
          <a:noFill/>
        </p:spPr>
        <p:txBody>
          <a:bodyPr wrap="square" rtlCol="0">
            <a:spAutoFit/>
          </a:bodyPr>
          <a:lstStyle/>
          <a:p>
            <a:r>
              <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Image by </a:t>
            </a:r>
            <a:r>
              <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12"/>
              </a:rPr>
              <a:t>Freepik</a:t>
            </a:r>
            <a:endPar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17" name="Picture 16" descr="A person with a computer and a headset&#10;&#10;AI-generated content may be incorrect.">
            <a:extLst>
              <a:ext uri="{FF2B5EF4-FFF2-40B4-BE49-F238E27FC236}">
                <a16:creationId xmlns:a16="http://schemas.microsoft.com/office/drawing/2014/main" id="{A2C30DB1-F2B0-A968-F75B-24DEFA77AA44}"/>
              </a:ext>
            </a:extLst>
          </p:cNvPr>
          <p:cNvPicPr>
            <a:picLocks noChangeAspect="1"/>
          </p:cNvPicPr>
          <p:nvPr/>
        </p:nvPicPr>
        <p:blipFill>
          <a:blip r:embed="rId13"/>
          <a:stretch>
            <a:fillRect/>
          </a:stretch>
        </p:blipFill>
        <p:spPr>
          <a:xfrm>
            <a:off x="8080027" y="1808552"/>
            <a:ext cx="3256429" cy="3131388"/>
          </a:xfrm>
          <a:prstGeom prst="rect">
            <a:avLst/>
          </a:prstGeom>
        </p:spPr>
      </p:pic>
    </p:spTree>
    <p:extLst>
      <p:ext uri="{BB962C8B-B14F-4D97-AF65-F5344CB8AC3E}">
        <p14:creationId xmlns:p14="http://schemas.microsoft.com/office/powerpoint/2010/main" val="266244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EFC688B-C097-CEEE-812D-B4631EFA39A6}"/>
            </a:ext>
          </a:extLst>
        </p:cNvPr>
        <p:cNvGrpSpPr/>
        <p:nvPr/>
      </p:nvGrpSpPr>
      <p:grpSpPr>
        <a:xfrm>
          <a:off x="0" y="0"/>
          <a:ext cx="0" cy="0"/>
          <a:chOff x="0" y="0"/>
          <a:chExt cx="0" cy="0"/>
        </a:xfrm>
      </p:grpSpPr>
      <p:sp>
        <p:nvSpPr>
          <p:cNvPr id="7" name="Naslov 1">
            <a:extLst>
              <a:ext uri="{FF2B5EF4-FFF2-40B4-BE49-F238E27FC236}">
                <a16:creationId xmlns:a16="http://schemas.microsoft.com/office/drawing/2014/main" id="{3C905394-CB75-B65D-1F86-B93409C9812B}"/>
              </a:ext>
            </a:extLst>
          </p:cNvPr>
          <p:cNvSpPr txBox="1">
            <a:spLocks/>
          </p:cNvSpPr>
          <p:nvPr/>
        </p:nvSpPr>
        <p:spPr>
          <a:xfrm>
            <a:off x="568482" y="4879"/>
            <a:ext cx="9601200" cy="114238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600" b="1" kern="1200">
                <a:solidFill>
                  <a:schemeClr val="bg1"/>
                </a:solidFill>
                <a:latin typeface="+mj-lt"/>
                <a:ea typeface="+mj-ea"/>
                <a:cs typeface="+mj-cs"/>
              </a:defRPr>
            </a:lvl1pPr>
          </a:lstStyle>
          <a:p>
            <a:r>
              <a:rPr lang="en-IE" noProof="0" dirty="0">
                <a:solidFill>
                  <a:srgbClr val="C52B87"/>
                </a:solidFill>
                <a:latin typeface="Calibri" panose="020F0502020204030204" pitchFamily="34" charset="0"/>
                <a:cs typeface="Calibri" panose="020F0502020204030204" pitchFamily="34" charset="0"/>
              </a:rPr>
              <a:t>Applying the TPACK Framework in Course Design</a:t>
            </a:r>
          </a:p>
        </p:txBody>
      </p:sp>
      <p:sp>
        <p:nvSpPr>
          <p:cNvPr id="2" name="TextBox 1">
            <a:extLst>
              <a:ext uri="{FF2B5EF4-FFF2-40B4-BE49-F238E27FC236}">
                <a16:creationId xmlns:a16="http://schemas.microsoft.com/office/drawing/2014/main" id="{83C58076-5A66-F166-E5F4-31C66A818920}"/>
              </a:ext>
            </a:extLst>
          </p:cNvPr>
          <p:cNvSpPr txBox="1"/>
          <p:nvPr/>
        </p:nvSpPr>
        <p:spPr>
          <a:xfrm>
            <a:off x="102180" y="4953149"/>
            <a:ext cx="2202660" cy="261610"/>
          </a:xfrm>
          <a:prstGeom prst="rect">
            <a:avLst/>
          </a:prstGeom>
          <a:noFill/>
        </p:spPr>
        <p:txBody>
          <a:bodyPr wrap="square" rtlCol="0">
            <a:spAutoFit/>
          </a:bodyPr>
          <a:lstStyle/>
          <a:p>
            <a:r>
              <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Image by lexamer on </a:t>
            </a:r>
            <a:r>
              <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3"/>
              </a:rPr>
              <a:t>Freepik</a:t>
            </a:r>
            <a:endPar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FC9AB04-9EFD-9A2A-7BCE-ED585947D5C6}"/>
              </a:ext>
            </a:extLst>
          </p:cNvPr>
          <p:cNvSpPr txBox="1"/>
          <p:nvPr/>
        </p:nvSpPr>
        <p:spPr>
          <a:xfrm>
            <a:off x="3254314" y="1219984"/>
            <a:ext cx="8805413" cy="4770537"/>
          </a:xfrm>
          <a:prstGeom prst="rect">
            <a:avLst/>
          </a:prstGeom>
          <a:noFill/>
        </p:spPr>
        <p:txBody>
          <a:bodyPr wrap="square">
            <a:spAutoFit/>
          </a:bodyPr>
          <a:lstStyle/>
          <a:p>
            <a:r>
              <a:rPr lang="en-IE" sz="1600" b="1"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1. Map your knowledge</a:t>
            </a: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Content knowledge (CK) is what you teach, for example, adult literacy or workplace skills. </a:t>
            </a: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Pedagogical knowledge (PK) is how you teach, such as collaborative learning or problem-based learning. (Koehler &amp; Mishra, 2009)</a:t>
            </a: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Technological knowledge (TK) is the tools you use (Koehler &amp; Mishra, 2009), like interactive whiteboards, </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4"/>
              </a:rPr>
              <a:t>Zoom breakout rooms</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and/or </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5"/>
              </a:rPr>
              <a:t>Google Docs</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b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b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For example, an adult ESL (English as a second language) lesson may combine knowledge of grammar, strategies for adult engagement, and language-learning apps.</a:t>
            </a:r>
          </a:p>
          <a:p>
            <a:endPar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r>
              <a:rPr lang="en-IE" sz="1600" b="1"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2. Integrate technology thoughtfully by considering the following:</a:t>
            </a:r>
            <a:endPar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Use technology to enhance learning rather than replace pedagogy. For example, use a quiz app (</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6"/>
              </a:rPr>
              <a:t>Genially</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7"/>
              </a:rPr>
              <a:t>H5P</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to reinforce content after a discussion instead of letting the app teach the lesson.</a:t>
            </a: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Balance learning goals and tool affordances.</a:t>
            </a: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Choose tools that align with learning outcomes and learner needs.</a:t>
            </a:r>
            <a:b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b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For example, in a skills workshop, </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8"/>
              </a:rPr>
              <a:t>interactive simulations </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may work better than a slideshow because they allow adults to practice in a safe environment.</a:t>
            </a:r>
          </a:p>
          <a:p>
            <a:endPar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r>
              <a:rPr lang="en-IE" sz="1600" b="1"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3. Reflect on each lesson</a:t>
            </a:r>
            <a:r>
              <a:rPr lang="en-IE" sz="1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by </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asking yourself whether the technology you used supported understanding, collaboration, or engagement, or if it added unnecessary complexity.</a:t>
            </a:r>
          </a:p>
        </p:txBody>
      </p:sp>
      <p:pic>
        <p:nvPicPr>
          <p:cNvPr id="10" name="Picture 9" descr="A hand holding a phone&#10;&#10;AI-generated content may be incorrect.">
            <a:extLst>
              <a:ext uri="{FF2B5EF4-FFF2-40B4-BE49-F238E27FC236}">
                <a16:creationId xmlns:a16="http://schemas.microsoft.com/office/drawing/2014/main" id="{21511C25-8F8E-078E-0AC9-6DD4EDE285AA}"/>
              </a:ext>
            </a:extLst>
          </p:cNvPr>
          <p:cNvPicPr>
            <a:picLocks noChangeAspect="1"/>
          </p:cNvPicPr>
          <p:nvPr/>
        </p:nvPicPr>
        <p:blipFill>
          <a:blip r:embed="rId9"/>
          <a:stretch>
            <a:fillRect/>
          </a:stretch>
        </p:blipFill>
        <p:spPr>
          <a:xfrm>
            <a:off x="102180" y="1802921"/>
            <a:ext cx="3039223" cy="3039223"/>
          </a:xfrm>
          <a:prstGeom prst="rect">
            <a:avLst/>
          </a:prstGeom>
        </p:spPr>
      </p:pic>
    </p:spTree>
    <p:extLst>
      <p:ext uri="{BB962C8B-B14F-4D97-AF65-F5344CB8AC3E}">
        <p14:creationId xmlns:p14="http://schemas.microsoft.com/office/powerpoint/2010/main" val="110610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1B5683F-258E-26EE-A2E0-C8D4B2CEEC87}"/>
            </a:ext>
          </a:extLst>
        </p:cNvPr>
        <p:cNvGrpSpPr/>
        <p:nvPr/>
      </p:nvGrpSpPr>
      <p:grpSpPr>
        <a:xfrm>
          <a:off x="0" y="0"/>
          <a:ext cx="0" cy="0"/>
          <a:chOff x="0" y="0"/>
          <a:chExt cx="0" cy="0"/>
        </a:xfrm>
      </p:grpSpPr>
      <p:sp>
        <p:nvSpPr>
          <p:cNvPr id="7" name="Naslov 1">
            <a:extLst>
              <a:ext uri="{FF2B5EF4-FFF2-40B4-BE49-F238E27FC236}">
                <a16:creationId xmlns:a16="http://schemas.microsoft.com/office/drawing/2014/main" id="{5B4C5CD9-FD2D-74C6-E7C8-CFF47B714811}"/>
              </a:ext>
            </a:extLst>
          </p:cNvPr>
          <p:cNvSpPr txBox="1">
            <a:spLocks/>
          </p:cNvSpPr>
          <p:nvPr/>
        </p:nvSpPr>
        <p:spPr>
          <a:xfrm>
            <a:off x="568482" y="4879"/>
            <a:ext cx="9601200" cy="114238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600" b="1" kern="1200">
                <a:solidFill>
                  <a:schemeClr val="bg1"/>
                </a:solidFill>
                <a:latin typeface="+mj-lt"/>
                <a:ea typeface="+mj-ea"/>
                <a:cs typeface="+mj-cs"/>
              </a:defRPr>
            </a:lvl1pPr>
          </a:lstStyle>
          <a:p>
            <a:r>
              <a:rPr lang="en-IE" noProof="0" dirty="0">
                <a:solidFill>
                  <a:srgbClr val="C52B87"/>
                </a:solidFill>
                <a:latin typeface="Calibri" panose="020F0502020204030204" pitchFamily="34" charset="0"/>
                <a:cs typeface="Calibri" panose="020F0502020204030204" pitchFamily="34" charset="0"/>
              </a:rPr>
              <a:t>Technology-Enhanced Collaborative and Problem-Based Learning</a:t>
            </a:r>
          </a:p>
        </p:txBody>
      </p:sp>
      <p:sp>
        <p:nvSpPr>
          <p:cNvPr id="8" name="TextBox 7">
            <a:extLst>
              <a:ext uri="{FF2B5EF4-FFF2-40B4-BE49-F238E27FC236}">
                <a16:creationId xmlns:a16="http://schemas.microsoft.com/office/drawing/2014/main" id="{BE5B74D4-469B-7052-C3A2-69B65F4A242F}"/>
              </a:ext>
            </a:extLst>
          </p:cNvPr>
          <p:cNvSpPr txBox="1"/>
          <p:nvPr/>
        </p:nvSpPr>
        <p:spPr>
          <a:xfrm>
            <a:off x="326942" y="1492321"/>
            <a:ext cx="7600733" cy="4278094"/>
          </a:xfrm>
          <a:prstGeom prst="rect">
            <a:avLst/>
          </a:prstGeom>
          <a:noFill/>
        </p:spPr>
        <p:txBody>
          <a:bodyPr wrap="square" rtlCol="0">
            <a:spAutoFit/>
          </a:bodyPr>
          <a:lstStyle/>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Use digital platforms for co-construction of knowledge. Tools like </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3"/>
              </a:rPr>
              <a:t>Miro</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4"/>
              </a:rPr>
              <a:t>Padlet</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5"/>
              </a:rPr>
              <a:t>Google Workspace</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and </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6"/>
              </a:rPr>
              <a:t>Microsoft Loop </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let adults brainstorm, organise ideas, and create shared products.  For example, learners map steps for a workplace safety protocol in Miro, adding images, notes, and links in real time.</a:t>
            </a: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Guide learners to implement tools for collaborative inquiry and problem solving. Discussion boards, shared documents, and case-based learning platforms support investigation, comparison of ideas, and joint decision-making. For example, a group uses Google Docs to analyse a customer service scenario, identify root causes, and propose solutions together. </a:t>
            </a: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Manage group facilitation dynamics online. Clear roles, turn-taking protocols, breakout room prompts, and rotating responsibilities help maintain engagement and accountability. For example, assigning facilitator, recorder, and presenter roles during an online project helps adults stay focused and share ownership. </a:t>
            </a: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Ensure scaffolding of independent learning within groups. Provide templates, guiding questions, checklists, and short how-to videos so learners can contribute confidently and stay on task. For example, a </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7"/>
              </a:rPr>
              <a:t>Padlet with step-by-step prompts </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guides individuals through early research before they return to group problem-solving.</a:t>
            </a:r>
          </a:p>
        </p:txBody>
      </p:sp>
      <p:sp>
        <p:nvSpPr>
          <p:cNvPr id="6" name="TextBox 5">
            <a:extLst>
              <a:ext uri="{FF2B5EF4-FFF2-40B4-BE49-F238E27FC236}">
                <a16:creationId xmlns:a16="http://schemas.microsoft.com/office/drawing/2014/main" id="{B04025AD-B9E5-C889-121C-01376A5793AB}"/>
              </a:ext>
            </a:extLst>
          </p:cNvPr>
          <p:cNvSpPr txBox="1"/>
          <p:nvPr/>
        </p:nvSpPr>
        <p:spPr>
          <a:xfrm>
            <a:off x="8080027" y="5049448"/>
            <a:ext cx="2297550" cy="261610"/>
          </a:xfrm>
          <a:prstGeom prst="rect">
            <a:avLst/>
          </a:prstGeom>
          <a:noFill/>
        </p:spPr>
        <p:txBody>
          <a:bodyPr wrap="square" rtlCol="0">
            <a:spAutoFit/>
          </a:bodyPr>
          <a:lstStyle/>
          <a:p>
            <a:r>
              <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Image by pikisuperstar on </a:t>
            </a:r>
            <a:r>
              <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8"/>
              </a:rPr>
              <a:t>Freepik</a:t>
            </a:r>
            <a:endPar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descr="A group of people sitting at a table with puzzles&#10;&#10;AI-generated content may be incorrect.">
            <a:extLst>
              <a:ext uri="{FF2B5EF4-FFF2-40B4-BE49-F238E27FC236}">
                <a16:creationId xmlns:a16="http://schemas.microsoft.com/office/drawing/2014/main" id="{F0B9449F-6581-68B8-76F5-0D94D00E32F7}"/>
              </a:ext>
            </a:extLst>
          </p:cNvPr>
          <p:cNvPicPr>
            <a:picLocks noChangeAspect="1"/>
          </p:cNvPicPr>
          <p:nvPr/>
        </p:nvPicPr>
        <p:blipFill>
          <a:blip r:embed="rId9"/>
          <a:stretch>
            <a:fillRect/>
          </a:stretch>
        </p:blipFill>
        <p:spPr>
          <a:xfrm>
            <a:off x="8080027" y="2019539"/>
            <a:ext cx="3689379" cy="3029909"/>
          </a:xfrm>
          <a:prstGeom prst="rect">
            <a:avLst/>
          </a:prstGeom>
        </p:spPr>
      </p:pic>
    </p:spTree>
    <p:extLst>
      <p:ext uri="{BB962C8B-B14F-4D97-AF65-F5344CB8AC3E}">
        <p14:creationId xmlns:p14="http://schemas.microsoft.com/office/powerpoint/2010/main" val="170012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CBAFD75-5032-4816-FB55-EFBB9948BD16}"/>
            </a:ext>
          </a:extLst>
        </p:cNvPr>
        <p:cNvGrpSpPr/>
        <p:nvPr/>
      </p:nvGrpSpPr>
      <p:grpSpPr>
        <a:xfrm>
          <a:off x="0" y="0"/>
          <a:ext cx="0" cy="0"/>
          <a:chOff x="0" y="0"/>
          <a:chExt cx="0" cy="0"/>
        </a:xfrm>
      </p:grpSpPr>
      <p:sp>
        <p:nvSpPr>
          <p:cNvPr id="7" name="Naslov 1">
            <a:extLst>
              <a:ext uri="{FF2B5EF4-FFF2-40B4-BE49-F238E27FC236}">
                <a16:creationId xmlns:a16="http://schemas.microsoft.com/office/drawing/2014/main" id="{BE9D30E0-CF08-63D6-0F78-8E03B661D58B}"/>
              </a:ext>
            </a:extLst>
          </p:cNvPr>
          <p:cNvSpPr txBox="1">
            <a:spLocks/>
          </p:cNvSpPr>
          <p:nvPr/>
        </p:nvSpPr>
        <p:spPr>
          <a:xfrm>
            <a:off x="801396" y="27987"/>
            <a:ext cx="9601200" cy="114238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600" b="1" kern="1200">
                <a:solidFill>
                  <a:schemeClr val="bg1"/>
                </a:solidFill>
                <a:latin typeface="+mj-lt"/>
                <a:ea typeface="+mj-ea"/>
                <a:cs typeface="+mj-cs"/>
              </a:defRPr>
            </a:lvl1pPr>
          </a:lstStyle>
          <a:p>
            <a:r>
              <a:rPr lang="en-IE" noProof="0" dirty="0">
                <a:solidFill>
                  <a:srgbClr val="C52B87"/>
                </a:solidFill>
                <a:latin typeface="Calibri" panose="020F0502020204030204" pitchFamily="34" charset="0"/>
                <a:cs typeface="Calibri" panose="020F0502020204030204" pitchFamily="34" charset="0"/>
              </a:rPr>
              <a:t>Designing Interactive, Real-World Digital Learning Experiences</a:t>
            </a:r>
          </a:p>
        </p:txBody>
      </p:sp>
      <p:sp>
        <p:nvSpPr>
          <p:cNvPr id="2" name="TextBox 1">
            <a:extLst>
              <a:ext uri="{FF2B5EF4-FFF2-40B4-BE49-F238E27FC236}">
                <a16:creationId xmlns:a16="http://schemas.microsoft.com/office/drawing/2014/main" id="{5A8AD58D-1452-7298-7129-68CA0401C65B}"/>
              </a:ext>
            </a:extLst>
          </p:cNvPr>
          <p:cNvSpPr txBox="1"/>
          <p:nvPr/>
        </p:nvSpPr>
        <p:spPr>
          <a:xfrm>
            <a:off x="136776" y="4849631"/>
            <a:ext cx="1329240" cy="261610"/>
          </a:xfrm>
          <a:prstGeom prst="rect">
            <a:avLst/>
          </a:prstGeom>
          <a:noFill/>
        </p:spPr>
        <p:txBody>
          <a:bodyPr wrap="square" rtlCol="0">
            <a:spAutoFit/>
          </a:bodyPr>
          <a:lstStyle/>
          <a:p>
            <a:r>
              <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Image by </a:t>
            </a:r>
            <a:r>
              <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3"/>
              </a:rPr>
              <a:t>Freepik</a:t>
            </a:r>
            <a:endPar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6367465-4770-3179-2800-4C32C4409A6E}"/>
              </a:ext>
            </a:extLst>
          </p:cNvPr>
          <p:cNvSpPr txBox="1"/>
          <p:nvPr/>
        </p:nvSpPr>
        <p:spPr>
          <a:xfrm>
            <a:off x="4870824" y="1272115"/>
            <a:ext cx="6429780" cy="4524315"/>
          </a:xfrm>
          <a:prstGeom prst="rect">
            <a:avLst/>
          </a:prstGeom>
          <a:noFill/>
        </p:spPr>
        <p:txBody>
          <a:bodyPr wrap="square">
            <a:spAutoFit/>
          </a:bodyPr>
          <a:lstStyle/>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Implement real world tasks that build transferable skills. Simulations, digital case challenges, scenario-based activities, and workplace-relevant projects help adults apply knowledge immediately. For example, learners could practice responding to a workplace task in an online branching scenario that changes based on their decisions. See an example of a branching scenario created on </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4"/>
              </a:rPr>
              <a:t>Genially. </a:t>
            </a:r>
            <a:endPar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Use multimedia resources to increase engagement. Short videos, audio clips, infographics, interactive charts, and virtual tours support diverse learning preferences and keep learners motivated. (Katona, Venkataragavan, Erlandsson, Burmann, &amp; Oparina, 2023) </a:t>
            </a:r>
          </a:p>
          <a:p>
            <a:pPr marL="285750" indent="-285750">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Support autonomy with structure by providing clear goals, success criteria, time estimates, and checkpoints so learners can navigate flexible pathways confidently. For example, an AI-guided tutorial offers hints or suggests review materials only when the learner requests support. This can be seen in action in the language learning tool </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5"/>
              </a:rPr>
              <a:t>Duolingo</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where if you make mistakes repeatedly, it doesn’t immediately force a review. Instead, it waits for you to request help by clicking the ‘tip</a:t>
            </a:r>
            <a:r>
              <a:rPr lang="en-IE" sz="16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or ‘hint’ button.</a:t>
            </a:r>
          </a:p>
        </p:txBody>
      </p:sp>
      <p:pic>
        <p:nvPicPr>
          <p:cNvPr id="4" name="Picture 3">
            <a:extLst>
              <a:ext uri="{FF2B5EF4-FFF2-40B4-BE49-F238E27FC236}">
                <a16:creationId xmlns:a16="http://schemas.microsoft.com/office/drawing/2014/main" id="{9A3A1CCD-C06F-8489-AA88-76647C4204B2}"/>
              </a:ext>
            </a:extLst>
          </p:cNvPr>
          <p:cNvPicPr>
            <a:picLocks noChangeAspect="1"/>
          </p:cNvPicPr>
          <p:nvPr/>
        </p:nvPicPr>
        <p:blipFill>
          <a:blip r:embed="rId6"/>
          <a:stretch>
            <a:fillRect/>
          </a:stretch>
        </p:blipFill>
        <p:spPr>
          <a:xfrm>
            <a:off x="202000" y="1726947"/>
            <a:ext cx="4565307" cy="3043538"/>
          </a:xfrm>
          <a:prstGeom prst="rect">
            <a:avLst/>
          </a:prstGeom>
        </p:spPr>
      </p:pic>
    </p:spTree>
    <p:extLst>
      <p:ext uri="{BB962C8B-B14F-4D97-AF65-F5344CB8AC3E}">
        <p14:creationId xmlns:p14="http://schemas.microsoft.com/office/powerpoint/2010/main" val="2149107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E7D4178-C223-F46B-75B8-2D0FB9F00B9A}"/>
            </a:ext>
          </a:extLst>
        </p:cNvPr>
        <p:cNvGrpSpPr/>
        <p:nvPr/>
      </p:nvGrpSpPr>
      <p:grpSpPr>
        <a:xfrm>
          <a:off x="0" y="0"/>
          <a:ext cx="0" cy="0"/>
          <a:chOff x="0" y="0"/>
          <a:chExt cx="0" cy="0"/>
        </a:xfrm>
      </p:grpSpPr>
      <p:sp>
        <p:nvSpPr>
          <p:cNvPr id="7" name="Naslov 1">
            <a:extLst>
              <a:ext uri="{FF2B5EF4-FFF2-40B4-BE49-F238E27FC236}">
                <a16:creationId xmlns:a16="http://schemas.microsoft.com/office/drawing/2014/main" id="{DDBAA8DD-AB82-51D5-E864-35BD54C3FBEB}"/>
              </a:ext>
            </a:extLst>
          </p:cNvPr>
          <p:cNvSpPr txBox="1">
            <a:spLocks/>
          </p:cNvSpPr>
          <p:nvPr/>
        </p:nvSpPr>
        <p:spPr>
          <a:xfrm>
            <a:off x="568482" y="-100869"/>
            <a:ext cx="9601200" cy="114238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600" b="1" kern="1200">
                <a:solidFill>
                  <a:schemeClr val="bg1"/>
                </a:solidFill>
                <a:latin typeface="+mj-lt"/>
                <a:ea typeface="+mj-ea"/>
                <a:cs typeface="+mj-cs"/>
              </a:defRPr>
            </a:lvl1pPr>
          </a:lstStyle>
          <a:p>
            <a:r>
              <a:rPr lang="en-IE" noProof="0" dirty="0">
                <a:solidFill>
                  <a:srgbClr val="C52B87"/>
                </a:solidFill>
                <a:latin typeface="Calibri" panose="020F0502020204030204" pitchFamily="34" charset="0"/>
                <a:cs typeface="Calibri" panose="020F0502020204030204" pitchFamily="34" charset="0"/>
              </a:rPr>
              <a:t>Case Study - Course Adaptation in DCU (Dublin City University)</a:t>
            </a:r>
          </a:p>
        </p:txBody>
      </p:sp>
      <p:sp>
        <p:nvSpPr>
          <p:cNvPr id="8" name="TextBox 7">
            <a:extLst>
              <a:ext uri="{FF2B5EF4-FFF2-40B4-BE49-F238E27FC236}">
                <a16:creationId xmlns:a16="http://schemas.microsoft.com/office/drawing/2014/main" id="{57A64117-8FAC-734F-0D36-8E77550B6173}"/>
              </a:ext>
            </a:extLst>
          </p:cNvPr>
          <p:cNvSpPr txBox="1"/>
          <p:nvPr/>
        </p:nvSpPr>
        <p:spPr>
          <a:xfrm>
            <a:off x="568482" y="1147264"/>
            <a:ext cx="6168748" cy="954107"/>
          </a:xfrm>
          <a:prstGeom prst="rect">
            <a:avLst/>
          </a:prstGeom>
          <a:noFill/>
        </p:spPr>
        <p:txBody>
          <a:bodyPr wrap="square" rtlCol="0">
            <a:spAutoFit/>
          </a:bodyPr>
          <a:lstStyle/>
          <a:p>
            <a:r>
              <a:rPr lang="en-IE" sz="2800" b="1" spc="300" noProof="0" dirty="0">
                <a:solidFill>
                  <a:srgbClr val="343434"/>
                </a:solidFill>
                <a:latin typeface="Calibri" panose="020F0502020204030204" pitchFamily="34" charset="0"/>
                <a:ea typeface="Calibri" panose="020F0502020204030204" pitchFamily="34" charset="0"/>
                <a:cs typeface="Calibri" panose="020F0502020204030204" pitchFamily="34" charset="0"/>
                <a:hlinkClick r:id="rId3"/>
              </a:rPr>
              <a:t>Engaging Students Through Asynchronous Teaching</a:t>
            </a:r>
            <a:endParaRPr lang="en-IE" sz="2800" b="1" spc="300" noProof="0" dirty="0">
              <a:solidFill>
                <a:srgbClr val="343434"/>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11932B65-5064-E3DB-635F-7A7D8CA83564}"/>
              </a:ext>
            </a:extLst>
          </p:cNvPr>
          <p:cNvSpPr/>
          <p:nvPr/>
        </p:nvSpPr>
        <p:spPr>
          <a:xfrm>
            <a:off x="646119" y="2207119"/>
            <a:ext cx="6358529" cy="3785652"/>
          </a:xfrm>
          <a:prstGeom prst="rect">
            <a:avLst/>
          </a:prstGeom>
        </p:spPr>
        <p:txBody>
          <a:bodyPr wrap="square">
            <a:spAutoFit/>
          </a:bodyPr>
          <a:lstStyle/>
          <a:p>
            <a:pPr algn="just"/>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This case study explores how a highly interactive, practice-focused Religious Education module was transformed into a fully asynchronous online experience.</a:t>
            </a:r>
          </a:p>
          <a:p>
            <a:pPr algn="just"/>
            <a:r>
              <a:rPr lang="en-US" sz="16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When face-to-face teaching was no longer possible in Semester 1 of the 2020/2021 academic year, the tutor had to rethink his approach to keep things practical, focused on students, and engaging. He embraced TPK and TPACK principles to ensure that learning remained meaningful and interactive, even in a virtual setting. </a:t>
            </a:r>
          </a:p>
          <a:p>
            <a:pPr algn="just"/>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Previously, small-group seminars were the centre of the module, giving students hands-on experience with the Catholic Primary Religious Education Curriculum and the Grow in Love programme.</a:t>
            </a:r>
          </a:p>
          <a:p>
            <a:pPr algn="just"/>
            <a:endPar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The challenge</a:t>
            </a:r>
            <a:r>
              <a:rPr lang="en-IE" sz="16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was to </a:t>
            </a: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rebuild the rich, collaborative environment online.</a:t>
            </a:r>
          </a:p>
          <a:p>
            <a:pPr marL="285750" indent="-285750" algn="just">
              <a:buFont typeface="Arial" panose="020B0604020202020204" pitchFamily="34" charset="0"/>
              <a:buChar char="•"/>
            </a:pPr>
            <a:r>
              <a:rPr lang="en-IE" sz="16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The goal was to ensure meaningful interaction and feedback.</a:t>
            </a:r>
          </a:p>
        </p:txBody>
      </p:sp>
      <p:pic>
        <p:nvPicPr>
          <p:cNvPr id="3" name="Picture 2">
            <a:extLst>
              <a:ext uri="{FF2B5EF4-FFF2-40B4-BE49-F238E27FC236}">
                <a16:creationId xmlns:a16="http://schemas.microsoft.com/office/drawing/2014/main" id="{C607D146-7F49-4D30-A0E5-E3047F682623}"/>
              </a:ext>
            </a:extLst>
          </p:cNvPr>
          <p:cNvPicPr>
            <a:picLocks noChangeAspect="1"/>
          </p:cNvPicPr>
          <p:nvPr/>
        </p:nvPicPr>
        <p:blipFill>
          <a:blip r:embed="rId4"/>
          <a:stretch>
            <a:fillRect/>
          </a:stretch>
        </p:blipFill>
        <p:spPr>
          <a:xfrm>
            <a:off x="7712015" y="1760548"/>
            <a:ext cx="3606339" cy="3564283"/>
          </a:xfrm>
          <a:prstGeom prst="rect">
            <a:avLst/>
          </a:prstGeom>
        </p:spPr>
      </p:pic>
      <p:sp>
        <p:nvSpPr>
          <p:cNvPr id="5" name="TextBox 4">
            <a:extLst>
              <a:ext uri="{FF2B5EF4-FFF2-40B4-BE49-F238E27FC236}">
                <a16:creationId xmlns:a16="http://schemas.microsoft.com/office/drawing/2014/main" id="{13CDB25F-BD91-D918-3CC9-C028378B531D}"/>
              </a:ext>
            </a:extLst>
          </p:cNvPr>
          <p:cNvSpPr txBox="1"/>
          <p:nvPr/>
        </p:nvSpPr>
        <p:spPr>
          <a:xfrm>
            <a:off x="7712015" y="5324831"/>
            <a:ext cx="2010492" cy="261610"/>
          </a:xfrm>
          <a:prstGeom prst="rect">
            <a:avLst/>
          </a:prstGeom>
          <a:noFill/>
        </p:spPr>
        <p:txBody>
          <a:bodyPr wrap="square" rtlCol="0">
            <a:spAutoFit/>
          </a:bodyPr>
          <a:lstStyle/>
          <a:p>
            <a:r>
              <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Image by rawpixel on </a:t>
            </a:r>
            <a:r>
              <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hlinkClick r:id="rId5"/>
              </a:rPr>
              <a:t>Freepik</a:t>
            </a:r>
            <a:endParaRPr lang="en-IE" sz="1100" noProof="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309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reža, sestavljena iz rombov 16 x 9">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308545_TF03031015" id="{247E4ABC-3AB6-46C2-801B-9AC059EE55AE}" vid="{9D2EE0C3-F4D1-4134-99CB-018650A316F1}"/>
    </a:ext>
  </a:extLst>
</a:theme>
</file>

<file path=ppt/theme/theme2.xml><?xml version="1.0" encoding="utf-8"?>
<a:theme xmlns:a="http://schemas.openxmlformats.org/drawingml/2006/main" name="Officeova tema">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ova tema">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Poslovna predstavitev z mrežo rombastega vzorca (širokozaslonska)</Template>
  <TotalTime>3672</TotalTime>
  <Words>3714</Words>
  <Application>Microsoft Office PowerPoint</Application>
  <PresentationFormat>Widescreen</PresentationFormat>
  <Paragraphs>276</Paragraphs>
  <Slides>27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Courier New</vt:lpstr>
      <vt:lpstr>Lato</vt:lpstr>
      <vt:lpstr>Times New Roman</vt:lpstr>
      <vt:lpstr>Mreža, sestavljena iz rombov 16 x 9</vt:lpstr>
      <vt:lpstr>PowerPoint Presentation</vt:lpstr>
      <vt:lpstr>Unit Aim </vt:lpstr>
      <vt:lpstr>Learning Outcomes</vt:lpstr>
      <vt:lpstr>Unit Overview</vt:lpstr>
      <vt:lpstr>PowerPoint Presentation</vt:lpstr>
      <vt:lpstr>PowerPoint Presentation</vt:lpstr>
      <vt:lpstr>PowerPoint Presentation</vt:lpstr>
      <vt:lpstr>PowerPoint Presentation</vt:lpstr>
      <vt:lpstr>PowerPoint Presentation</vt:lpstr>
      <vt:lpstr>Case Study - Course Adaptation in DCU</vt:lpstr>
      <vt:lpstr>PowerPoint Presentation</vt:lpstr>
      <vt:lpstr>PowerPoint Presentation</vt:lpstr>
      <vt:lpstr>PowerPoint Presentation</vt:lpstr>
      <vt:lpstr>PowerPoint Presentation</vt:lpstr>
      <vt:lpstr>PowerPoint Presentation</vt:lpstr>
      <vt:lpstr>Tips for Educators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Jasmina Pakiž</dc:creator>
  <cp:lastModifiedBy>FIPL5</cp:lastModifiedBy>
  <cp:revision>42</cp:revision>
  <cp:lastPrinted>2024-12-02T10:55:00Z</cp:lastPrinted>
  <dcterms:created xsi:type="dcterms:W3CDTF">2024-11-27T09:16:14Z</dcterms:created>
  <dcterms:modified xsi:type="dcterms:W3CDTF">2025-11-28T10:45:41Z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