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SJwMroExjS2cXOOM9AfijTtNZ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68B2E-B540-4576-9BDA-FC72EDD7BA33}" v="26" dt="2026-03-31T21:20:57.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 y="13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Sethia" userId="467eb4c6706b2114" providerId="LiveId" clId="{75668B2E-B540-4576-9BDA-FC72EDD7BA33}"/>
    <pc:docChg chg="custSel modSld">
      <pc:chgData name="Raj Sethia" userId="467eb4c6706b2114" providerId="LiveId" clId="{75668B2E-B540-4576-9BDA-FC72EDD7BA33}" dt="2026-03-31T21:21:09.606" v="56" actId="21"/>
      <pc:docMkLst>
        <pc:docMk/>
      </pc:docMkLst>
      <pc:sldChg chg="addSp delSp modSp mod">
        <pc:chgData name="Raj Sethia" userId="467eb4c6706b2114" providerId="LiveId" clId="{75668B2E-B540-4576-9BDA-FC72EDD7BA33}" dt="2026-03-31T21:18:28.304" v="3" actId="1076"/>
        <pc:sldMkLst>
          <pc:docMk/>
          <pc:sldMk cId="0" sldId="257"/>
        </pc:sldMkLst>
        <pc:spChg chg="add mod">
          <ac:chgData name="Raj Sethia" userId="467eb4c6706b2114" providerId="LiveId" clId="{75668B2E-B540-4576-9BDA-FC72EDD7BA33}" dt="2026-03-31T21:18:28.304" v="3" actId="1076"/>
          <ac:spMkLst>
            <pc:docMk/>
            <pc:sldMk cId="0" sldId="257"/>
            <ac:spMk id="2" creationId="{9AA94876-4BCD-8FB5-F55E-F675CF7E77BA}"/>
          </ac:spMkLst>
        </pc:spChg>
        <pc:spChg chg="mod">
          <ac:chgData name="Raj Sethia" userId="467eb4c6706b2114" providerId="LiveId" clId="{75668B2E-B540-4576-9BDA-FC72EDD7BA33}" dt="2026-03-31T21:18:20.701" v="2" actId="27636"/>
          <ac:spMkLst>
            <pc:docMk/>
            <pc:sldMk cId="0" sldId="257"/>
            <ac:spMk id="206" creationId="{00000000-0000-0000-0000-000000000000}"/>
          </ac:spMkLst>
        </pc:spChg>
        <pc:picChg chg="del">
          <ac:chgData name="Raj Sethia" userId="467eb4c6706b2114" providerId="LiveId" clId="{75668B2E-B540-4576-9BDA-FC72EDD7BA33}" dt="2026-03-31T21:18:19.434" v="0" actId="478"/>
          <ac:picMkLst>
            <pc:docMk/>
            <pc:sldMk cId="0" sldId="257"/>
            <ac:picMk id="210" creationId="{00000000-0000-0000-0000-000000000000}"/>
          </ac:picMkLst>
        </pc:picChg>
      </pc:sldChg>
      <pc:sldChg chg="addSp delSp modSp mod">
        <pc:chgData name="Raj Sethia" userId="467eb4c6706b2114" providerId="LiveId" clId="{75668B2E-B540-4576-9BDA-FC72EDD7BA33}" dt="2026-03-31T21:18:35.192" v="5"/>
        <pc:sldMkLst>
          <pc:docMk/>
          <pc:sldMk cId="0" sldId="258"/>
        </pc:sldMkLst>
        <pc:spChg chg="add mod">
          <ac:chgData name="Raj Sethia" userId="467eb4c6706b2114" providerId="LiveId" clId="{75668B2E-B540-4576-9BDA-FC72EDD7BA33}" dt="2026-03-31T21:18:35.192" v="5"/>
          <ac:spMkLst>
            <pc:docMk/>
            <pc:sldMk cId="0" sldId="258"/>
            <ac:spMk id="2" creationId="{7CD3790F-723B-39F8-0B00-95700F39765E}"/>
          </ac:spMkLst>
        </pc:spChg>
        <pc:picChg chg="del">
          <ac:chgData name="Raj Sethia" userId="467eb4c6706b2114" providerId="LiveId" clId="{75668B2E-B540-4576-9BDA-FC72EDD7BA33}" dt="2026-03-31T21:18:34.123" v="4" actId="478"/>
          <ac:picMkLst>
            <pc:docMk/>
            <pc:sldMk cId="0" sldId="258"/>
            <ac:picMk id="220" creationId="{00000000-0000-0000-0000-000000000000}"/>
          </ac:picMkLst>
        </pc:picChg>
      </pc:sldChg>
      <pc:sldChg chg="addSp delSp modSp mod">
        <pc:chgData name="Raj Sethia" userId="467eb4c6706b2114" providerId="LiveId" clId="{75668B2E-B540-4576-9BDA-FC72EDD7BA33}" dt="2026-03-31T21:18:40.255" v="7"/>
        <pc:sldMkLst>
          <pc:docMk/>
          <pc:sldMk cId="0" sldId="259"/>
        </pc:sldMkLst>
        <pc:spChg chg="add mod">
          <ac:chgData name="Raj Sethia" userId="467eb4c6706b2114" providerId="LiveId" clId="{75668B2E-B540-4576-9BDA-FC72EDD7BA33}" dt="2026-03-31T21:18:40.255" v="7"/>
          <ac:spMkLst>
            <pc:docMk/>
            <pc:sldMk cId="0" sldId="259"/>
            <ac:spMk id="2" creationId="{D95A152E-6FC7-CDD1-D895-99545BBAE985}"/>
          </ac:spMkLst>
        </pc:spChg>
        <pc:picChg chg="del">
          <ac:chgData name="Raj Sethia" userId="467eb4c6706b2114" providerId="LiveId" clId="{75668B2E-B540-4576-9BDA-FC72EDD7BA33}" dt="2026-03-31T21:18:39.144" v="6" actId="478"/>
          <ac:picMkLst>
            <pc:docMk/>
            <pc:sldMk cId="0" sldId="259"/>
            <ac:picMk id="231" creationId="{00000000-0000-0000-0000-000000000000}"/>
          </ac:picMkLst>
        </pc:picChg>
      </pc:sldChg>
      <pc:sldChg chg="addSp delSp modSp mod">
        <pc:chgData name="Raj Sethia" userId="467eb4c6706b2114" providerId="LiveId" clId="{75668B2E-B540-4576-9BDA-FC72EDD7BA33}" dt="2026-03-31T21:18:56.861" v="11" actId="404"/>
        <pc:sldMkLst>
          <pc:docMk/>
          <pc:sldMk cId="0" sldId="260"/>
        </pc:sldMkLst>
        <pc:spChg chg="add mod">
          <ac:chgData name="Raj Sethia" userId="467eb4c6706b2114" providerId="LiveId" clId="{75668B2E-B540-4576-9BDA-FC72EDD7BA33}" dt="2026-03-31T21:18:46.844" v="9"/>
          <ac:spMkLst>
            <pc:docMk/>
            <pc:sldMk cId="0" sldId="260"/>
            <ac:spMk id="2" creationId="{6648BAC8-0F6F-21E1-41EE-33412061C31D}"/>
          </ac:spMkLst>
        </pc:spChg>
        <pc:spChg chg="mod">
          <ac:chgData name="Raj Sethia" userId="467eb4c6706b2114" providerId="LiveId" clId="{75668B2E-B540-4576-9BDA-FC72EDD7BA33}" dt="2026-03-31T21:18:56.861" v="11" actId="404"/>
          <ac:spMkLst>
            <pc:docMk/>
            <pc:sldMk cId="0" sldId="260"/>
            <ac:spMk id="237" creationId="{00000000-0000-0000-0000-000000000000}"/>
          </ac:spMkLst>
        </pc:spChg>
        <pc:picChg chg="del">
          <ac:chgData name="Raj Sethia" userId="467eb4c6706b2114" providerId="LiveId" clId="{75668B2E-B540-4576-9BDA-FC72EDD7BA33}" dt="2026-03-31T21:18:46.105" v="8" actId="478"/>
          <ac:picMkLst>
            <pc:docMk/>
            <pc:sldMk cId="0" sldId="260"/>
            <ac:picMk id="241" creationId="{00000000-0000-0000-0000-000000000000}"/>
          </ac:picMkLst>
        </pc:picChg>
      </pc:sldChg>
      <pc:sldChg chg="addSp delSp modSp mod">
        <pc:chgData name="Raj Sethia" userId="467eb4c6706b2114" providerId="LiveId" clId="{75668B2E-B540-4576-9BDA-FC72EDD7BA33}" dt="2026-03-31T21:19:08.185" v="13"/>
        <pc:sldMkLst>
          <pc:docMk/>
          <pc:sldMk cId="0" sldId="261"/>
        </pc:sldMkLst>
        <pc:spChg chg="add mod">
          <ac:chgData name="Raj Sethia" userId="467eb4c6706b2114" providerId="LiveId" clId="{75668B2E-B540-4576-9BDA-FC72EDD7BA33}" dt="2026-03-31T21:19:08.185" v="13"/>
          <ac:spMkLst>
            <pc:docMk/>
            <pc:sldMk cId="0" sldId="261"/>
            <ac:spMk id="2" creationId="{325F82E0-F36B-E870-1EB8-D0F1BF0CA078}"/>
          </ac:spMkLst>
        </pc:spChg>
        <pc:picChg chg="del">
          <ac:chgData name="Raj Sethia" userId="467eb4c6706b2114" providerId="LiveId" clId="{75668B2E-B540-4576-9BDA-FC72EDD7BA33}" dt="2026-03-31T21:19:07.147" v="12" actId="478"/>
          <ac:picMkLst>
            <pc:docMk/>
            <pc:sldMk cId="0" sldId="261"/>
            <ac:picMk id="251" creationId="{00000000-0000-0000-0000-000000000000}"/>
          </ac:picMkLst>
        </pc:picChg>
      </pc:sldChg>
      <pc:sldChg chg="addSp delSp modSp mod">
        <pc:chgData name="Raj Sethia" userId="467eb4c6706b2114" providerId="LiveId" clId="{75668B2E-B540-4576-9BDA-FC72EDD7BA33}" dt="2026-03-31T21:19:12.719" v="15"/>
        <pc:sldMkLst>
          <pc:docMk/>
          <pc:sldMk cId="0" sldId="262"/>
        </pc:sldMkLst>
        <pc:spChg chg="add mod">
          <ac:chgData name="Raj Sethia" userId="467eb4c6706b2114" providerId="LiveId" clId="{75668B2E-B540-4576-9BDA-FC72EDD7BA33}" dt="2026-03-31T21:19:12.719" v="15"/>
          <ac:spMkLst>
            <pc:docMk/>
            <pc:sldMk cId="0" sldId="262"/>
            <ac:spMk id="2" creationId="{C5490458-A0E2-2EA3-C6C1-684E2469F41B}"/>
          </ac:spMkLst>
        </pc:spChg>
        <pc:picChg chg="del">
          <ac:chgData name="Raj Sethia" userId="467eb4c6706b2114" providerId="LiveId" clId="{75668B2E-B540-4576-9BDA-FC72EDD7BA33}" dt="2026-03-31T21:19:12.226" v="14" actId="478"/>
          <ac:picMkLst>
            <pc:docMk/>
            <pc:sldMk cId="0" sldId="262"/>
            <ac:picMk id="261" creationId="{00000000-0000-0000-0000-000000000000}"/>
          </ac:picMkLst>
        </pc:picChg>
      </pc:sldChg>
      <pc:sldChg chg="addSp delSp modSp mod">
        <pc:chgData name="Raj Sethia" userId="467eb4c6706b2114" providerId="LiveId" clId="{75668B2E-B540-4576-9BDA-FC72EDD7BA33}" dt="2026-03-31T21:19:18.800" v="17"/>
        <pc:sldMkLst>
          <pc:docMk/>
          <pc:sldMk cId="0" sldId="263"/>
        </pc:sldMkLst>
        <pc:spChg chg="add mod">
          <ac:chgData name="Raj Sethia" userId="467eb4c6706b2114" providerId="LiveId" clId="{75668B2E-B540-4576-9BDA-FC72EDD7BA33}" dt="2026-03-31T21:19:18.800" v="17"/>
          <ac:spMkLst>
            <pc:docMk/>
            <pc:sldMk cId="0" sldId="263"/>
            <ac:spMk id="2" creationId="{072154CC-B45E-FB8A-671C-DB57BFB7CBEB}"/>
          </ac:spMkLst>
        </pc:spChg>
        <pc:picChg chg="del">
          <ac:chgData name="Raj Sethia" userId="467eb4c6706b2114" providerId="LiveId" clId="{75668B2E-B540-4576-9BDA-FC72EDD7BA33}" dt="2026-03-31T21:19:18.281" v="16" actId="478"/>
          <ac:picMkLst>
            <pc:docMk/>
            <pc:sldMk cId="0" sldId="263"/>
            <ac:picMk id="271" creationId="{00000000-0000-0000-0000-000000000000}"/>
          </ac:picMkLst>
        </pc:picChg>
      </pc:sldChg>
      <pc:sldChg chg="addSp delSp modSp mod">
        <pc:chgData name="Raj Sethia" userId="467eb4c6706b2114" providerId="LiveId" clId="{75668B2E-B540-4576-9BDA-FC72EDD7BA33}" dt="2026-03-31T21:19:24.056" v="19"/>
        <pc:sldMkLst>
          <pc:docMk/>
          <pc:sldMk cId="0" sldId="264"/>
        </pc:sldMkLst>
        <pc:spChg chg="add mod">
          <ac:chgData name="Raj Sethia" userId="467eb4c6706b2114" providerId="LiveId" clId="{75668B2E-B540-4576-9BDA-FC72EDD7BA33}" dt="2026-03-31T21:19:24.056" v="19"/>
          <ac:spMkLst>
            <pc:docMk/>
            <pc:sldMk cId="0" sldId="264"/>
            <ac:spMk id="2" creationId="{D61CDC24-235A-B50A-2C85-7CDEB655D69F}"/>
          </ac:spMkLst>
        </pc:spChg>
        <pc:picChg chg="del">
          <ac:chgData name="Raj Sethia" userId="467eb4c6706b2114" providerId="LiveId" clId="{75668B2E-B540-4576-9BDA-FC72EDD7BA33}" dt="2026-03-31T21:19:23.489" v="18" actId="478"/>
          <ac:picMkLst>
            <pc:docMk/>
            <pc:sldMk cId="0" sldId="264"/>
            <ac:picMk id="282" creationId="{00000000-0000-0000-0000-000000000000}"/>
          </ac:picMkLst>
        </pc:picChg>
      </pc:sldChg>
      <pc:sldChg chg="addSp delSp modSp mod">
        <pc:chgData name="Raj Sethia" userId="467eb4c6706b2114" providerId="LiveId" clId="{75668B2E-B540-4576-9BDA-FC72EDD7BA33}" dt="2026-03-31T21:19:28.897" v="21"/>
        <pc:sldMkLst>
          <pc:docMk/>
          <pc:sldMk cId="0" sldId="265"/>
        </pc:sldMkLst>
        <pc:spChg chg="add mod">
          <ac:chgData name="Raj Sethia" userId="467eb4c6706b2114" providerId="LiveId" clId="{75668B2E-B540-4576-9BDA-FC72EDD7BA33}" dt="2026-03-31T21:19:28.897" v="21"/>
          <ac:spMkLst>
            <pc:docMk/>
            <pc:sldMk cId="0" sldId="265"/>
            <ac:spMk id="2" creationId="{7ABB0D95-8F99-980A-3CE1-C64310633885}"/>
          </ac:spMkLst>
        </pc:spChg>
        <pc:picChg chg="del">
          <ac:chgData name="Raj Sethia" userId="467eb4c6706b2114" providerId="LiveId" clId="{75668B2E-B540-4576-9BDA-FC72EDD7BA33}" dt="2026-03-31T21:19:27.593" v="20" actId="478"/>
          <ac:picMkLst>
            <pc:docMk/>
            <pc:sldMk cId="0" sldId="265"/>
            <ac:picMk id="292" creationId="{00000000-0000-0000-0000-000000000000}"/>
          </ac:picMkLst>
        </pc:picChg>
      </pc:sldChg>
      <pc:sldChg chg="addSp delSp modSp mod">
        <pc:chgData name="Raj Sethia" userId="467eb4c6706b2114" providerId="LiveId" clId="{75668B2E-B540-4576-9BDA-FC72EDD7BA33}" dt="2026-03-31T21:19:33.536" v="23"/>
        <pc:sldMkLst>
          <pc:docMk/>
          <pc:sldMk cId="0" sldId="266"/>
        </pc:sldMkLst>
        <pc:spChg chg="add mod">
          <ac:chgData name="Raj Sethia" userId="467eb4c6706b2114" providerId="LiveId" clId="{75668B2E-B540-4576-9BDA-FC72EDD7BA33}" dt="2026-03-31T21:19:33.536" v="23"/>
          <ac:spMkLst>
            <pc:docMk/>
            <pc:sldMk cId="0" sldId="266"/>
            <ac:spMk id="2" creationId="{C5DAA8F7-2198-0428-FD9F-A0DDCCB93CA7}"/>
          </ac:spMkLst>
        </pc:spChg>
        <pc:picChg chg="del">
          <ac:chgData name="Raj Sethia" userId="467eb4c6706b2114" providerId="LiveId" clId="{75668B2E-B540-4576-9BDA-FC72EDD7BA33}" dt="2026-03-31T21:19:33.111" v="22" actId="478"/>
          <ac:picMkLst>
            <pc:docMk/>
            <pc:sldMk cId="0" sldId="266"/>
            <ac:picMk id="302" creationId="{00000000-0000-0000-0000-000000000000}"/>
          </ac:picMkLst>
        </pc:picChg>
      </pc:sldChg>
      <pc:sldChg chg="addSp delSp modSp mod">
        <pc:chgData name="Raj Sethia" userId="467eb4c6706b2114" providerId="LiveId" clId="{75668B2E-B540-4576-9BDA-FC72EDD7BA33}" dt="2026-03-31T21:19:38.096" v="25"/>
        <pc:sldMkLst>
          <pc:docMk/>
          <pc:sldMk cId="0" sldId="267"/>
        </pc:sldMkLst>
        <pc:spChg chg="add mod">
          <ac:chgData name="Raj Sethia" userId="467eb4c6706b2114" providerId="LiveId" clId="{75668B2E-B540-4576-9BDA-FC72EDD7BA33}" dt="2026-03-31T21:19:38.096" v="25"/>
          <ac:spMkLst>
            <pc:docMk/>
            <pc:sldMk cId="0" sldId="267"/>
            <ac:spMk id="2" creationId="{1B9A2A90-9359-C8ED-1BCC-98E856ECE1EF}"/>
          </ac:spMkLst>
        </pc:spChg>
        <pc:picChg chg="del">
          <ac:chgData name="Raj Sethia" userId="467eb4c6706b2114" providerId="LiveId" clId="{75668B2E-B540-4576-9BDA-FC72EDD7BA33}" dt="2026-03-31T21:19:37.640" v="24" actId="478"/>
          <ac:picMkLst>
            <pc:docMk/>
            <pc:sldMk cId="0" sldId="267"/>
            <ac:picMk id="312" creationId="{00000000-0000-0000-0000-000000000000}"/>
          </ac:picMkLst>
        </pc:picChg>
      </pc:sldChg>
      <pc:sldChg chg="addSp delSp modSp mod">
        <pc:chgData name="Raj Sethia" userId="467eb4c6706b2114" providerId="LiveId" clId="{75668B2E-B540-4576-9BDA-FC72EDD7BA33}" dt="2026-03-31T21:19:44.899" v="27"/>
        <pc:sldMkLst>
          <pc:docMk/>
          <pc:sldMk cId="0" sldId="268"/>
        </pc:sldMkLst>
        <pc:spChg chg="add mod">
          <ac:chgData name="Raj Sethia" userId="467eb4c6706b2114" providerId="LiveId" clId="{75668B2E-B540-4576-9BDA-FC72EDD7BA33}" dt="2026-03-31T21:19:44.899" v="27"/>
          <ac:spMkLst>
            <pc:docMk/>
            <pc:sldMk cId="0" sldId="268"/>
            <ac:spMk id="2" creationId="{3EAD98A3-1CC2-9E29-F8AE-A576754EFB1E}"/>
          </ac:spMkLst>
        </pc:spChg>
        <pc:picChg chg="del">
          <ac:chgData name="Raj Sethia" userId="467eb4c6706b2114" providerId="LiveId" clId="{75668B2E-B540-4576-9BDA-FC72EDD7BA33}" dt="2026-03-31T21:19:44.479" v="26" actId="478"/>
          <ac:picMkLst>
            <pc:docMk/>
            <pc:sldMk cId="0" sldId="268"/>
            <ac:picMk id="320" creationId="{00000000-0000-0000-0000-000000000000}"/>
          </ac:picMkLst>
        </pc:picChg>
      </pc:sldChg>
      <pc:sldChg chg="addSp delSp modSp mod">
        <pc:chgData name="Raj Sethia" userId="467eb4c6706b2114" providerId="LiveId" clId="{75668B2E-B540-4576-9BDA-FC72EDD7BA33}" dt="2026-03-31T21:19:49.889" v="29"/>
        <pc:sldMkLst>
          <pc:docMk/>
          <pc:sldMk cId="0" sldId="269"/>
        </pc:sldMkLst>
        <pc:spChg chg="add mod">
          <ac:chgData name="Raj Sethia" userId="467eb4c6706b2114" providerId="LiveId" clId="{75668B2E-B540-4576-9BDA-FC72EDD7BA33}" dt="2026-03-31T21:19:49.889" v="29"/>
          <ac:spMkLst>
            <pc:docMk/>
            <pc:sldMk cId="0" sldId="269"/>
            <ac:spMk id="2" creationId="{08ED2A66-1973-8C11-DFCA-7462FC999422}"/>
          </ac:spMkLst>
        </pc:spChg>
        <pc:picChg chg="del">
          <ac:chgData name="Raj Sethia" userId="467eb4c6706b2114" providerId="LiveId" clId="{75668B2E-B540-4576-9BDA-FC72EDD7BA33}" dt="2026-03-31T21:19:49.418" v="28" actId="478"/>
          <ac:picMkLst>
            <pc:docMk/>
            <pc:sldMk cId="0" sldId="269"/>
            <ac:picMk id="329" creationId="{00000000-0000-0000-0000-000000000000}"/>
          </ac:picMkLst>
        </pc:picChg>
      </pc:sldChg>
      <pc:sldChg chg="addSp delSp modSp mod">
        <pc:chgData name="Raj Sethia" userId="467eb4c6706b2114" providerId="LiveId" clId="{75668B2E-B540-4576-9BDA-FC72EDD7BA33}" dt="2026-03-31T21:19:53.913" v="31"/>
        <pc:sldMkLst>
          <pc:docMk/>
          <pc:sldMk cId="0" sldId="270"/>
        </pc:sldMkLst>
        <pc:spChg chg="add mod">
          <ac:chgData name="Raj Sethia" userId="467eb4c6706b2114" providerId="LiveId" clId="{75668B2E-B540-4576-9BDA-FC72EDD7BA33}" dt="2026-03-31T21:19:53.913" v="31"/>
          <ac:spMkLst>
            <pc:docMk/>
            <pc:sldMk cId="0" sldId="270"/>
            <ac:spMk id="2" creationId="{DCDE1046-A749-2BBF-C407-7D01693BE0DA}"/>
          </ac:spMkLst>
        </pc:spChg>
        <pc:picChg chg="del">
          <ac:chgData name="Raj Sethia" userId="467eb4c6706b2114" providerId="LiveId" clId="{75668B2E-B540-4576-9BDA-FC72EDD7BA33}" dt="2026-03-31T21:19:53.459" v="30" actId="478"/>
          <ac:picMkLst>
            <pc:docMk/>
            <pc:sldMk cId="0" sldId="270"/>
            <ac:picMk id="337" creationId="{00000000-0000-0000-0000-000000000000}"/>
          </ac:picMkLst>
        </pc:picChg>
      </pc:sldChg>
      <pc:sldChg chg="addSp delSp modSp mod">
        <pc:chgData name="Raj Sethia" userId="467eb4c6706b2114" providerId="LiveId" clId="{75668B2E-B540-4576-9BDA-FC72EDD7BA33}" dt="2026-03-31T21:19:58.047" v="33"/>
        <pc:sldMkLst>
          <pc:docMk/>
          <pc:sldMk cId="0" sldId="271"/>
        </pc:sldMkLst>
        <pc:spChg chg="add mod">
          <ac:chgData name="Raj Sethia" userId="467eb4c6706b2114" providerId="LiveId" clId="{75668B2E-B540-4576-9BDA-FC72EDD7BA33}" dt="2026-03-31T21:19:58.047" v="33"/>
          <ac:spMkLst>
            <pc:docMk/>
            <pc:sldMk cId="0" sldId="271"/>
            <ac:spMk id="2" creationId="{B1BBA683-0DD3-8CD1-7133-323E3F5CF75C}"/>
          </ac:spMkLst>
        </pc:spChg>
        <pc:picChg chg="del">
          <ac:chgData name="Raj Sethia" userId="467eb4c6706b2114" providerId="LiveId" clId="{75668B2E-B540-4576-9BDA-FC72EDD7BA33}" dt="2026-03-31T21:19:57.513" v="32" actId="478"/>
          <ac:picMkLst>
            <pc:docMk/>
            <pc:sldMk cId="0" sldId="271"/>
            <ac:picMk id="348" creationId="{00000000-0000-0000-0000-000000000000}"/>
          </ac:picMkLst>
        </pc:picChg>
      </pc:sldChg>
      <pc:sldChg chg="addSp delSp modSp mod">
        <pc:chgData name="Raj Sethia" userId="467eb4c6706b2114" providerId="LiveId" clId="{75668B2E-B540-4576-9BDA-FC72EDD7BA33}" dt="2026-03-31T21:20:02.434" v="35"/>
        <pc:sldMkLst>
          <pc:docMk/>
          <pc:sldMk cId="0" sldId="272"/>
        </pc:sldMkLst>
        <pc:spChg chg="add mod">
          <ac:chgData name="Raj Sethia" userId="467eb4c6706b2114" providerId="LiveId" clId="{75668B2E-B540-4576-9BDA-FC72EDD7BA33}" dt="2026-03-31T21:20:02.434" v="35"/>
          <ac:spMkLst>
            <pc:docMk/>
            <pc:sldMk cId="0" sldId="272"/>
            <ac:spMk id="2" creationId="{DDF103C4-C40A-79C5-B4C7-BB830771FDD1}"/>
          </ac:spMkLst>
        </pc:spChg>
        <pc:picChg chg="del">
          <ac:chgData name="Raj Sethia" userId="467eb4c6706b2114" providerId="LiveId" clId="{75668B2E-B540-4576-9BDA-FC72EDD7BA33}" dt="2026-03-31T21:20:01.255" v="34" actId="478"/>
          <ac:picMkLst>
            <pc:docMk/>
            <pc:sldMk cId="0" sldId="272"/>
            <ac:picMk id="375" creationId="{00000000-0000-0000-0000-000000000000}"/>
          </ac:picMkLst>
        </pc:picChg>
      </pc:sldChg>
      <pc:sldChg chg="addSp delSp modSp mod">
        <pc:chgData name="Raj Sethia" userId="467eb4c6706b2114" providerId="LiveId" clId="{75668B2E-B540-4576-9BDA-FC72EDD7BA33}" dt="2026-03-31T21:20:07.127" v="37"/>
        <pc:sldMkLst>
          <pc:docMk/>
          <pc:sldMk cId="0" sldId="273"/>
        </pc:sldMkLst>
        <pc:spChg chg="add mod">
          <ac:chgData name="Raj Sethia" userId="467eb4c6706b2114" providerId="LiveId" clId="{75668B2E-B540-4576-9BDA-FC72EDD7BA33}" dt="2026-03-31T21:20:07.127" v="37"/>
          <ac:spMkLst>
            <pc:docMk/>
            <pc:sldMk cId="0" sldId="273"/>
            <ac:spMk id="2" creationId="{A01BA7A3-3034-1D2A-C9CC-62B8C06DF45A}"/>
          </ac:spMkLst>
        </pc:spChg>
        <pc:picChg chg="del">
          <ac:chgData name="Raj Sethia" userId="467eb4c6706b2114" providerId="LiveId" clId="{75668B2E-B540-4576-9BDA-FC72EDD7BA33}" dt="2026-03-31T21:20:06.055" v="36" actId="478"/>
          <ac:picMkLst>
            <pc:docMk/>
            <pc:sldMk cId="0" sldId="273"/>
            <ac:picMk id="383" creationId="{00000000-0000-0000-0000-000000000000}"/>
          </ac:picMkLst>
        </pc:picChg>
      </pc:sldChg>
      <pc:sldChg chg="addSp delSp modSp mod">
        <pc:chgData name="Raj Sethia" userId="467eb4c6706b2114" providerId="LiveId" clId="{75668B2E-B540-4576-9BDA-FC72EDD7BA33}" dt="2026-03-31T21:20:12.483" v="39"/>
        <pc:sldMkLst>
          <pc:docMk/>
          <pc:sldMk cId="0" sldId="274"/>
        </pc:sldMkLst>
        <pc:spChg chg="add mod">
          <ac:chgData name="Raj Sethia" userId="467eb4c6706b2114" providerId="LiveId" clId="{75668B2E-B540-4576-9BDA-FC72EDD7BA33}" dt="2026-03-31T21:20:12.483" v="39"/>
          <ac:spMkLst>
            <pc:docMk/>
            <pc:sldMk cId="0" sldId="274"/>
            <ac:spMk id="2" creationId="{4B1CAB0A-B350-DFC9-4769-894DD310E12A}"/>
          </ac:spMkLst>
        </pc:spChg>
        <pc:picChg chg="del">
          <ac:chgData name="Raj Sethia" userId="467eb4c6706b2114" providerId="LiveId" clId="{75668B2E-B540-4576-9BDA-FC72EDD7BA33}" dt="2026-03-31T21:20:11.650" v="38" actId="478"/>
          <ac:picMkLst>
            <pc:docMk/>
            <pc:sldMk cId="0" sldId="274"/>
            <ac:picMk id="391" creationId="{00000000-0000-0000-0000-000000000000}"/>
          </ac:picMkLst>
        </pc:picChg>
      </pc:sldChg>
      <pc:sldChg chg="addSp delSp modSp mod">
        <pc:chgData name="Raj Sethia" userId="467eb4c6706b2114" providerId="LiveId" clId="{75668B2E-B540-4576-9BDA-FC72EDD7BA33}" dt="2026-03-31T21:20:17.029" v="41"/>
        <pc:sldMkLst>
          <pc:docMk/>
          <pc:sldMk cId="0" sldId="275"/>
        </pc:sldMkLst>
        <pc:spChg chg="add mod">
          <ac:chgData name="Raj Sethia" userId="467eb4c6706b2114" providerId="LiveId" clId="{75668B2E-B540-4576-9BDA-FC72EDD7BA33}" dt="2026-03-31T21:20:17.029" v="41"/>
          <ac:spMkLst>
            <pc:docMk/>
            <pc:sldMk cId="0" sldId="275"/>
            <ac:spMk id="2" creationId="{D3E60E9F-3E1B-658B-7155-C5C7EEE9484D}"/>
          </ac:spMkLst>
        </pc:spChg>
        <pc:picChg chg="del">
          <ac:chgData name="Raj Sethia" userId="467eb4c6706b2114" providerId="LiveId" clId="{75668B2E-B540-4576-9BDA-FC72EDD7BA33}" dt="2026-03-31T21:20:15.928" v="40" actId="478"/>
          <ac:picMkLst>
            <pc:docMk/>
            <pc:sldMk cId="0" sldId="275"/>
            <ac:picMk id="399" creationId="{00000000-0000-0000-0000-000000000000}"/>
          </ac:picMkLst>
        </pc:picChg>
      </pc:sldChg>
      <pc:sldChg chg="addSp delSp modSp mod">
        <pc:chgData name="Raj Sethia" userId="467eb4c6706b2114" providerId="LiveId" clId="{75668B2E-B540-4576-9BDA-FC72EDD7BA33}" dt="2026-03-31T21:20:20.881" v="43"/>
        <pc:sldMkLst>
          <pc:docMk/>
          <pc:sldMk cId="0" sldId="276"/>
        </pc:sldMkLst>
        <pc:spChg chg="add mod">
          <ac:chgData name="Raj Sethia" userId="467eb4c6706b2114" providerId="LiveId" clId="{75668B2E-B540-4576-9BDA-FC72EDD7BA33}" dt="2026-03-31T21:20:20.881" v="43"/>
          <ac:spMkLst>
            <pc:docMk/>
            <pc:sldMk cId="0" sldId="276"/>
            <ac:spMk id="2" creationId="{1B2F76E6-6BF3-011D-DC71-A4782D81A68D}"/>
          </ac:spMkLst>
        </pc:spChg>
        <pc:picChg chg="del">
          <ac:chgData name="Raj Sethia" userId="467eb4c6706b2114" providerId="LiveId" clId="{75668B2E-B540-4576-9BDA-FC72EDD7BA33}" dt="2026-03-31T21:20:20.221" v="42" actId="478"/>
          <ac:picMkLst>
            <pc:docMk/>
            <pc:sldMk cId="0" sldId="276"/>
            <ac:picMk id="407" creationId="{00000000-0000-0000-0000-000000000000}"/>
          </ac:picMkLst>
        </pc:picChg>
      </pc:sldChg>
      <pc:sldChg chg="addSp delSp modSp mod">
        <pc:chgData name="Raj Sethia" userId="467eb4c6706b2114" providerId="LiveId" clId="{75668B2E-B540-4576-9BDA-FC72EDD7BA33}" dt="2026-03-31T21:20:24.859" v="45"/>
        <pc:sldMkLst>
          <pc:docMk/>
          <pc:sldMk cId="0" sldId="277"/>
        </pc:sldMkLst>
        <pc:spChg chg="add mod">
          <ac:chgData name="Raj Sethia" userId="467eb4c6706b2114" providerId="LiveId" clId="{75668B2E-B540-4576-9BDA-FC72EDD7BA33}" dt="2026-03-31T21:20:24.859" v="45"/>
          <ac:spMkLst>
            <pc:docMk/>
            <pc:sldMk cId="0" sldId="277"/>
            <ac:spMk id="2" creationId="{B9D2E9E6-3788-2B86-3526-E5FA6119BDCF}"/>
          </ac:spMkLst>
        </pc:spChg>
        <pc:picChg chg="del">
          <ac:chgData name="Raj Sethia" userId="467eb4c6706b2114" providerId="LiveId" clId="{75668B2E-B540-4576-9BDA-FC72EDD7BA33}" dt="2026-03-31T21:20:24.419" v="44" actId="478"/>
          <ac:picMkLst>
            <pc:docMk/>
            <pc:sldMk cId="0" sldId="277"/>
            <ac:picMk id="415" creationId="{00000000-0000-0000-0000-000000000000}"/>
          </ac:picMkLst>
        </pc:picChg>
      </pc:sldChg>
      <pc:sldChg chg="addSp delSp modSp mod">
        <pc:chgData name="Raj Sethia" userId="467eb4c6706b2114" providerId="LiveId" clId="{75668B2E-B540-4576-9BDA-FC72EDD7BA33}" dt="2026-03-31T21:20:28.475" v="47"/>
        <pc:sldMkLst>
          <pc:docMk/>
          <pc:sldMk cId="0" sldId="278"/>
        </pc:sldMkLst>
        <pc:spChg chg="add mod">
          <ac:chgData name="Raj Sethia" userId="467eb4c6706b2114" providerId="LiveId" clId="{75668B2E-B540-4576-9BDA-FC72EDD7BA33}" dt="2026-03-31T21:20:28.475" v="47"/>
          <ac:spMkLst>
            <pc:docMk/>
            <pc:sldMk cId="0" sldId="278"/>
            <ac:spMk id="2" creationId="{72EC7C3A-33EF-7CCC-8F48-973F410C6CB8}"/>
          </ac:spMkLst>
        </pc:spChg>
        <pc:picChg chg="del">
          <ac:chgData name="Raj Sethia" userId="467eb4c6706b2114" providerId="LiveId" clId="{75668B2E-B540-4576-9BDA-FC72EDD7BA33}" dt="2026-03-31T21:20:27.846" v="46" actId="478"/>
          <ac:picMkLst>
            <pc:docMk/>
            <pc:sldMk cId="0" sldId="278"/>
            <ac:picMk id="425" creationId="{00000000-0000-0000-0000-000000000000}"/>
          </ac:picMkLst>
        </pc:picChg>
      </pc:sldChg>
      <pc:sldChg chg="addSp delSp modSp mod">
        <pc:chgData name="Raj Sethia" userId="467eb4c6706b2114" providerId="LiveId" clId="{75668B2E-B540-4576-9BDA-FC72EDD7BA33}" dt="2026-03-31T21:20:42.617" v="49"/>
        <pc:sldMkLst>
          <pc:docMk/>
          <pc:sldMk cId="0" sldId="279"/>
        </pc:sldMkLst>
        <pc:spChg chg="add mod">
          <ac:chgData name="Raj Sethia" userId="467eb4c6706b2114" providerId="LiveId" clId="{75668B2E-B540-4576-9BDA-FC72EDD7BA33}" dt="2026-03-31T21:20:42.617" v="49"/>
          <ac:spMkLst>
            <pc:docMk/>
            <pc:sldMk cId="0" sldId="279"/>
            <ac:spMk id="2" creationId="{15386D88-E72B-586A-689C-009DF0435384}"/>
          </ac:spMkLst>
        </pc:spChg>
        <pc:picChg chg="del">
          <ac:chgData name="Raj Sethia" userId="467eb4c6706b2114" providerId="LiveId" clId="{75668B2E-B540-4576-9BDA-FC72EDD7BA33}" dt="2026-03-31T21:20:42.145" v="48" actId="478"/>
          <ac:picMkLst>
            <pc:docMk/>
            <pc:sldMk cId="0" sldId="279"/>
            <ac:picMk id="435" creationId="{00000000-0000-0000-0000-000000000000}"/>
          </ac:picMkLst>
        </pc:picChg>
      </pc:sldChg>
      <pc:sldChg chg="addSp delSp modSp mod">
        <pc:chgData name="Raj Sethia" userId="467eb4c6706b2114" providerId="LiveId" clId="{75668B2E-B540-4576-9BDA-FC72EDD7BA33}" dt="2026-03-31T21:20:45.950" v="51"/>
        <pc:sldMkLst>
          <pc:docMk/>
          <pc:sldMk cId="0" sldId="280"/>
        </pc:sldMkLst>
        <pc:spChg chg="add mod">
          <ac:chgData name="Raj Sethia" userId="467eb4c6706b2114" providerId="LiveId" clId="{75668B2E-B540-4576-9BDA-FC72EDD7BA33}" dt="2026-03-31T21:20:45.950" v="51"/>
          <ac:spMkLst>
            <pc:docMk/>
            <pc:sldMk cId="0" sldId="280"/>
            <ac:spMk id="2" creationId="{F7D1D246-C37D-6C07-291C-C3DC9757FD60}"/>
          </ac:spMkLst>
        </pc:spChg>
        <pc:picChg chg="del">
          <ac:chgData name="Raj Sethia" userId="467eb4c6706b2114" providerId="LiveId" clId="{75668B2E-B540-4576-9BDA-FC72EDD7BA33}" dt="2026-03-31T21:20:45.447" v="50" actId="478"/>
          <ac:picMkLst>
            <pc:docMk/>
            <pc:sldMk cId="0" sldId="280"/>
            <ac:picMk id="443" creationId="{00000000-0000-0000-0000-000000000000}"/>
          </ac:picMkLst>
        </pc:picChg>
      </pc:sldChg>
      <pc:sldChg chg="addSp delSp modSp mod">
        <pc:chgData name="Raj Sethia" userId="467eb4c6706b2114" providerId="LiveId" clId="{75668B2E-B540-4576-9BDA-FC72EDD7BA33}" dt="2026-03-31T21:20:49.520" v="53"/>
        <pc:sldMkLst>
          <pc:docMk/>
          <pc:sldMk cId="0" sldId="281"/>
        </pc:sldMkLst>
        <pc:spChg chg="add mod">
          <ac:chgData name="Raj Sethia" userId="467eb4c6706b2114" providerId="LiveId" clId="{75668B2E-B540-4576-9BDA-FC72EDD7BA33}" dt="2026-03-31T21:20:49.520" v="53"/>
          <ac:spMkLst>
            <pc:docMk/>
            <pc:sldMk cId="0" sldId="281"/>
            <ac:spMk id="2" creationId="{AD77C9AC-EDAE-E0DB-1D76-1AAD5051A15D}"/>
          </ac:spMkLst>
        </pc:spChg>
        <pc:picChg chg="del">
          <ac:chgData name="Raj Sethia" userId="467eb4c6706b2114" providerId="LiveId" clId="{75668B2E-B540-4576-9BDA-FC72EDD7BA33}" dt="2026-03-31T21:20:48.875" v="52" actId="478"/>
          <ac:picMkLst>
            <pc:docMk/>
            <pc:sldMk cId="0" sldId="281"/>
            <ac:picMk id="452" creationId="{00000000-0000-0000-0000-000000000000}"/>
          </ac:picMkLst>
        </pc:picChg>
      </pc:sldChg>
      <pc:sldChg chg="addSp delSp modSp mod">
        <pc:chgData name="Raj Sethia" userId="467eb4c6706b2114" providerId="LiveId" clId="{75668B2E-B540-4576-9BDA-FC72EDD7BA33}" dt="2026-03-31T21:21:09.606" v="56" actId="21"/>
        <pc:sldMkLst>
          <pc:docMk/>
          <pc:sldMk cId="0" sldId="282"/>
        </pc:sldMkLst>
        <pc:spChg chg="add del mod">
          <ac:chgData name="Raj Sethia" userId="467eb4c6706b2114" providerId="LiveId" clId="{75668B2E-B540-4576-9BDA-FC72EDD7BA33}" dt="2026-03-31T21:21:09.606" v="56" actId="21"/>
          <ac:spMkLst>
            <pc:docMk/>
            <pc:sldMk cId="0" sldId="282"/>
            <ac:spMk id="2" creationId="{845BD65F-A614-173A-E980-B32F75E66E86}"/>
          </ac:spMkLst>
        </pc:spChg>
        <pc:spChg chg="mod">
          <ac:chgData name="Raj Sethia" userId="467eb4c6706b2114" providerId="LiveId" clId="{75668B2E-B540-4576-9BDA-FC72EDD7BA33}" dt="2026-03-31T21:21:05.418" v="55"/>
          <ac:spMkLst>
            <pc:docMk/>
            <pc:sldMk cId="0" sldId="282"/>
            <ac:spMk id="46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585"/>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4: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5: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7: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2: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3: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4: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5: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6: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2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7: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E"/>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6: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9:notes"/>
          <p:cNvSpPr txBox="1">
            <a:spLocks noGrp="1"/>
          </p:cNvSpPr>
          <p:nvPr>
            <p:ph type="body" idx="1"/>
          </p:nvPr>
        </p:nvSpPr>
        <p:spPr>
          <a:xfrm>
            <a:off x="679768" y="4777195"/>
            <a:ext cx="5438140" cy="33502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aslovni diapozitiv" type="title">
  <p:cSld name="TITLE">
    <p:spTree>
      <p:nvGrpSpPr>
        <p:cNvPr id="1" name="Shape 67"/>
        <p:cNvGrpSpPr/>
        <p:nvPr/>
      </p:nvGrpSpPr>
      <p:grpSpPr>
        <a:xfrm>
          <a:off x="0" y="0"/>
          <a:ext cx="0" cy="0"/>
          <a:chOff x="0" y="0"/>
          <a:chExt cx="0" cy="0"/>
        </a:xfrm>
      </p:grpSpPr>
      <p:grpSp>
        <p:nvGrpSpPr>
          <p:cNvPr id="68" name="Google Shape;68;p29"/>
          <p:cNvGrpSpPr/>
          <p:nvPr/>
        </p:nvGrpSpPr>
        <p:grpSpPr>
          <a:xfrm>
            <a:off x="-1" y="0"/>
            <a:ext cx="12192002" cy="6858000"/>
            <a:chOff x="-1" y="0"/>
            <a:chExt cx="12192002" cy="6858000"/>
          </a:xfrm>
        </p:grpSpPr>
        <p:cxnSp>
          <p:nvCxnSpPr>
            <p:cNvPr id="69" name="Google Shape;69;p29"/>
            <p:cNvCxnSpPr/>
            <p:nvPr/>
          </p:nvCxnSpPr>
          <p:spPr>
            <a:xfrm>
              <a:off x="610194"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0" name="Google Shape;70;p29"/>
            <p:cNvCxnSpPr/>
            <p:nvPr/>
          </p:nvCxnSpPr>
          <p:spPr>
            <a:xfrm>
              <a:off x="1829332"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1" name="Google Shape;71;p29"/>
            <p:cNvCxnSpPr/>
            <p:nvPr/>
          </p:nvCxnSpPr>
          <p:spPr>
            <a:xfrm>
              <a:off x="3048470"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2" name="Google Shape;72;p29"/>
            <p:cNvCxnSpPr/>
            <p:nvPr/>
          </p:nvCxnSpPr>
          <p:spPr>
            <a:xfrm>
              <a:off x="4267608"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3" name="Google Shape;73;p29"/>
            <p:cNvCxnSpPr/>
            <p:nvPr/>
          </p:nvCxnSpPr>
          <p:spPr>
            <a:xfrm>
              <a:off x="5486746"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4" name="Google Shape;74;p29"/>
            <p:cNvCxnSpPr/>
            <p:nvPr/>
          </p:nvCxnSpPr>
          <p:spPr>
            <a:xfrm>
              <a:off x="6705884"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5" name="Google Shape;75;p29"/>
            <p:cNvCxnSpPr/>
            <p:nvPr/>
          </p:nvCxnSpPr>
          <p:spPr>
            <a:xfrm>
              <a:off x="7925022"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6" name="Google Shape;76;p29"/>
            <p:cNvCxnSpPr/>
            <p:nvPr/>
          </p:nvCxnSpPr>
          <p:spPr>
            <a:xfrm>
              <a:off x="9144160"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7" name="Google Shape;77;p29"/>
            <p:cNvCxnSpPr/>
            <p:nvPr/>
          </p:nvCxnSpPr>
          <p:spPr>
            <a:xfrm>
              <a:off x="10363298"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8" name="Google Shape;78;p29"/>
            <p:cNvCxnSpPr/>
            <p:nvPr/>
          </p:nvCxnSpPr>
          <p:spPr>
            <a:xfrm>
              <a:off x="11582436" y="0"/>
              <a:ext cx="0"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79" name="Google Shape;79;p29"/>
            <p:cNvCxnSpPr/>
            <p:nvPr/>
          </p:nvCxnSpPr>
          <p:spPr>
            <a:xfrm>
              <a:off x="2819" y="386485"/>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0" name="Google Shape;80;p29"/>
            <p:cNvCxnSpPr/>
            <p:nvPr/>
          </p:nvCxnSpPr>
          <p:spPr>
            <a:xfrm>
              <a:off x="2819" y="1611181"/>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1" name="Google Shape;81;p29"/>
            <p:cNvCxnSpPr/>
            <p:nvPr/>
          </p:nvCxnSpPr>
          <p:spPr>
            <a:xfrm>
              <a:off x="2819" y="2835877"/>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2" name="Google Shape;82;p29"/>
            <p:cNvCxnSpPr/>
            <p:nvPr/>
          </p:nvCxnSpPr>
          <p:spPr>
            <a:xfrm>
              <a:off x="2819" y="4060573"/>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3" name="Google Shape;83;p29"/>
            <p:cNvCxnSpPr/>
            <p:nvPr/>
          </p:nvCxnSpPr>
          <p:spPr>
            <a:xfrm>
              <a:off x="2819" y="5285269"/>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4" name="Google Shape;84;p29"/>
            <p:cNvCxnSpPr/>
            <p:nvPr/>
          </p:nvCxnSpPr>
          <p:spPr>
            <a:xfrm>
              <a:off x="2819" y="6509965"/>
              <a:ext cx="12188952" cy="0"/>
            </a:xfrm>
            <a:prstGeom prst="straightConnector1">
              <a:avLst/>
            </a:prstGeom>
            <a:noFill/>
            <a:ln w="9525" cap="flat" cmpd="sng">
              <a:solidFill>
                <a:srgbClr val="D8D8D8">
                  <a:alpha val="34901"/>
                </a:srgbClr>
              </a:solidFill>
              <a:prstDash val="solid"/>
              <a:miter lim="800000"/>
              <a:headEnd type="none" w="sm" len="sm"/>
              <a:tailEnd type="none" w="sm" len="sm"/>
            </a:ln>
          </p:spPr>
        </p:cxnSp>
        <p:grpSp>
          <p:nvGrpSpPr>
            <p:cNvPr id="85" name="Google Shape;85;p29"/>
            <p:cNvGrpSpPr/>
            <p:nvPr/>
          </p:nvGrpSpPr>
          <p:grpSpPr>
            <a:xfrm>
              <a:off x="-1" y="0"/>
              <a:ext cx="12192001" cy="6858000"/>
              <a:chOff x="-1" y="0"/>
              <a:chExt cx="12192001" cy="6858000"/>
            </a:xfrm>
          </p:grpSpPr>
          <p:cxnSp>
            <p:nvCxnSpPr>
              <p:cNvPr id="86" name="Google Shape;86;p29"/>
              <p:cNvCxnSpPr/>
              <p:nvPr/>
            </p:nvCxnSpPr>
            <p:spPr>
              <a:xfrm>
                <a:off x="225425"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7" name="Google Shape;87;p29"/>
              <p:cNvCxnSpPr/>
              <p:nvPr/>
            </p:nvCxnSpPr>
            <p:spPr>
              <a:xfrm>
                <a:off x="1449154"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8" name="Google Shape;88;p29"/>
              <p:cNvCxnSpPr/>
              <p:nvPr/>
            </p:nvCxnSpPr>
            <p:spPr>
              <a:xfrm>
                <a:off x="2665982"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89" name="Google Shape;89;p29"/>
              <p:cNvCxnSpPr/>
              <p:nvPr/>
            </p:nvCxnSpPr>
            <p:spPr>
              <a:xfrm>
                <a:off x="3885119"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0" name="Google Shape;90;p29"/>
              <p:cNvCxnSpPr/>
              <p:nvPr/>
            </p:nvCxnSpPr>
            <p:spPr>
              <a:xfrm>
                <a:off x="5106502"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grpSp>
            <p:nvGrpSpPr>
              <p:cNvPr id="91" name="Google Shape;91;p29"/>
              <p:cNvGrpSpPr/>
              <p:nvPr/>
            </p:nvGrpSpPr>
            <p:grpSpPr>
              <a:xfrm>
                <a:off x="6327885" y="0"/>
                <a:ext cx="5864115" cy="5898673"/>
                <a:chOff x="6327885" y="0"/>
                <a:chExt cx="5864115" cy="5898673"/>
              </a:xfrm>
            </p:grpSpPr>
            <p:cxnSp>
              <p:nvCxnSpPr>
                <p:cNvPr id="92" name="Google Shape;92;p29"/>
                <p:cNvCxnSpPr/>
                <p:nvPr/>
              </p:nvCxnSpPr>
              <p:spPr>
                <a:xfrm>
                  <a:off x="6327885" y="0"/>
                  <a:ext cx="5864115" cy="5898673"/>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3" name="Google Shape;93;p29"/>
                <p:cNvCxnSpPr/>
                <p:nvPr/>
              </p:nvCxnSpPr>
              <p:spPr>
                <a:xfrm>
                  <a:off x="7549268" y="0"/>
                  <a:ext cx="4642732" cy="467242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4" name="Google Shape;94;p29"/>
                <p:cNvCxnSpPr/>
                <p:nvPr/>
              </p:nvCxnSpPr>
              <p:spPr>
                <a:xfrm>
                  <a:off x="8772997" y="0"/>
                  <a:ext cx="3419003" cy="34567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5" name="Google Shape;95;p29"/>
                <p:cNvCxnSpPr/>
                <p:nvPr/>
              </p:nvCxnSpPr>
              <p:spPr>
                <a:xfrm>
                  <a:off x="9982200" y="0"/>
                  <a:ext cx="2209800" cy="222646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6" name="Google Shape;96;p29"/>
                <p:cNvCxnSpPr/>
                <p:nvPr/>
              </p:nvCxnSpPr>
              <p:spPr>
                <a:xfrm>
                  <a:off x="11199019" y="0"/>
                  <a:ext cx="992981" cy="1002506"/>
                </a:xfrm>
                <a:prstGeom prst="straightConnector1">
                  <a:avLst/>
                </a:prstGeom>
                <a:noFill/>
                <a:ln w="9525" cap="flat" cmpd="sng">
                  <a:solidFill>
                    <a:srgbClr val="D8D8D8">
                      <a:alpha val="34901"/>
                    </a:srgbClr>
                  </a:solidFill>
                  <a:prstDash val="solid"/>
                  <a:miter lim="800000"/>
                  <a:headEnd type="none" w="sm" len="sm"/>
                  <a:tailEnd type="none" w="sm" len="sm"/>
                </a:ln>
              </p:spPr>
            </p:cxnSp>
          </p:grpSp>
          <p:cxnSp>
            <p:nvCxnSpPr>
              <p:cNvPr id="97" name="Google Shape;97;p29"/>
              <p:cNvCxnSpPr/>
              <p:nvPr/>
            </p:nvCxnSpPr>
            <p:spPr>
              <a:xfrm rot="10800000">
                <a:off x="-1" y="1012053"/>
                <a:ext cx="5828811" cy="584594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8" name="Google Shape;98;p29"/>
              <p:cNvCxnSpPr/>
              <p:nvPr/>
            </p:nvCxnSpPr>
            <p:spPr>
              <a:xfrm rot="10800000">
                <a:off x="-1" y="2227340"/>
                <a:ext cx="4614781" cy="4630658"/>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99" name="Google Shape;99;p29"/>
              <p:cNvCxnSpPr/>
              <p:nvPr/>
            </p:nvCxnSpPr>
            <p:spPr>
              <a:xfrm rot="10800000">
                <a:off x="-1" y="3432149"/>
                <a:ext cx="3398419" cy="34258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0" name="Google Shape;100;p29"/>
              <p:cNvCxnSpPr/>
              <p:nvPr/>
            </p:nvCxnSpPr>
            <p:spPr>
              <a:xfrm rot="10800000">
                <a:off x="-1" y="4651431"/>
                <a:ext cx="2196496" cy="2206567"/>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1" name="Google Shape;101;p29"/>
              <p:cNvCxnSpPr/>
              <p:nvPr/>
            </p:nvCxnSpPr>
            <p:spPr>
              <a:xfrm rot="10800000">
                <a:off x="-1" y="5864453"/>
                <a:ext cx="987003" cy="993545"/>
              </a:xfrm>
              <a:prstGeom prst="straightConnector1">
                <a:avLst/>
              </a:prstGeom>
              <a:noFill/>
              <a:ln w="9525" cap="flat" cmpd="sng">
                <a:solidFill>
                  <a:srgbClr val="D8D8D8">
                    <a:alpha val="34901"/>
                  </a:srgbClr>
                </a:solidFill>
                <a:prstDash val="solid"/>
                <a:miter lim="800000"/>
                <a:headEnd type="none" w="sm" len="sm"/>
                <a:tailEnd type="none" w="sm" len="sm"/>
              </a:ln>
            </p:spPr>
          </p:cxnSp>
        </p:grpSp>
        <p:grpSp>
          <p:nvGrpSpPr>
            <p:cNvPr id="102" name="Google Shape;102;p29"/>
            <p:cNvGrpSpPr/>
            <p:nvPr/>
          </p:nvGrpSpPr>
          <p:grpSpPr>
            <a:xfrm flipH="1">
              <a:off x="0" y="0"/>
              <a:ext cx="12192001" cy="6858000"/>
              <a:chOff x="-1" y="0"/>
              <a:chExt cx="12192001" cy="6858000"/>
            </a:xfrm>
          </p:grpSpPr>
          <p:cxnSp>
            <p:nvCxnSpPr>
              <p:cNvPr id="103" name="Google Shape;103;p29"/>
              <p:cNvCxnSpPr/>
              <p:nvPr/>
            </p:nvCxnSpPr>
            <p:spPr>
              <a:xfrm>
                <a:off x="225425"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4" name="Google Shape;104;p29"/>
              <p:cNvCxnSpPr/>
              <p:nvPr/>
            </p:nvCxnSpPr>
            <p:spPr>
              <a:xfrm>
                <a:off x="1449154"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5" name="Google Shape;105;p29"/>
              <p:cNvCxnSpPr/>
              <p:nvPr/>
            </p:nvCxnSpPr>
            <p:spPr>
              <a:xfrm>
                <a:off x="2665982"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6" name="Google Shape;106;p29"/>
              <p:cNvCxnSpPr/>
              <p:nvPr/>
            </p:nvCxnSpPr>
            <p:spPr>
              <a:xfrm>
                <a:off x="3885119"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07" name="Google Shape;107;p29"/>
              <p:cNvCxnSpPr/>
              <p:nvPr/>
            </p:nvCxnSpPr>
            <p:spPr>
              <a:xfrm>
                <a:off x="5150644" y="0"/>
                <a:ext cx="6815931" cy="6858000"/>
              </a:xfrm>
              <a:prstGeom prst="straightConnector1">
                <a:avLst/>
              </a:prstGeom>
              <a:noFill/>
              <a:ln w="9525" cap="flat" cmpd="sng">
                <a:solidFill>
                  <a:srgbClr val="D8D8D8">
                    <a:alpha val="34901"/>
                  </a:srgbClr>
                </a:solidFill>
                <a:prstDash val="solid"/>
                <a:miter lim="800000"/>
                <a:headEnd type="none" w="sm" len="sm"/>
                <a:tailEnd type="none" w="sm" len="sm"/>
              </a:ln>
            </p:spPr>
          </p:cxnSp>
          <p:grpSp>
            <p:nvGrpSpPr>
              <p:cNvPr id="108" name="Google Shape;108;p29"/>
              <p:cNvGrpSpPr/>
              <p:nvPr/>
            </p:nvGrpSpPr>
            <p:grpSpPr>
              <a:xfrm>
                <a:off x="6327885" y="0"/>
                <a:ext cx="5864115" cy="5898673"/>
                <a:chOff x="6327885" y="0"/>
                <a:chExt cx="5864115" cy="5898673"/>
              </a:xfrm>
            </p:grpSpPr>
            <p:cxnSp>
              <p:nvCxnSpPr>
                <p:cNvPr id="109" name="Google Shape;109;p29"/>
                <p:cNvCxnSpPr/>
                <p:nvPr/>
              </p:nvCxnSpPr>
              <p:spPr>
                <a:xfrm>
                  <a:off x="6327885" y="0"/>
                  <a:ext cx="5864115" cy="5898673"/>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0" name="Google Shape;110;p29"/>
                <p:cNvCxnSpPr/>
                <p:nvPr/>
              </p:nvCxnSpPr>
              <p:spPr>
                <a:xfrm>
                  <a:off x="7549268" y="0"/>
                  <a:ext cx="4642732" cy="467242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1" name="Google Shape;111;p29"/>
                <p:cNvCxnSpPr/>
                <p:nvPr/>
              </p:nvCxnSpPr>
              <p:spPr>
                <a:xfrm>
                  <a:off x="8772997" y="0"/>
                  <a:ext cx="3419003" cy="34567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2" name="Google Shape;112;p29"/>
                <p:cNvCxnSpPr/>
                <p:nvPr/>
              </p:nvCxnSpPr>
              <p:spPr>
                <a:xfrm>
                  <a:off x="9982200" y="0"/>
                  <a:ext cx="2209800" cy="222646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3" name="Google Shape;113;p29"/>
                <p:cNvCxnSpPr/>
                <p:nvPr/>
              </p:nvCxnSpPr>
              <p:spPr>
                <a:xfrm>
                  <a:off x="11199019" y="0"/>
                  <a:ext cx="992981" cy="1002506"/>
                </a:xfrm>
                <a:prstGeom prst="straightConnector1">
                  <a:avLst/>
                </a:prstGeom>
                <a:noFill/>
                <a:ln w="9525" cap="flat" cmpd="sng">
                  <a:solidFill>
                    <a:srgbClr val="D8D8D8">
                      <a:alpha val="34901"/>
                    </a:srgbClr>
                  </a:solidFill>
                  <a:prstDash val="solid"/>
                  <a:miter lim="800000"/>
                  <a:headEnd type="none" w="sm" len="sm"/>
                  <a:tailEnd type="none" w="sm" len="sm"/>
                </a:ln>
              </p:spPr>
            </p:cxnSp>
          </p:grpSp>
          <p:cxnSp>
            <p:nvCxnSpPr>
              <p:cNvPr id="114" name="Google Shape;114;p29"/>
              <p:cNvCxnSpPr/>
              <p:nvPr/>
            </p:nvCxnSpPr>
            <p:spPr>
              <a:xfrm rot="10800000">
                <a:off x="-1" y="1012053"/>
                <a:ext cx="5828811" cy="5845945"/>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5" name="Google Shape;115;p29"/>
              <p:cNvCxnSpPr/>
              <p:nvPr/>
            </p:nvCxnSpPr>
            <p:spPr>
              <a:xfrm rot="10800000">
                <a:off x="-1" y="2227340"/>
                <a:ext cx="4614781" cy="4630658"/>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6" name="Google Shape;116;p29"/>
              <p:cNvCxnSpPr/>
              <p:nvPr/>
            </p:nvCxnSpPr>
            <p:spPr>
              <a:xfrm rot="10800000">
                <a:off x="-1" y="3432149"/>
                <a:ext cx="3398419" cy="3425849"/>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7" name="Google Shape;117;p29"/>
              <p:cNvCxnSpPr/>
              <p:nvPr/>
            </p:nvCxnSpPr>
            <p:spPr>
              <a:xfrm rot="10800000">
                <a:off x="-1" y="4651431"/>
                <a:ext cx="2196496" cy="2206567"/>
              </a:xfrm>
              <a:prstGeom prst="straightConnector1">
                <a:avLst/>
              </a:prstGeom>
              <a:noFill/>
              <a:ln w="9525" cap="flat" cmpd="sng">
                <a:solidFill>
                  <a:srgbClr val="D8D8D8">
                    <a:alpha val="34901"/>
                  </a:srgbClr>
                </a:solidFill>
                <a:prstDash val="solid"/>
                <a:miter lim="800000"/>
                <a:headEnd type="none" w="sm" len="sm"/>
                <a:tailEnd type="none" w="sm" len="sm"/>
              </a:ln>
            </p:spPr>
          </p:cxnSp>
          <p:cxnSp>
            <p:nvCxnSpPr>
              <p:cNvPr id="118" name="Google Shape;118;p29"/>
              <p:cNvCxnSpPr/>
              <p:nvPr/>
            </p:nvCxnSpPr>
            <p:spPr>
              <a:xfrm rot="10800000">
                <a:off x="-1" y="5864453"/>
                <a:ext cx="987003" cy="993545"/>
              </a:xfrm>
              <a:prstGeom prst="straightConnector1">
                <a:avLst/>
              </a:prstGeom>
              <a:noFill/>
              <a:ln w="9525" cap="flat" cmpd="sng">
                <a:solidFill>
                  <a:srgbClr val="D8D8D8">
                    <a:alpha val="34901"/>
                  </a:srgbClr>
                </a:solidFill>
                <a:prstDash val="solid"/>
                <a:miter lim="800000"/>
                <a:headEnd type="none" w="sm" len="sm"/>
                <a:tailEnd type="none" w="sm" len="sm"/>
              </a:ln>
            </p:spPr>
          </p:cxnSp>
        </p:grpSp>
      </p:grpSp>
      <p:sp>
        <p:nvSpPr>
          <p:cNvPr id="119" name="Google Shape;119;p29"/>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9"/>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000"/>
              <a:buNone/>
              <a:defRPr sz="2000" b="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121" name="Google Shape;121;p29"/>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ka z napisom" type="picTx">
  <p:cSld name="PICTURE_WITH_CAPTION_TEXT">
    <p:bg>
      <p:bgPr>
        <a:gradFill>
          <a:gsLst>
            <a:gs pos="0">
              <a:schemeClr val="accent1"/>
            </a:gs>
            <a:gs pos="100000">
              <a:srgbClr val="AF4329"/>
            </a:gs>
          </a:gsLst>
          <a:path path="circle">
            <a:fillToRect l="50000" t="50000" r="50000" b="50000"/>
          </a:path>
          <a:tileRect/>
        </a:gradFill>
        <a:effectLst/>
      </p:bgPr>
    </p:bg>
    <p:spTree>
      <p:nvGrpSpPr>
        <p:cNvPr id="1" name="Shape 122"/>
        <p:cNvGrpSpPr/>
        <p:nvPr/>
      </p:nvGrpSpPr>
      <p:grpSpPr>
        <a:xfrm>
          <a:off x="0" y="0"/>
          <a:ext cx="0" cy="0"/>
          <a:chOff x="0" y="0"/>
          <a:chExt cx="0" cy="0"/>
        </a:xfrm>
      </p:grpSpPr>
      <p:grpSp>
        <p:nvGrpSpPr>
          <p:cNvPr id="123" name="Google Shape;123;p30"/>
          <p:cNvGrpSpPr/>
          <p:nvPr/>
        </p:nvGrpSpPr>
        <p:grpSpPr>
          <a:xfrm>
            <a:off x="-1" y="0"/>
            <a:ext cx="12192002" cy="6858000"/>
            <a:chOff x="-1" y="0"/>
            <a:chExt cx="12192002" cy="6858000"/>
          </a:xfrm>
        </p:grpSpPr>
        <p:cxnSp>
          <p:nvCxnSpPr>
            <p:cNvPr id="124" name="Google Shape;124;p30"/>
            <p:cNvCxnSpPr/>
            <p:nvPr/>
          </p:nvCxnSpPr>
          <p:spPr>
            <a:xfrm>
              <a:off x="610194"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25" name="Google Shape;125;p30"/>
            <p:cNvCxnSpPr/>
            <p:nvPr/>
          </p:nvCxnSpPr>
          <p:spPr>
            <a:xfrm>
              <a:off x="1829332"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26" name="Google Shape;126;p30"/>
            <p:cNvCxnSpPr/>
            <p:nvPr/>
          </p:nvCxnSpPr>
          <p:spPr>
            <a:xfrm>
              <a:off x="3048470"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27" name="Google Shape;127;p30"/>
            <p:cNvCxnSpPr/>
            <p:nvPr/>
          </p:nvCxnSpPr>
          <p:spPr>
            <a:xfrm>
              <a:off x="4267608"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28" name="Google Shape;128;p30"/>
            <p:cNvCxnSpPr/>
            <p:nvPr/>
          </p:nvCxnSpPr>
          <p:spPr>
            <a:xfrm>
              <a:off x="5486746"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29" name="Google Shape;129;p30"/>
            <p:cNvCxnSpPr/>
            <p:nvPr/>
          </p:nvCxnSpPr>
          <p:spPr>
            <a:xfrm>
              <a:off x="6705884"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0" name="Google Shape;130;p30"/>
            <p:cNvCxnSpPr/>
            <p:nvPr/>
          </p:nvCxnSpPr>
          <p:spPr>
            <a:xfrm>
              <a:off x="7925022"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1" name="Google Shape;131;p30"/>
            <p:cNvCxnSpPr/>
            <p:nvPr/>
          </p:nvCxnSpPr>
          <p:spPr>
            <a:xfrm>
              <a:off x="9144160"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2" name="Google Shape;132;p30"/>
            <p:cNvCxnSpPr/>
            <p:nvPr/>
          </p:nvCxnSpPr>
          <p:spPr>
            <a:xfrm>
              <a:off x="10363298"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3" name="Google Shape;133;p30"/>
            <p:cNvCxnSpPr/>
            <p:nvPr/>
          </p:nvCxnSpPr>
          <p:spPr>
            <a:xfrm>
              <a:off x="11582436" y="0"/>
              <a:ext cx="0"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4" name="Google Shape;134;p30"/>
            <p:cNvCxnSpPr/>
            <p:nvPr/>
          </p:nvCxnSpPr>
          <p:spPr>
            <a:xfrm>
              <a:off x="2819" y="386485"/>
              <a:ext cx="12188952" cy="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5" name="Google Shape;135;p30"/>
            <p:cNvCxnSpPr/>
            <p:nvPr/>
          </p:nvCxnSpPr>
          <p:spPr>
            <a:xfrm>
              <a:off x="2819" y="1611181"/>
              <a:ext cx="12188952" cy="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6" name="Google Shape;136;p30"/>
            <p:cNvCxnSpPr/>
            <p:nvPr/>
          </p:nvCxnSpPr>
          <p:spPr>
            <a:xfrm>
              <a:off x="2819" y="2835877"/>
              <a:ext cx="12188952" cy="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7" name="Google Shape;137;p30"/>
            <p:cNvCxnSpPr/>
            <p:nvPr/>
          </p:nvCxnSpPr>
          <p:spPr>
            <a:xfrm>
              <a:off x="2819" y="4060573"/>
              <a:ext cx="12188952" cy="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8" name="Google Shape;138;p30"/>
            <p:cNvCxnSpPr/>
            <p:nvPr/>
          </p:nvCxnSpPr>
          <p:spPr>
            <a:xfrm>
              <a:off x="2819" y="5285269"/>
              <a:ext cx="12188952" cy="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39" name="Google Shape;139;p30"/>
            <p:cNvCxnSpPr/>
            <p:nvPr/>
          </p:nvCxnSpPr>
          <p:spPr>
            <a:xfrm>
              <a:off x="2819" y="6509965"/>
              <a:ext cx="12188952" cy="0"/>
            </a:xfrm>
            <a:prstGeom prst="straightConnector1">
              <a:avLst/>
            </a:prstGeom>
            <a:noFill/>
            <a:ln w="9525" cap="flat" cmpd="sng">
              <a:solidFill>
                <a:srgbClr val="A43E27">
                  <a:alpha val="24705"/>
                </a:srgbClr>
              </a:solidFill>
              <a:prstDash val="solid"/>
              <a:miter lim="800000"/>
              <a:headEnd type="none" w="sm" len="sm"/>
              <a:tailEnd type="none" w="sm" len="sm"/>
            </a:ln>
          </p:spPr>
        </p:cxnSp>
        <p:grpSp>
          <p:nvGrpSpPr>
            <p:cNvPr id="140" name="Google Shape;140;p30"/>
            <p:cNvGrpSpPr/>
            <p:nvPr/>
          </p:nvGrpSpPr>
          <p:grpSpPr>
            <a:xfrm>
              <a:off x="-1" y="0"/>
              <a:ext cx="12192001" cy="6858000"/>
              <a:chOff x="-1" y="0"/>
              <a:chExt cx="12192001" cy="6858000"/>
            </a:xfrm>
          </p:grpSpPr>
          <p:cxnSp>
            <p:nvCxnSpPr>
              <p:cNvPr id="141" name="Google Shape;141;p30"/>
              <p:cNvCxnSpPr/>
              <p:nvPr/>
            </p:nvCxnSpPr>
            <p:spPr>
              <a:xfrm>
                <a:off x="225425"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42" name="Google Shape;142;p30"/>
              <p:cNvCxnSpPr/>
              <p:nvPr/>
            </p:nvCxnSpPr>
            <p:spPr>
              <a:xfrm>
                <a:off x="1449154"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43" name="Google Shape;143;p30"/>
              <p:cNvCxnSpPr/>
              <p:nvPr/>
            </p:nvCxnSpPr>
            <p:spPr>
              <a:xfrm>
                <a:off x="2665982"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44" name="Google Shape;144;p30"/>
              <p:cNvCxnSpPr/>
              <p:nvPr/>
            </p:nvCxnSpPr>
            <p:spPr>
              <a:xfrm>
                <a:off x="3885119"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45" name="Google Shape;145;p30"/>
              <p:cNvCxnSpPr/>
              <p:nvPr/>
            </p:nvCxnSpPr>
            <p:spPr>
              <a:xfrm>
                <a:off x="5106502"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grpSp>
            <p:nvGrpSpPr>
              <p:cNvPr id="146" name="Google Shape;146;p30"/>
              <p:cNvGrpSpPr/>
              <p:nvPr/>
            </p:nvGrpSpPr>
            <p:grpSpPr>
              <a:xfrm>
                <a:off x="6327885" y="0"/>
                <a:ext cx="5864115" cy="5898673"/>
                <a:chOff x="6327885" y="0"/>
                <a:chExt cx="5864115" cy="5898673"/>
              </a:xfrm>
            </p:grpSpPr>
            <p:cxnSp>
              <p:nvCxnSpPr>
                <p:cNvPr id="147" name="Google Shape;147;p30"/>
                <p:cNvCxnSpPr/>
                <p:nvPr/>
              </p:nvCxnSpPr>
              <p:spPr>
                <a:xfrm>
                  <a:off x="6327885" y="0"/>
                  <a:ext cx="5864115" cy="5898673"/>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48" name="Google Shape;148;p30"/>
                <p:cNvCxnSpPr/>
                <p:nvPr/>
              </p:nvCxnSpPr>
              <p:spPr>
                <a:xfrm>
                  <a:off x="7549268" y="0"/>
                  <a:ext cx="4642732" cy="4672425"/>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49" name="Google Shape;149;p30"/>
                <p:cNvCxnSpPr/>
                <p:nvPr/>
              </p:nvCxnSpPr>
              <p:spPr>
                <a:xfrm>
                  <a:off x="8772997" y="0"/>
                  <a:ext cx="3419003" cy="3456749"/>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50" name="Google Shape;150;p30"/>
                <p:cNvCxnSpPr/>
                <p:nvPr/>
              </p:nvCxnSpPr>
              <p:spPr>
                <a:xfrm>
                  <a:off x="9982200" y="0"/>
                  <a:ext cx="2209800" cy="2226469"/>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51" name="Google Shape;151;p30"/>
                <p:cNvCxnSpPr/>
                <p:nvPr/>
              </p:nvCxnSpPr>
              <p:spPr>
                <a:xfrm>
                  <a:off x="11199019" y="0"/>
                  <a:ext cx="992981" cy="1002506"/>
                </a:xfrm>
                <a:prstGeom prst="straightConnector1">
                  <a:avLst/>
                </a:prstGeom>
                <a:noFill/>
                <a:ln w="9525" cap="flat" cmpd="sng">
                  <a:solidFill>
                    <a:srgbClr val="A43E27">
                      <a:alpha val="24705"/>
                    </a:srgbClr>
                  </a:solidFill>
                  <a:prstDash val="solid"/>
                  <a:miter lim="800000"/>
                  <a:headEnd type="none" w="sm" len="sm"/>
                  <a:tailEnd type="none" w="sm" len="sm"/>
                </a:ln>
              </p:spPr>
            </p:cxnSp>
          </p:grpSp>
          <p:cxnSp>
            <p:nvCxnSpPr>
              <p:cNvPr id="152" name="Google Shape;152;p30"/>
              <p:cNvCxnSpPr/>
              <p:nvPr/>
            </p:nvCxnSpPr>
            <p:spPr>
              <a:xfrm rot="10800000">
                <a:off x="-1" y="1012053"/>
                <a:ext cx="5828811" cy="5845945"/>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53" name="Google Shape;153;p30"/>
              <p:cNvCxnSpPr/>
              <p:nvPr/>
            </p:nvCxnSpPr>
            <p:spPr>
              <a:xfrm rot="10800000">
                <a:off x="-1" y="2227340"/>
                <a:ext cx="4614781" cy="4630658"/>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54" name="Google Shape;154;p30"/>
              <p:cNvCxnSpPr/>
              <p:nvPr/>
            </p:nvCxnSpPr>
            <p:spPr>
              <a:xfrm rot="10800000">
                <a:off x="-1" y="3432149"/>
                <a:ext cx="3398419" cy="3425849"/>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55" name="Google Shape;155;p30"/>
              <p:cNvCxnSpPr/>
              <p:nvPr/>
            </p:nvCxnSpPr>
            <p:spPr>
              <a:xfrm rot="10800000">
                <a:off x="-1" y="4651431"/>
                <a:ext cx="2196496" cy="2206567"/>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56" name="Google Shape;156;p30"/>
              <p:cNvCxnSpPr/>
              <p:nvPr/>
            </p:nvCxnSpPr>
            <p:spPr>
              <a:xfrm rot="10800000">
                <a:off x="-1" y="5864453"/>
                <a:ext cx="987003" cy="993545"/>
              </a:xfrm>
              <a:prstGeom prst="straightConnector1">
                <a:avLst/>
              </a:prstGeom>
              <a:noFill/>
              <a:ln w="9525" cap="flat" cmpd="sng">
                <a:solidFill>
                  <a:srgbClr val="A43E27">
                    <a:alpha val="24705"/>
                  </a:srgbClr>
                </a:solidFill>
                <a:prstDash val="solid"/>
                <a:miter lim="800000"/>
                <a:headEnd type="none" w="sm" len="sm"/>
                <a:tailEnd type="none" w="sm" len="sm"/>
              </a:ln>
            </p:spPr>
          </p:cxnSp>
        </p:grpSp>
        <p:grpSp>
          <p:nvGrpSpPr>
            <p:cNvPr id="157" name="Google Shape;157;p30"/>
            <p:cNvGrpSpPr/>
            <p:nvPr/>
          </p:nvGrpSpPr>
          <p:grpSpPr>
            <a:xfrm flipH="1">
              <a:off x="0" y="0"/>
              <a:ext cx="12192001" cy="6858000"/>
              <a:chOff x="-1" y="0"/>
              <a:chExt cx="12192001" cy="6858000"/>
            </a:xfrm>
          </p:grpSpPr>
          <p:cxnSp>
            <p:nvCxnSpPr>
              <p:cNvPr id="158" name="Google Shape;158;p30"/>
              <p:cNvCxnSpPr/>
              <p:nvPr/>
            </p:nvCxnSpPr>
            <p:spPr>
              <a:xfrm>
                <a:off x="225425"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59" name="Google Shape;159;p30"/>
              <p:cNvCxnSpPr/>
              <p:nvPr/>
            </p:nvCxnSpPr>
            <p:spPr>
              <a:xfrm>
                <a:off x="1449154"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60" name="Google Shape;160;p30"/>
              <p:cNvCxnSpPr/>
              <p:nvPr/>
            </p:nvCxnSpPr>
            <p:spPr>
              <a:xfrm>
                <a:off x="2665982"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61" name="Google Shape;161;p30"/>
              <p:cNvCxnSpPr/>
              <p:nvPr/>
            </p:nvCxnSpPr>
            <p:spPr>
              <a:xfrm>
                <a:off x="3885119"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62" name="Google Shape;162;p30"/>
              <p:cNvCxnSpPr/>
              <p:nvPr/>
            </p:nvCxnSpPr>
            <p:spPr>
              <a:xfrm>
                <a:off x="5150644" y="0"/>
                <a:ext cx="6815931" cy="6858000"/>
              </a:xfrm>
              <a:prstGeom prst="straightConnector1">
                <a:avLst/>
              </a:prstGeom>
              <a:noFill/>
              <a:ln w="9525" cap="flat" cmpd="sng">
                <a:solidFill>
                  <a:srgbClr val="A43E27">
                    <a:alpha val="24705"/>
                  </a:srgbClr>
                </a:solidFill>
                <a:prstDash val="solid"/>
                <a:miter lim="800000"/>
                <a:headEnd type="none" w="sm" len="sm"/>
                <a:tailEnd type="none" w="sm" len="sm"/>
              </a:ln>
            </p:spPr>
          </p:cxnSp>
          <p:grpSp>
            <p:nvGrpSpPr>
              <p:cNvPr id="163" name="Google Shape;163;p30"/>
              <p:cNvGrpSpPr/>
              <p:nvPr/>
            </p:nvGrpSpPr>
            <p:grpSpPr>
              <a:xfrm>
                <a:off x="6327885" y="0"/>
                <a:ext cx="5864115" cy="5898673"/>
                <a:chOff x="6327885" y="0"/>
                <a:chExt cx="5864115" cy="5898673"/>
              </a:xfrm>
            </p:grpSpPr>
            <p:cxnSp>
              <p:nvCxnSpPr>
                <p:cNvPr id="164" name="Google Shape;164;p30"/>
                <p:cNvCxnSpPr/>
                <p:nvPr/>
              </p:nvCxnSpPr>
              <p:spPr>
                <a:xfrm>
                  <a:off x="6327885" y="0"/>
                  <a:ext cx="5864115" cy="5898673"/>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65" name="Google Shape;165;p30"/>
                <p:cNvCxnSpPr/>
                <p:nvPr/>
              </p:nvCxnSpPr>
              <p:spPr>
                <a:xfrm>
                  <a:off x="7549268" y="0"/>
                  <a:ext cx="4642732" cy="4672425"/>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66" name="Google Shape;166;p30"/>
                <p:cNvCxnSpPr/>
                <p:nvPr/>
              </p:nvCxnSpPr>
              <p:spPr>
                <a:xfrm>
                  <a:off x="8772997" y="0"/>
                  <a:ext cx="3419003" cy="3456749"/>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67" name="Google Shape;167;p30"/>
                <p:cNvCxnSpPr/>
                <p:nvPr/>
              </p:nvCxnSpPr>
              <p:spPr>
                <a:xfrm>
                  <a:off x="9982200" y="0"/>
                  <a:ext cx="2209800" cy="2226469"/>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68" name="Google Shape;168;p30"/>
                <p:cNvCxnSpPr/>
                <p:nvPr/>
              </p:nvCxnSpPr>
              <p:spPr>
                <a:xfrm>
                  <a:off x="11199019" y="0"/>
                  <a:ext cx="992981" cy="1002506"/>
                </a:xfrm>
                <a:prstGeom prst="straightConnector1">
                  <a:avLst/>
                </a:prstGeom>
                <a:noFill/>
                <a:ln w="9525" cap="flat" cmpd="sng">
                  <a:solidFill>
                    <a:srgbClr val="A43E27">
                      <a:alpha val="24705"/>
                    </a:srgbClr>
                  </a:solidFill>
                  <a:prstDash val="solid"/>
                  <a:miter lim="800000"/>
                  <a:headEnd type="none" w="sm" len="sm"/>
                  <a:tailEnd type="none" w="sm" len="sm"/>
                </a:ln>
              </p:spPr>
            </p:cxnSp>
          </p:grpSp>
          <p:cxnSp>
            <p:nvCxnSpPr>
              <p:cNvPr id="169" name="Google Shape;169;p30"/>
              <p:cNvCxnSpPr/>
              <p:nvPr/>
            </p:nvCxnSpPr>
            <p:spPr>
              <a:xfrm rot="10800000">
                <a:off x="-1" y="1012053"/>
                <a:ext cx="5828811" cy="5845945"/>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70" name="Google Shape;170;p30"/>
              <p:cNvCxnSpPr/>
              <p:nvPr/>
            </p:nvCxnSpPr>
            <p:spPr>
              <a:xfrm rot="10800000">
                <a:off x="-1" y="2227340"/>
                <a:ext cx="4614781" cy="4630658"/>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71" name="Google Shape;171;p30"/>
              <p:cNvCxnSpPr/>
              <p:nvPr/>
            </p:nvCxnSpPr>
            <p:spPr>
              <a:xfrm rot="10800000">
                <a:off x="-1" y="3432149"/>
                <a:ext cx="3398419" cy="3425849"/>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72" name="Google Shape;172;p30"/>
              <p:cNvCxnSpPr/>
              <p:nvPr/>
            </p:nvCxnSpPr>
            <p:spPr>
              <a:xfrm rot="10800000">
                <a:off x="-1" y="4651431"/>
                <a:ext cx="2196496" cy="2206567"/>
              </a:xfrm>
              <a:prstGeom prst="straightConnector1">
                <a:avLst/>
              </a:prstGeom>
              <a:noFill/>
              <a:ln w="9525" cap="flat" cmpd="sng">
                <a:solidFill>
                  <a:srgbClr val="A43E27">
                    <a:alpha val="24705"/>
                  </a:srgbClr>
                </a:solidFill>
                <a:prstDash val="solid"/>
                <a:miter lim="800000"/>
                <a:headEnd type="none" w="sm" len="sm"/>
                <a:tailEnd type="none" w="sm" len="sm"/>
              </a:ln>
            </p:spPr>
          </p:cxnSp>
          <p:cxnSp>
            <p:nvCxnSpPr>
              <p:cNvPr id="173" name="Google Shape;173;p30"/>
              <p:cNvCxnSpPr/>
              <p:nvPr/>
            </p:nvCxnSpPr>
            <p:spPr>
              <a:xfrm rot="10800000">
                <a:off x="-1" y="5864453"/>
                <a:ext cx="987003" cy="993545"/>
              </a:xfrm>
              <a:prstGeom prst="straightConnector1">
                <a:avLst/>
              </a:prstGeom>
              <a:noFill/>
              <a:ln w="9525" cap="flat" cmpd="sng">
                <a:solidFill>
                  <a:srgbClr val="A43E27">
                    <a:alpha val="24705"/>
                  </a:srgbClr>
                </a:solidFill>
                <a:prstDash val="solid"/>
                <a:miter lim="800000"/>
                <a:headEnd type="none" w="sm" len="sm"/>
                <a:tailEnd type="none" w="sm" len="sm"/>
              </a:ln>
            </p:spPr>
          </p:cxnSp>
        </p:grpSp>
      </p:grpSp>
      <p:sp>
        <p:nvSpPr>
          <p:cNvPr id="174" name="Google Shape;174;p30"/>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75" name="Google Shape;175;p30"/>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176" name="Google Shape;176;p30"/>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30" descr="Prazna označba mesta za dodajanje slike. Kliknite označbo mesta in izberite sliko, ki jo želite dodati."/>
          <p:cNvSpPr>
            <a:spLocks noGrp="1"/>
          </p:cNvSpPr>
          <p:nvPr>
            <p:ph type="pic" idx="2"/>
          </p:nvPr>
        </p:nvSpPr>
        <p:spPr>
          <a:xfrm>
            <a:off x="4412" y="-159"/>
            <a:ext cx="7315200" cy="6858000"/>
          </a:xfrm>
          <a:prstGeom prst="rect">
            <a:avLst/>
          </a:prstGeom>
          <a:noFill/>
          <a:ln>
            <a:noFill/>
          </a:ln>
        </p:spPr>
      </p:sp>
      <p:sp>
        <p:nvSpPr>
          <p:cNvPr id="178" name="Google Shape;178;p30"/>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31"/>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2" name="Google Shape;182;p31"/>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3" name="Google Shape;183;p31"/>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3000">
              <a:schemeClr val="lt1"/>
            </a:gs>
            <a:gs pos="100000">
              <a:srgbClr val="F2F2F2">
                <a:alpha val="64705"/>
              </a:srgbClr>
            </a:gs>
          </a:gsLst>
          <a:lin ang="5400000" scaled="0"/>
        </a:gra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1" y="-195943"/>
            <a:ext cx="12192002" cy="6858000"/>
            <a:chOff x="-1" y="0"/>
            <a:chExt cx="12192002" cy="6858000"/>
          </a:xfrm>
        </p:grpSpPr>
        <p:cxnSp>
          <p:nvCxnSpPr>
            <p:cNvPr id="11" name="Google Shape;11;p28"/>
            <p:cNvCxnSpPr/>
            <p:nvPr/>
          </p:nvCxnSpPr>
          <p:spPr>
            <a:xfrm>
              <a:off x="610194"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2" name="Google Shape;12;p28"/>
            <p:cNvCxnSpPr/>
            <p:nvPr/>
          </p:nvCxnSpPr>
          <p:spPr>
            <a:xfrm>
              <a:off x="1829332"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3" name="Google Shape;13;p28"/>
            <p:cNvCxnSpPr/>
            <p:nvPr/>
          </p:nvCxnSpPr>
          <p:spPr>
            <a:xfrm>
              <a:off x="3048470"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4" name="Google Shape;14;p28"/>
            <p:cNvCxnSpPr/>
            <p:nvPr/>
          </p:nvCxnSpPr>
          <p:spPr>
            <a:xfrm>
              <a:off x="4267608"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5" name="Google Shape;15;p28"/>
            <p:cNvCxnSpPr/>
            <p:nvPr/>
          </p:nvCxnSpPr>
          <p:spPr>
            <a:xfrm>
              <a:off x="5486746"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6" name="Google Shape;16;p28"/>
            <p:cNvCxnSpPr/>
            <p:nvPr/>
          </p:nvCxnSpPr>
          <p:spPr>
            <a:xfrm>
              <a:off x="6705884"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7" name="Google Shape;17;p28"/>
            <p:cNvCxnSpPr/>
            <p:nvPr/>
          </p:nvCxnSpPr>
          <p:spPr>
            <a:xfrm>
              <a:off x="7925022"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8" name="Google Shape;18;p28"/>
            <p:cNvCxnSpPr/>
            <p:nvPr/>
          </p:nvCxnSpPr>
          <p:spPr>
            <a:xfrm>
              <a:off x="9144160"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19" name="Google Shape;19;p28"/>
            <p:cNvCxnSpPr/>
            <p:nvPr/>
          </p:nvCxnSpPr>
          <p:spPr>
            <a:xfrm>
              <a:off x="10363298"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0" name="Google Shape;20;p28"/>
            <p:cNvCxnSpPr/>
            <p:nvPr/>
          </p:nvCxnSpPr>
          <p:spPr>
            <a:xfrm>
              <a:off x="11582436" y="0"/>
              <a:ext cx="0"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1" name="Google Shape;21;p28"/>
            <p:cNvCxnSpPr/>
            <p:nvPr/>
          </p:nvCxnSpPr>
          <p:spPr>
            <a:xfrm>
              <a:off x="2819" y="386485"/>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2" name="Google Shape;22;p28"/>
            <p:cNvCxnSpPr/>
            <p:nvPr/>
          </p:nvCxnSpPr>
          <p:spPr>
            <a:xfrm>
              <a:off x="2819" y="1611181"/>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3" name="Google Shape;23;p28"/>
            <p:cNvCxnSpPr/>
            <p:nvPr/>
          </p:nvCxnSpPr>
          <p:spPr>
            <a:xfrm>
              <a:off x="2819" y="2835877"/>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4" name="Google Shape;24;p28"/>
            <p:cNvCxnSpPr/>
            <p:nvPr/>
          </p:nvCxnSpPr>
          <p:spPr>
            <a:xfrm>
              <a:off x="2819" y="4060573"/>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5" name="Google Shape;25;p28"/>
            <p:cNvCxnSpPr/>
            <p:nvPr/>
          </p:nvCxnSpPr>
          <p:spPr>
            <a:xfrm>
              <a:off x="2819" y="5285269"/>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6" name="Google Shape;26;p28"/>
            <p:cNvCxnSpPr/>
            <p:nvPr/>
          </p:nvCxnSpPr>
          <p:spPr>
            <a:xfrm>
              <a:off x="2819" y="6509965"/>
              <a:ext cx="12188952" cy="0"/>
            </a:xfrm>
            <a:prstGeom prst="straightConnector1">
              <a:avLst/>
            </a:prstGeom>
            <a:noFill/>
            <a:ln w="9525" cap="flat" cmpd="sng">
              <a:solidFill>
                <a:srgbClr val="D8D8D8">
                  <a:alpha val="24705"/>
                </a:srgbClr>
              </a:solidFill>
              <a:prstDash val="solid"/>
              <a:miter lim="800000"/>
              <a:headEnd type="none" w="sm" len="sm"/>
              <a:tailEnd type="none" w="sm" len="sm"/>
            </a:ln>
          </p:spPr>
        </p:cxnSp>
        <p:grpSp>
          <p:nvGrpSpPr>
            <p:cNvPr id="27" name="Google Shape;27;p28"/>
            <p:cNvGrpSpPr/>
            <p:nvPr/>
          </p:nvGrpSpPr>
          <p:grpSpPr>
            <a:xfrm>
              <a:off x="-1" y="0"/>
              <a:ext cx="12192001" cy="6858000"/>
              <a:chOff x="-1" y="0"/>
              <a:chExt cx="12192001" cy="6858000"/>
            </a:xfrm>
          </p:grpSpPr>
          <p:cxnSp>
            <p:nvCxnSpPr>
              <p:cNvPr id="28" name="Google Shape;28;p28"/>
              <p:cNvCxnSpPr/>
              <p:nvPr/>
            </p:nvCxnSpPr>
            <p:spPr>
              <a:xfrm>
                <a:off x="225425"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29" name="Google Shape;29;p28"/>
              <p:cNvCxnSpPr/>
              <p:nvPr/>
            </p:nvCxnSpPr>
            <p:spPr>
              <a:xfrm>
                <a:off x="1449154"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0" name="Google Shape;30;p28"/>
              <p:cNvCxnSpPr/>
              <p:nvPr/>
            </p:nvCxnSpPr>
            <p:spPr>
              <a:xfrm>
                <a:off x="266598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1" name="Google Shape;31;p28"/>
              <p:cNvCxnSpPr/>
              <p:nvPr/>
            </p:nvCxnSpPr>
            <p:spPr>
              <a:xfrm>
                <a:off x="3885119"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2" name="Google Shape;32;p28"/>
              <p:cNvCxnSpPr/>
              <p:nvPr/>
            </p:nvCxnSpPr>
            <p:spPr>
              <a:xfrm>
                <a:off x="510650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grpSp>
            <p:nvGrpSpPr>
              <p:cNvPr id="33" name="Google Shape;33;p28"/>
              <p:cNvGrpSpPr/>
              <p:nvPr/>
            </p:nvGrpSpPr>
            <p:grpSpPr>
              <a:xfrm>
                <a:off x="6327885" y="0"/>
                <a:ext cx="5864115" cy="5898673"/>
                <a:chOff x="6327885" y="0"/>
                <a:chExt cx="5864115" cy="5898673"/>
              </a:xfrm>
            </p:grpSpPr>
            <p:cxnSp>
              <p:nvCxnSpPr>
                <p:cNvPr id="34" name="Google Shape;34;p28"/>
                <p:cNvCxnSpPr/>
                <p:nvPr/>
              </p:nvCxnSpPr>
              <p:spPr>
                <a:xfrm>
                  <a:off x="6327885" y="0"/>
                  <a:ext cx="5864115" cy="5898673"/>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5" name="Google Shape;35;p28"/>
                <p:cNvCxnSpPr/>
                <p:nvPr/>
              </p:nvCxnSpPr>
              <p:spPr>
                <a:xfrm>
                  <a:off x="7549268" y="0"/>
                  <a:ext cx="4642732" cy="467242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6" name="Google Shape;36;p28"/>
                <p:cNvCxnSpPr/>
                <p:nvPr/>
              </p:nvCxnSpPr>
              <p:spPr>
                <a:xfrm>
                  <a:off x="8772997" y="0"/>
                  <a:ext cx="3419003" cy="34567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7" name="Google Shape;37;p28"/>
                <p:cNvCxnSpPr/>
                <p:nvPr/>
              </p:nvCxnSpPr>
              <p:spPr>
                <a:xfrm>
                  <a:off x="9982200" y="0"/>
                  <a:ext cx="2209800" cy="222646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38" name="Google Shape;38;p28"/>
                <p:cNvCxnSpPr/>
                <p:nvPr/>
              </p:nvCxnSpPr>
              <p:spPr>
                <a:xfrm>
                  <a:off x="11199019" y="0"/>
                  <a:ext cx="992981" cy="1002506"/>
                </a:xfrm>
                <a:prstGeom prst="straightConnector1">
                  <a:avLst/>
                </a:prstGeom>
                <a:noFill/>
                <a:ln w="9525" cap="flat" cmpd="sng">
                  <a:solidFill>
                    <a:srgbClr val="D8D8D8">
                      <a:alpha val="24705"/>
                    </a:srgbClr>
                  </a:solidFill>
                  <a:prstDash val="solid"/>
                  <a:miter lim="800000"/>
                  <a:headEnd type="none" w="sm" len="sm"/>
                  <a:tailEnd type="none" w="sm" len="sm"/>
                </a:ln>
              </p:spPr>
            </p:cxnSp>
          </p:grpSp>
          <p:cxnSp>
            <p:nvCxnSpPr>
              <p:cNvPr id="39" name="Google Shape;39;p28"/>
              <p:cNvCxnSpPr/>
              <p:nvPr/>
            </p:nvCxnSpPr>
            <p:spPr>
              <a:xfrm rot="10800000">
                <a:off x="-1" y="1012053"/>
                <a:ext cx="5828811" cy="584594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0" name="Google Shape;40;p28"/>
              <p:cNvCxnSpPr/>
              <p:nvPr/>
            </p:nvCxnSpPr>
            <p:spPr>
              <a:xfrm rot="10800000">
                <a:off x="-1" y="2227340"/>
                <a:ext cx="4614781" cy="4630658"/>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1" name="Google Shape;41;p28"/>
              <p:cNvCxnSpPr/>
              <p:nvPr/>
            </p:nvCxnSpPr>
            <p:spPr>
              <a:xfrm rot="10800000">
                <a:off x="-1" y="3432149"/>
                <a:ext cx="3398419" cy="34258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2" name="Google Shape;42;p28"/>
              <p:cNvCxnSpPr/>
              <p:nvPr/>
            </p:nvCxnSpPr>
            <p:spPr>
              <a:xfrm rot="10800000">
                <a:off x="-1" y="4651431"/>
                <a:ext cx="2196496" cy="2206567"/>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3" name="Google Shape;43;p28"/>
              <p:cNvCxnSpPr/>
              <p:nvPr/>
            </p:nvCxnSpPr>
            <p:spPr>
              <a:xfrm rot="10800000">
                <a:off x="-1" y="5864453"/>
                <a:ext cx="987003" cy="993545"/>
              </a:xfrm>
              <a:prstGeom prst="straightConnector1">
                <a:avLst/>
              </a:prstGeom>
              <a:noFill/>
              <a:ln w="9525" cap="flat" cmpd="sng">
                <a:solidFill>
                  <a:srgbClr val="D8D8D8">
                    <a:alpha val="24705"/>
                  </a:srgbClr>
                </a:solidFill>
                <a:prstDash val="solid"/>
                <a:miter lim="800000"/>
                <a:headEnd type="none" w="sm" len="sm"/>
                <a:tailEnd type="none" w="sm" len="sm"/>
              </a:ln>
            </p:spPr>
          </p:cxnSp>
        </p:grpSp>
        <p:grpSp>
          <p:nvGrpSpPr>
            <p:cNvPr id="44" name="Google Shape;44;p28"/>
            <p:cNvGrpSpPr/>
            <p:nvPr/>
          </p:nvGrpSpPr>
          <p:grpSpPr>
            <a:xfrm flipH="1">
              <a:off x="0" y="0"/>
              <a:ext cx="12192001" cy="6858000"/>
              <a:chOff x="-1" y="0"/>
              <a:chExt cx="12192001" cy="6858000"/>
            </a:xfrm>
          </p:grpSpPr>
          <p:cxnSp>
            <p:nvCxnSpPr>
              <p:cNvPr id="45" name="Google Shape;45;p28"/>
              <p:cNvCxnSpPr/>
              <p:nvPr/>
            </p:nvCxnSpPr>
            <p:spPr>
              <a:xfrm>
                <a:off x="225425"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6" name="Google Shape;46;p28"/>
              <p:cNvCxnSpPr/>
              <p:nvPr/>
            </p:nvCxnSpPr>
            <p:spPr>
              <a:xfrm>
                <a:off x="1449154"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7" name="Google Shape;47;p28"/>
              <p:cNvCxnSpPr/>
              <p:nvPr/>
            </p:nvCxnSpPr>
            <p:spPr>
              <a:xfrm>
                <a:off x="266598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8" name="Google Shape;48;p28"/>
              <p:cNvCxnSpPr/>
              <p:nvPr/>
            </p:nvCxnSpPr>
            <p:spPr>
              <a:xfrm>
                <a:off x="3885119"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49" name="Google Shape;49;p28"/>
              <p:cNvCxnSpPr/>
              <p:nvPr/>
            </p:nvCxnSpPr>
            <p:spPr>
              <a:xfrm>
                <a:off x="5106502" y="0"/>
                <a:ext cx="6815931" cy="6858000"/>
              </a:xfrm>
              <a:prstGeom prst="straightConnector1">
                <a:avLst/>
              </a:prstGeom>
              <a:noFill/>
              <a:ln w="9525" cap="flat" cmpd="sng">
                <a:solidFill>
                  <a:srgbClr val="D8D8D8">
                    <a:alpha val="24705"/>
                  </a:srgbClr>
                </a:solidFill>
                <a:prstDash val="solid"/>
                <a:miter lim="800000"/>
                <a:headEnd type="none" w="sm" len="sm"/>
                <a:tailEnd type="none" w="sm" len="sm"/>
              </a:ln>
            </p:spPr>
          </p:cxnSp>
          <p:grpSp>
            <p:nvGrpSpPr>
              <p:cNvPr id="50" name="Google Shape;50;p28"/>
              <p:cNvGrpSpPr/>
              <p:nvPr/>
            </p:nvGrpSpPr>
            <p:grpSpPr>
              <a:xfrm>
                <a:off x="6327885" y="0"/>
                <a:ext cx="5864115" cy="5898673"/>
                <a:chOff x="6327885" y="0"/>
                <a:chExt cx="5864115" cy="5898673"/>
              </a:xfrm>
            </p:grpSpPr>
            <p:cxnSp>
              <p:nvCxnSpPr>
                <p:cNvPr id="51" name="Google Shape;51;p28"/>
                <p:cNvCxnSpPr/>
                <p:nvPr/>
              </p:nvCxnSpPr>
              <p:spPr>
                <a:xfrm>
                  <a:off x="6327885" y="0"/>
                  <a:ext cx="5864115" cy="5898673"/>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2" name="Google Shape;52;p28"/>
                <p:cNvCxnSpPr/>
                <p:nvPr/>
              </p:nvCxnSpPr>
              <p:spPr>
                <a:xfrm>
                  <a:off x="7549268" y="0"/>
                  <a:ext cx="4642732" cy="467242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3" name="Google Shape;53;p28"/>
                <p:cNvCxnSpPr/>
                <p:nvPr/>
              </p:nvCxnSpPr>
              <p:spPr>
                <a:xfrm>
                  <a:off x="8772997" y="0"/>
                  <a:ext cx="3419003" cy="34567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4" name="Google Shape;54;p28"/>
                <p:cNvCxnSpPr/>
                <p:nvPr/>
              </p:nvCxnSpPr>
              <p:spPr>
                <a:xfrm>
                  <a:off x="9982200" y="0"/>
                  <a:ext cx="2209800" cy="222646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5" name="Google Shape;55;p28"/>
                <p:cNvCxnSpPr/>
                <p:nvPr/>
              </p:nvCxnSpPr>
              <p:spPr>
                <a:xfrm>
                  <a:off x="11199019" y="0"/>
                  <a:ext cx="992981" cy="1002506"/>
                </a:xfrm>
                <a:prstGeom prst="straightConnector1">
                  <a:avLst/>
                </a:prstGeom>
                <a:noFill/>
                <a:ln w="9525" cap="flat" cmpd="sng">
                  <a:solidFill>
                    <a:srgbClr val="D8D8D8">
                      <a:alpha val="24705"/>
                    </a:srgbClr>
                  </a:solidFill>
                  <a:prstDash val="solid"/>
                  <a:miter lim="800000"/>
                  <a:headEnd type="none" w="sm" len="sm"/>
                  <a:tailEnd type="none" w="sm" len="sm"/>
                </a:ln>
              </p:spPr>
            </p:cxnSp>
          </p:grpSp>
          <p:cxnSp>
            <p:nvCxnSpPr>
              <p:cNvPr id="56" name="Google Shape;56;p28"/>
              <p:cNvCxnSpPr/>
              <p:nvPr/>
            </p:nvCxnSpPr>
            <p:spPr>
              <a:xfrm rot="10800000">
                <a:off x="-1" y="1012053"/>
                <a:ext cx="5828811" cy="5845945"/>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7" name="Google Shape;57;p28"/>
              <p:cNvCxnSpPr/>
              <p:nvPr/>
            </p:nvCxnSpPr>
            <p:spPr>
              <a:xfrm rot="10800000">
                <a:off x="-1" y="2227340"/>
                <a:ext cx="4614781" cy="4630658"/>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8" name="Google Shape;58;p28"/>
              <p:cNvCxnSpPr/>
              <p:nvPr/>
            </p:nvCxnSpPr>
            <p:spPr>
              <a:xfrm rot="10800000">
                <a:off x="-1" y="3432149"/>
                <a:ext cx="3398419" cy="3425849"/>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59" name="Google Shape;59;p28"/>
              <p:cNvCxnSpPr/>
              <p:nvPr/>
            </p:nvCxnSpPr>
            <p:spPr>
              <a:xfrm rot="10800000">
                <a:off x="-1" y="4651431"/>
                <a:ext cx="2196496" cy="2206567"/>
              </a:xfrm>
              <a:prstGeom prst="straightConnector1">
                <a:avLst/>
              </a:prstGeom>
              <a:noFill/>
              <a:ln w="9525" cap="flat" cmpd="sng">
                <a:solidFill>
                  <a:srgbClr val="D8D8D8">
                    <a:alpha val="24705"/>
                  </a:srgbClr>
                </a:solidFill>
                <a:prstDash val="solid"/>
                <a:miter lim="800000"/>
                <a:headEnd type="none" w="sm" len="sm"/>
                <a:tailEnd type="none" w="sm" len="sm"/>
              </a:ln>
            </p:spPr>
          </p:cxnSp>
          <p:cxnSp>
            <p:nvCxnSpPr>
              <p:cNvPr id="60" name="Google Shape;60;p28"/>
              <p:cNvCxnSpPr/>
              <p:nvPr/>
            </p:nvCxnSpPr>
            <p:spPr>
              <a:xfrm rot="10800000">
                <a:off x="-1" y="5864453"/>
                <a:ext cx="987003" cy="993545"/>
              </a:xfrm>
              <a:prstGeom prst="straightConnector1">
                <a:avLst/>
              </a:prstGeom>
              <a:noFill/>
              <a:ln w="9525" cap="flat" cmpd="sng">
                <a:solidFill>
                  <a:srgbClr val="D8D8D8">
                    <a:alpha val="24705"/>
                  </a:srgbClr>
                </a:solidFill>
                <a:prstDash val="solid"/>
                <a:miter lim="800000"/>
                <a:headEnd type="none" w="sm" len="sm"/>
                <a:tailEnd type="none" w="sm" len="sm"/>
              </a:ln>
            </p:spPr>
          </p:cxnSp>
        </p:grpSp>
      </p:grpSp>
      <p:sp>
        <p:nvSpPr>
          <p:cNvPr id="61" name="Google Shape;61;p2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A43E27"/>
              </a:buClr>
              <a:buSzPts val="3200"/>
              <a:buFont typeface="Arial"/>
              <a:buNone/>
              <a:defRPr sz="3200" b="1" i="0" u="none" strike="noStrike" cap="none">
                <a:solidFill>
                  <a:srgbClr val="A43E2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2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rgbClr val="A43E27"/>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rgbClr val="A43E27"/>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rgbClr val="A43E27"/>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0"/>
              </a:spcAft>
              <a:buClr>
                <a:srgbClr val="A43E27"/>
              </a:buClr>
              <a:buSzPts val="1400"/>
              <a:buFont typeface="Arial"/>
              <a:buNone/>
              <a:defRPr sz="1400" b="0" i="0" u="none" strike="noStrike" cap="none">
                <a:solidFill>
                  <a:schemeClr val="dk1"/>
                </a:solidFill>
                <a:latin typeface="Arial"/>
                <a:ea typeface="Arial"/>
                <a:cs typeface="Arial"/>
                <a:sym typeface="Arial"/>
              </a:defRPr>
            </a:lvl9pPr>
          </a:lstStyle>
          <a:p>
            <a:endParaRPr/>
          </a:p>
        </p:txBody>
      </p:sp>
      <p:cxnSp>
        <p:nvCxnSpPr>
          <p:cNvPr id="63" name="Google Shape;63;p28"/>
          <p:cNvCxnSpPr/>
          <p:nvPr/>
        </p:nvCxnSpPr>
        <p:spPr>
          <a:xfrm>
            <a:off x="609600" y="6172200"/>
            <a:ext cx="10972800" cy="0"/>
          </a:xfrm>
          <a:prstGeom prst="straightConnector1">
            <a:avLst/>
          </a:prstGeom>
          <a:noFill/>
          <a:ln w="12700" cap="flat" cmpd="sng">
            <a:solidFill>
              <a:srgbClr val="A43E27"/>
            </a:solidFill>
            <a:prstDash val="solid"/>
            <a:miter lim="800000"/>
            <a:headEnd type="none" w="sm" len="sm"/>
            <a:tailEnd type="none" w="sm" len="sm"/>
          </a:ln>
        </p:spPr>
      </p:cxnSp>
      <p:sp>
        <p:nvSpPr>
          <p:cNvPr id="64" name="Google Shape;64;p2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41424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Google Shape;65;p2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rgbClr val="41424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 name="Google Shape;66;p2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414241"/>
                </a:solidFill>
                <a:latin typeface="Arial"/>
                <a:ea typeface="Arial"/>
                <a:cs typeface="Arial"/>
                <a:sym typeface="Arial"/>
              </a:defRPr>
            </a:lvl1pPr>
            <a:lvl2pPr marL="0" marR="0" lvl="1" indent="0" algn="r" rtl="0">
              <a:spcBef>
                <a:spcPts val="0"/>
              </a:spcBef>
              <a:buNone/>
              <a:defRPr sz="1100" b="0" i="0" u="none" strike="noStrike" cap="none">
                <a:solidFill>
                  <a:srgbClr val="414241"/>
                </a:solidFill>
                <a:latin typeface="Arial"/>
                <a:ea typeface="Arial"/>
                <a:cs typeface="Arial"/>
                <a:sym typeface="Arial"/>
              </a:defRPr>
            </a:lvl2pPr>
            <a:lvl3pPr marL="0" marR="0" lvl="2" indent="0" algn="r" rtl="0">
              <a:spcBef>
                <a:spcPts val="0"/>
              </a:spcBef>
              <a:buNone/>
              <a:defRPr sz="1100" b="0" i="0" u="none" strike="noStrike" cap="none">
                <a:solidFill>
                  <a:srgbClr val="414241"/>
                </a:solidFill>
                <a:latin typeface="Arial"/>
                <a:ea typeface="Arial"/>
                <a:cs typeface="Arial"/>
                <a:sym typeface="Arial"/>
              </a:defRPr>
            </a:lvl3pPr>
            <a:lvl4pPr marL="0" marR="0" lvl="3" indent="0" algn="r" rtl="0">
              <a:spcBef>
                <a:spcPts val="0"/>
              </a:spcBef>
              <a:buNone/>
              <a:defRPr sz="1100" b="0" i="0" u="none" strike="noStrike" cap="none">
                <a:solidFill>
                  <a:srgbClr val="414241"/>
                </a:solidFill>
                <a:latin typeface="Arial"/>
                <a:ea typeface="Arial"/>
                <a:cs typeface="Arial"/>
                <a:sym typeface="Arial"/>
              </a:defRPr>
            </a:lvl4pPr>
            <a:lvl5pPr marL="0" marR="0" lvl="4" indent="0" algn="r" rtl="0">
              <a:spcBef>
                <a:spcPts val="0"/>
              </a:spcBef>
              <a:buNone/>
              <a:defRPr sz="1100" b="0" i="0" u="none" strike="noStrike" cap="none">
                <a:solidFill>
                  <a:srgbClr val="414241"/>
                </a:solidFill>
                <a:latin typeface="Arial"/>
                <a:ea typeface="Arial"/>
                <a:cs typeface="Arial"/>
                <a:sym typeface="Arial"/>
              </a:defRPr>
            </a:lvl5pPr>
            <a:lvl6pPr marL="0" marR="0" lvl="5" indent="0" algn="r" rtl="0">
              <a:spcBef>
                <a:spcPts val="0"/>
              </a:spcBef>
              <a:buNone/>
              <a:defRPr sz="1100" b="0" i="0" u="none" strike="noStrike" cap="none">
                <a:solidFill>
                  <a:srgbClr val="414241"/>
                </a:solidFill>
                <a:latin typeface="Arial"/>
                <a:ea typeface="Arial"/>
                <a:cs typeface="Arial"/>
                <a:sym typeface="Arial"/>
              </a:defRPr>
            </a:lvl6pPr>
            <a:lvl7pPr marL="0" marR="0" lvl="6" indent="0" algn="r" rtl="0">
              <a:spcBef>
                <a:spcPts val="0"/>
              </a:spcBef>
              <a:buNone/>
              <a:defRPr sz="1100" b="0" i="0" u="none" strike="noStrike" cap="none">
                <a:solidFill>
                  <a:srgbClr val="414241"/>
                </a:solidFill>
                <a:latin typeface="Arial"/>
                <a:ea typeface="Arial"/>
                <a:cs typeface="Arial"/>
                <a:sym typeface="Arial"/>
              </a:defRPr>
            </a:lvl7pPr>
            <a:lvl8pPr marL="0" marR="0" lvl="7" indent="0" algn="r" rtl="0">
              <a:spcBef>
                <a:spcPts val="0"/>
              </a:spcBef>
              <a:buNone/>
              <a:defRPr sz="1100" b="0" i="0" u="none" strike="noStrike" cap="none">
                <a:solidFill>
                  <a:srgbClr val="414241"/>
                </a:solidFill>
                <a:latin typeface="Arial"/>
                <a:ea typeface="Arial"/>
                <a:cs typeface="Arial"/>
                <a:sym typeface="Arial"/>
              </a:defRPr>
            </a:lvl8pPr>
            <a:lvl9pPr marL="0" marR="0" lvl="8" indent="0" algn="r" rtl="0">
              <a:spcBef>
                <a:spcPts val="0"/>
              </a:spcBef>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two-men-talking-online-video-call-communication-via-computer-screen-workers-talking-videoconference-with-cup-books-virtual-digital-meeting_27669120.htm" TargetMode="Externa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freepik.com/free-ai-image/illustration-depicting-corporate-job_390231541.htm" TargetMode="External"/><Relationship Id="rId5" Type="http://schemas.openxmlformats.org/officeDocument/2006/relationships/hyperlink" Target="https://www.dcu.ie/teu" TargetMode="Externa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app-testing-optimization-ux-designer-developer-smartphone-interface-female-cartoon-character-programming-mobile-phone-application_12083132.htm"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jpg"/><Relationship Id="rId7" Type="http://schemas.openxmlformats.org/officeDocument/2006/relationships/hyperlink" Target="https://epale.ec.europa.eu/en/blog/ten-ict-tools-online-training-adult-learning" TargetMode="External"/><Relationship Id="rId12"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moderncampus.com/blog/technology-in-adult-education.html" TargetMode="External"/><Relationship Id="rId11" Type="http://schemas.openxmlformats.org/officeDocument/2006/relationships/image" Target="../media/image22.png"/><Relationship Id="rId5" Type="http://schemas.openxmlformats.org/officeDocument/2006/relationships/hyperlink" Target="https://www.youtube.com/playlist?list=PL_YC6ZMWyQ-xMQqtqU2WW3dWWS9TRisgj" TargetMode="External"/><Relationship Id="rId10" Type="http://schemas.openxmlformats.org/officeDocument/2006/relationships/image" Target="../media/image21.png"/><Relationship Id="rId4" Type="http://schemas.openxmlformats.org/officeDocument/2006/relationships/hyperlink" Target="https://eaea.org/2025/10/01/emerging-technologies-and-adult-learning-useful-resources-for-educators/" TargetMode="External"/><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illustration-social-media-concept_2806723.htm" TargetMode="Externa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ai-image/illustration-depicting-corporate-job_390231541.htm" TargetMode="Externa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jpg"/><Relationship Id="rId7" Type="http://schemas.openxmlformats.org/officeDocument/2006/relationships/hyperlink" Target="https://educationaltechnology.net/technological-pedagogical-content-knowledge-tpack-framework/?utm_source=chatgpt.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itejournal.org/volume-9/issue-1-09/general/what-is-technological-pedagogicalcontent-knowledge" TargetMode="External"/><Relationship Id="rId5" Type="http://schemas.openxmlformats.org/officeDocument/2006/relationships/hyperlink" Target="https://doi.org/10.55849/wp.v1i3.381" TargetMode="External"/><Relationship Id="rId10" Type="http://schemas.openxmlformats.org/officeDocument/2006/relationships/image" Target="../media/image7.jpg"/><Relationship Id="rId4" Type="http://schemas.openxmlformats.org/officeDocument/2006/relationships/hyperlink" Target="https://doi.org/10.61093/bel.8(4).137-147" TargetMode="External"/><Relationship Id="rId9" Type="http://schemas.openxmlformats.org/officeDocument/2006/relationships/hyperlink" Target="https://www.freepik.com/free-vector/customer-service-guide-abstract-concept-vector-illustration-customer-service-tutorial-excellence-training-manual-employee-tips-implementation-guide-educational-information-abstract-metaphor_12083693.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tiny-people-standing-near-big-checkmark-team-male-female-characters-finishing-work-with-list-good-job-sign-flat-vector-illustration-done-job-checklist-time-management-concept_21683572.htm"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g"/><Relationship Id="rId7"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freepik.com/free-vector/development-service-smart-house-iot-technology-network-programming_12085330.htm"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hyperlink" Target="https://www.magicschool.ai/" TargetMode="External"/><Relationship Id="rId13"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hyperlink" Target="https://miro.com/" TargetMode="External"/><Relationship Id="rId12" Type="http://schemas.openxmlformats.org/officeDocument/2006/relationships/hyperlink" Target="https://www.freepik.com/free-vector/webinar-concept_1794455.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upport.google.com/a/users/answer/9303223?hl=en" TargetMode="External"/><Relationship Id="rId11" Type="http://schemas.openxmlformats.org/officeDocument/2006/relationships/hyperlink" Target="https://blog.genially.com/en/instructional-designer/" TargetMode="External"/><Relationship Id="rId5" Type="http://schemas.openxmlformats.org/officeDocument/2006/relationships/hyperlink" Target="https://www.mentimeter.com/" TargetMode="External"/><Relationship Id="rId10" Type="http://schemas.openxmlformats.org/officeDocument/2006/relationships/hyperlink" Target="https://www.ucc.ie/en/cirtl/resources/shortguides/shortguide9assessmentintheageofai/" TargetMode="External"/><Relationship Id="rId4" Type="http://schemas.openxmlformats.org/officeDocument/2006/relationships/hyperlink" Target="https://padlet.com/" TargetMode="External"/><Relationship Id="rId9" Type="http://schemas.openxmlformats.org/officeDocument/2006/relationships/hyperlink" Target="https://www.eduaide.ai/" TargetMode="External"/><Relationship Id="rId1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hyperlink" Target="https://h5p.org/tutorial-question-set" TargetMode="External"/><Relationship Id="rId3" Type="http://schemas.openxmlformats.org/officeDocument/2006/relationships/image" Target="../media/image8.jpg"/><Relationship Id="rId7" Type="http://schemas.openxmlformats.org/officeDocument/2006/relationships/hyperlink" Target="https://genially.com/features/quiz-build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du.google.com/learning-center/" TargetMode="External"/><Relationship Id="rId11" Type="http://schemas.openxmlformats.org/officeDocument/2006/relationships/image" Target="../media/image7.jpg"/><Relationship Id="rId5" Type="http://schemas.openxmlformats.org/officeDocument/2006/relationships/hyperlink" Target="https://support.zoom.com/hc/en/article?id=zm_kb&amp;sysparm_article=KB0062540" TargetMode="External"/><Relationship Id="rId10" Type="http://schemas.openxmlformats.org/officeDocument/2006/relationships/image" Target="../media/image12.jpg"/><Relationship Id="rId4" Type="http://schemas.openxmlformats.org/officeDocument/2006/relationships/hyperlink" Target="https://www.freepik.com/free-vector/infographic-template-design_1000212.htm" TargetMode="External"/><Relationship Id="rId9" Type="http://schemas.openxmlformats.org/officeDocument/2006/relationships/hyperlink" Target="https://www.eidesign.net/simulate-to-elevate-unveiling-the-power-of-training-simula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adlet.com/site/templates?audience=education&amp;name=instruction-manual-v1" TargetMode="External"/><Relationship Id="rId3" Type="http://schemas.openxmlformats.org/officeDocument/2006/relationships/image" Target="../media/image8.jpg"/><Relationship Id="rId7" Type="http://schemas.openxmlformats.org/officeDocument/2006/relationships/hyperlink" Target="https://support.microsoft.com/en-us/office/get-started-with-microsoft-loop-9f4d8d4f-dfc6-4518-9ef6-069408c21f0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orkspace.google.com/intl/en_ie/training/" TargetMode="External"/><Relationship Id="rId11" Type="http://schemas.openxmlformats.org/officeDocument/2006/relationships/image" Target="../media/image7.jpg"/><Relationship Id="rId5" Type="http://schemas.openxmlformats.org/officeDocument/2006/relationships/hyperlink" Target="https://padlet.com/site/product/howitworks" TargetMode="External"/><Relationship Id="rId10" Type="http://schemas.openxmlformats.org/officeDocument/2006/relationships/image" Target="../media/image13.jpg"/><Relationship Id="rId4" Type="http://schemas.openxmlformats.org/officeDocument/2006/relationships/hyperlink" Target="https://miro.com/aq/ps/online-brainstorm-tool/" TargetMode="External"/><Relationship Id="rId9" Type="http://schemas.openxmlformats.org/officeDocument/2006/relationships/hyperlink" Target="https://www.freepik.com/free-vector/concept-connecting-teams-landing-page_5615627.ht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8.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blog.duolingo.com/language-rules-learning-grammar-on-duolingo/" TargetMode="External"/><Relationship Id="rId5" Type="http://schemas.openxmlformats.org/officeDocument/2006/relationships/hyperlink" Target="https://view.genially.com/66e05a055c105d3afe0a5d80/interactive-content-branching-scenario-ethical-considerations" TargetMode="External"/><Relationship Id="rId4" Type="http://schemas.openxmlformats.org/officeDocument/2006/relationships/hyperlink" Target="https://www.freepik.com/free-vector/people-using-virtual-reality-glasses_11519225.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reepik.com/free-vector/vector-collection-business-people_2802975.htm" TargetMode="External"/><Relationship Id="rId5" Type="http://schemas.openxmlformats.org/officeDocument/2006/relationships/image" Target="../media/image15.png"/><Relationship Id="rId4" Type="http://schemas.openxmlformats.org/officeDocument/2006/relationships/hyperlink" Target="https://www.dcu.ie/teu/engaging-students-through-asynchronous-teac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24000">
              <a:schemeClr val="lt1"/>
            </a:gs>
            <a:gs pos="100000">
              <a:srgbClr val="F2F2F2">
                <a:alpha val="64705"/>
              </a:srgbClr>
            </a:gs>
          </a:gsLst>
          <a:lin ang="5400000" scaled="0"/>
        </a:gradFill>
        <a:effectLst/>
      </p:bgPr>
    </p:bg>
    <p:spTree>
      <p:nvGrpSpPr>
        <p:cNvPr id="1" name="Shape 190"/>
        <p:cNvGrpSpPr/>
        <p:nvPr/>
      </p:nvGrpSpPr>
      <p:grpSpPr>
        <a:xfrm>
          <a:off x="0" y="0"/>
          <a:ext cx="0" cy="0"/>
          <a:chOff x="0" y="0"/>
          <a:chExt cx="0" cy="0"/>
        </a:xfrm>
      </p:grpSpPr>
      <p:sp>
        <p:nvSpPr>
          <p:cNvPr id="191" name="Google Shape;191;p1"/>
          <p:cNvSpPr txBox="1">
            <a:spLocks noGrp="1"/>
          </p:cNvSpPr>
          <p:nvPr>
            <p:ph type="subTitle" idx="1"/>
          </p:nvPr>
        </p:nvSpPr>
        <p:spPr>
          <a:xfrm>
            <a:off x="1232885" y="5432563"/>
            <a:ext cx="9604310"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100"/>
              <a:buNone/>
            </a:pPr>
            <a:r>
              <a:rPr lang="en-IE" sz="1100">
                <a:solidFill>
                  <a:srgbClr val="0070C0"/>
                </a:solidFill>
                <a:latin typeface="Calibri"/>
                <a:ea typeface="Calibri"/>
                <a:cs typeface="Calibri"/>
                <a:sym typeface="Calibri"/>
              </a:rPr>
              <a:t>Projekt Nr. </a:t>
            </a:r>
            <a:r>
              <a:rPr lang="en-IE" sz="1100" b="1">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192" name="Google Shape;192;p1"/>
          <p:cNvPicPr preferRelativeResize="0"/>
          <p:nvPr/>
        </p:nvPicPr>
        <p:blipFill rotWithShape="1">
          <a:blip r:embed="rId3">
            <a:alphaModFix/>
          </a:blip>
          <a:srcRect t="21235" b="39429"/>
          <a:stretch/>
        </p:blipFill>
        <p:spPr>
          <a:xfrm>
            <a:off x="982197" y="850354"/>
            <a:ext cx="3576552" cy="1406846"/>
          </a:xfrm>
          <a:prstGeom prst="rect">
            <a:avLst/>
          </a:prstGeom>
          <a:noFill/>
          <a:ln>
            <a:noFill/>
          </a:ln>
        </p:spPr>
      </p:pic>
      <p:pic>
        <p:nvPicPr>
          <p:cNvPr id="193" name="Google Shape;193;p1" descr="Slika:Flag of Austria.svg - Wikipedija, prosta enciklopedija"/>
          <p:cNvPicPr preferRelativeResize="0"/>
          <p:nvPr/>
        </p:nvPicPr>
        <p:blipFill rotWithShape="1">
          <a:blip r:embed="rId4">
            <a:alphaModFix/>
          </a:blip>
          <a:srcRect/>
          <a:stretch/>
        </p:blipFill>
        <p:spPr>
          <a:xfrm>
            <a:off x="10149087" y="2193125"/>
            <a:ext cx="674955" cy="450533"/>
          </a:xfrm>
          <a:prstGeom prst="rect">
            <a:avLst/>
          </a:prstGeom>
          <a:noFill/>
          <a:ln>
            <a:noFill/>
          </a:ln>
        </p:spPr>
      </p:pic>
      <p:pic>
        <p:nvPicPr>
          <p:cNvPr id="194" name="Google Shape;194;p1" descr="Slika:Flag of Greece.svg - Wikipedija, prosta enciklopedija"/>
          <p:cNvPicPr preferRelativeResize="0"/>
          <p:nvPr/>
        </p:nvPicPr>
        <p:blipFill rotWithShape="1">
          <a:blip r:embed="rId5">
            <a:alphaModFix/>
          </a:blip>
          <a:srcRect/>
          <a:stretch/>
        </p:blipFill>
        <p:spPr>
          <a:xfrm>
            <a:off x="10154546" y="3447756"/>
            <a:ext cx="675060" cy="450040"/>
          </a:xfrm>
          <a:prstGeom prst="rect">
            <a:avLst/>
          </a:prstGeom>
          <a:noFill/>
          <a:ln>
            <a:noFill/>
          </a:ln>
        </p:spPr>
      </p:pic>
      <p:pic>
        <p:nvPicPr>
          <p:cNvPr id="195" name="Google Shape;195;p1" descr="Slika:Flag of Ireland.svg - Wikipedija, prosta enciklopedija"/>
          <p:cNvPicPr preferRelativeResize="0"/>
          <p:nvPr/>
        </p:nvPicPr>
        <p:blipFill rotWithShape="1">
          <a:blip r:embed="rId6">
            <a:alphaModFix/>
          </a:blip>
          <a:srcRect/>
          <a:stretch/>
        </p:blipFill>
        <p:spPr>
          <a:xfrm>
            <a:off x="10154546" y="4074825"/>
            <a:ext cx="669496" cy="334748"/>
          </a:xfrm>
          <a:prstGeom prst="rect">
            <a:avLst/>
          </a:prstGeom>
          <a:noFill/>
          <a:ln>
            <a:noFill/>
          </a:ln>
        </p:spPr>
      </p:pic>
      <p:pic>
        <p:nvPicPr>
          <p:cNvPr id="196" name="Google Shape;196;p1" descr="Slika:Flag of Cyprus.svg - Wikipedija, prosta enciklopedija"/>
          <p:cNvPicPr preferRelativeResize="0"/>
          <p:nvPr/>
        </p:nvPicPr>
        <p:blipFill rotWithShape="1">
          <a:blip r:embed="rId7">
            <a:alphaModFix/>
          </a:blip>
          <a:srcRect/>
          <a:stretch/>
        </p:blipFill>
        <p:spPr>
          <a:xfrm>
            <a:off x="10149087" y="2820687"/>
            <a:ext cx="674955" cy="450040"/>
          </a:xfrm>
          <a:prstGeom prst="rect">
            <a:avLst/>
          </a:prstGeom>
          <a:noFill/>
          <a:ln>
            <a:noFill/>
          </a:ln>
        </p:spPr>
      </p:pic>
      <p:pic>
        <p:nvPicPr>
          <p:cNvPr id="197" name="Google Shape;197;p1" descr="Flag of Slovenia - Wikipedia"/>
          <p:cNvPicPr preferRelativeResize="0"/>
          <p:nvPr/>
        </p:nvPicPr>
        <p:blipFill rotWithShape="1">
          <a:blip r:embed="rId8">
            <a:alphaModFix/>
          </a:blip>
          <a:srcRect/>
          <a:stretch/>
        </p:blipFill>
        <p:spPr>
          <a:xfrm>
            <a:off x="10154547" y="4586602"/>
            <a:ext cx="669495" cy="334748"/>
          </a:xfrm>
          <a:prstGeom prst="rect">
            <a:avLst/>
          </a:prstGeom>
          <a:noFill/>
          <a:ln>
            <a:noFill/>
          </a:ln>
        </p:spPr>
      </p:pic>
      <p:pic>
        <p:nvPicPr>
          <p:cNvPr id="198" name="Google Shape;198;p1" title="DE Kofinanziert von der Europ�ischen Union_POS (15).jpg"/>
          <p:cNvPicPr preferRelativeResize="0"/>
          <p:nvPr/>
        </p:nvPicPr>
        <p:blipFill rotWithShape="1">
          <a:blip r:embed="rId9">
            <a:alphaModFix/>
          </a:blip>
          <a:srcRect l="2945" r="2945"/>
          <a:stretch/>
        </p:blipFill>
        <p:spPr>
          <a:xfrm>
            <a:off x="8746584" y="5436828"/>
            <a:ext cx="2220298" cy="495376"/>
          </a:xfrm>
          <a:prstGeom prst="rect">
            <a:avLst/>
          </a:prstGeom>
          <a:noFill/>
          <a:ln>
            <a:noFill/>
          </a:ln>
        </p:spPr>
      </p:pic>
      <p:sp>
        <p:nvSpPr>
          <p:cNvPr id="199" name="Google Shape;199;p1"/>
          <p:cNvSpPr txBox="1"/>
          <p:nvPr/>
        </p:nvSpPr>
        <p:spPr>
          <a:xfrm>
            <a:off x="2602992" y="2713029"/>
            <a:ext cx="6180598" cy="1282070"/>
          </a:xfrm>
          <a:prstGeom prst="rect">
            <a:avLst/>
          </a:prstGeom>
          <a:noFill/>
          <a:ln>
            <a:noFill/>
          </a:ln>
        </p:spPr>
        <p:txBody>
          <a:bodyPr spcFirstLastPara="1" wrap="square" lIns="91425" tIns="45700" rIns="91425" bIns="45700" anchor="b" anchorCtr="0">
            <a:normAutofit/>
          </a:bodyPr>
          <a:lstStyle/>
          <a:p>
            <a:pPr marL="0" marR="0" lvl="0" indent="0" algn="ctr" rtl="0">
              <a:lnSpc>
                <a:spcPct val="76000"/>
              </a:lnSpc>
              <a:spcBef>
                <a:spcPts val="0"/>
              </a:spcBef>
              <a:spcAft>
                <a:spcPts val="0"/>
              </a:spcAft>
              <a:buClr>
                <a:srgbClr val="C52B87"/>
              </a:buClr>
              <a:buSzPts val="4000"/>
              <a:buFont typeface="Calibri"/>
              <a:buNone/>
            </a:pPr>
            <a:r>
              <a:rPr lang="en-IE" sz="4000" b="1" i="0" u="none" strike="noStrike" cap="none">
                <a:solidFill>
                  <a:srgbClr val="C52B87"/>
                </a:solidFill>
                <a:latin typeface="Calibri"/>
                <a:ea typeface="Calibri"/>
                <a:cs typeface="Calibri"/>
                <a:sym typeface="Calibri"/>
              </a:rPr>
              <a:t>Innovatives Lehren und Lernen</a:t>
            </a:r>
            <a:endParaRPr/>
          </a:p>
        </p:txBody>
      </p:sp>
      <p:sp>
        <p:nvSpPr>
          <p:cNvPr id="200" name="Google Shape;200;p1"/>
          <p:cNvSpPr txBox="1"/>
          <p:nvPr/>
        </p:nvSpPr>
        <p:spPr>
          <a:xfrm>
            <a:off x="2830858" y="4092789"/>
            <a:ext cx="6180598" cy="667163"/>
          </a:xfrm>
          <a:prstGeom prst="rect">
            <a:avLst/>
          </a:prstGeom>
          <a:noFill/>
          <a:ln>
            <a:noFill/>
          </a:ln>
        </p:spPr>
        <p:txBody>
          <a:bodyPr spcFirstLastPara="1" wrap="square" lIns="91425" tIns="45700" rIns="91425" bIns="45700" anchor="b" anchorCtr="0">
            <a:normAutofit lnSpcReduction="10000"/>
          </a:bodyPr>
          <a:lstStyle/>
          <a:p>
            <a:pPr marL="0" marR="0" lvl="0" indent="0" algn="ctr" rtl="0">
              <a:lnSpc>
                <a:spcPct val="76000"/>
              </a:lnSpc>
              <a:spcBef>
                <a:spcPts val="0"/>
              </a:spcBef>
              <a:spcAft>
                <a:spcPts val="0"/>
              </a:spcAft>
              <a:buClr>
                <a:srgbClr val="C52B87"/>
              </a:buClr>
              <a:buSzPts val="2800"/>
              <a:buFont typeface="Calibri"/>
              <a:buNone/>
            </a:pPr>
            <a:r>
              <a:rPr lang="en-IE" sz="2800" b="1" i="0" u="none" strike="noStrike" cap="none">
                <a:solidFill>
                  <a:srgbClr val="C52B87"/>
                </a:solidFill>
                <a:latin typeface="Calibri"/>
                <a:ea typeface="Calibri"/>
                <a:cs typeface="Calibri"/>
                <a:sym typeface="Calibri"/>
              </a:rPr>
              <a:t>Anwendung von TP</a:t>
            </a:r>
            <a:r>
              <a:rPr lang="en-IE" sz="2800" b="1">
                <a:solidFill>
                  <a:srgbClr val="C52B87"/>
                </a:solidFill>
                <a:latin typeface="Calibri"/>
                <a:ea typeface="Calibri"/>
                <a:cs typeface="Calibri"/>
                <a:sym typeface="Calibri"/>
              </a:rPr>
              <a:t>W</a:t>
            </a:r>
            <a:r>
              <a:rPr lang="en-IE" sz="2800" b="1" i="0" u="none" strike="noStrike" cap="none">
                <a:solidFill>
                  <a:srgbClr val="C52B87"/>
                </a:solidFill>
                <a:latin typeface="Calibri"/>
                <a:ea typeface="Calibri"/>
                <a:cs typeface="Calibri"/>
                <a:sym typeface="Calibri"/>
              </a:rPr>
              <a:t>, TPACK &amp; Lehren und Lernen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10"/>
          <p:cNvSpPr txBox="1">
            <a:spLocks noGrp="1"/>
          </p:cNvSpPr>
          <p:nvPr>
            <p:ph type="title"/>
          </p:nvPr>
        </p:nvSpPr>
        <p:spPr>
          <a:xfrm>
            <a:off x="406880" y="-106141"/>
            <a:ext cx="9601200" cy="1142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en-IE">
                <a:solidFill>
                  <a:srgbClr val="C52B87"/>
                </a:solidFill>
                <a:latin typeface="Calibri"/>
                <a:ea typeface="Calibri"/>
                <a:cs typeface="Calibri"/>
                <a:sym typeface="Calibri"/>
              </a:rPr>
              <a:t>Fallstudie - Kursanpassung bei DCU</a:t>
            </a:r>
            <a:endParaRPr>
              <a:solidFill>
                <a:srgbClr val="C52B87"/>
              </a:solidFill>
              <a:latin typeface="Calibri"/>
              <a:ea typeface="Calibri"/>
              <a:cs typeface="Calibri"/>
              <a:sym typeface="Calibri"/>
            </a:endParaRPr>
          </a:p>
        </p:txBody>
      </p:sp>
      <p:sp>
        <p:nvSpPr>
          <p:cNvPr id="288" name="Google Shape;288;p10"/>
          <p:cNvSpPr/>
          <p:nvPr/>
        </p:nvSpPr>
        <p:spPr>
          <a:xfrm>
            <a:off x="406880" y="1123175"/>
            <a:ext cx="6484808" cy="477053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E" sz="1600" i="0">
                <a:solidFill>
                  <a:srgbClr val="5F625F"/>
                </a:solidFill>
                <a:latin typeface="Calibri"/>
                <a:ea typeface="Calibri"/>
                <a:cs typeface="Calibri"/>
                <a:sym typeface="Calibri"/>
              </a:rPr>
              <a:t>Ergriffene Maßnahmen:</a:t>
            </a:r>
            <a:endParaRPr/>
          </a:p>
          <a:p>
            <a:pPr marL="285750" marR="0" lvl="0" indent="-285750" algn="just" rtl="0">
              <a:spcBef>
                <a:spcPts val="0"/>
              </a:spcBef>
              <a:spcAft>
                <a:spcPts val="0"/>
              </a:spcAft>
              <a:buClr>
                <a:srgbClr val="5F625F"/>
              </a:buClr>
              <a:buSzPts val="1600"/>
              <a:buFont typeface="Arial"/>
              <a:buChar char="•"/>
            </a:pPr>
            <a:r>
              <a:rPr lang="en-IE" sz="1600" i="0">
                <a:solidFill>
                  <a:srgbClr val="5F625F"/>
                </a:solidFill>
                <a:latin typeface="Calibri"/>
                <a:ea typeface="Calibri"/>
                <a:cs typeface="Calibri"/>
                <a:sym typeface="Calibri"/>
              </a:rPr>
              <a:t>Die Vorlesungen wurden im Voraus aufgezeichnet und auf Loop (der virtuellen Lernumgebung - VLE) veröffentlicht. </a:t>
            </a:r>
            <a:endParaRPr/>
          </a:p>
          <a:p>
            <a:pPr marL="285750" marR="0" lvl="0" indent="-285750" algn="just" rtl="0">
              <a:spcBef>
                <a:spcPts val="0"/>
              </a:spcBef>
              <a:spcAft>
                <a:spcPts val="0"/>
              </a:spcAft>
              <a:buClr>
                <a:srgbClr val="5F625F"/>
              </a:buClr>
              <a:buSzPts val="1600"/>
              <a:buFont typeface="Arial"/>
              <a:buChar char="•"/>
            </a:pPr>
            <a:r>
              <a:rPr lang="en-IE" sz="1600" i="0">
                <a:solidFill>
                  <a:srgbClr val="5F625F"/>
                </a:solidFill>
                <a:latin typeface="Calibri"/>
                <a:ea typeface="Calibri"/>
                <a:cs typeface="Calibri"/>
                <a:sym typeface="Calibri"/>
              </a:rPr>
              <a:t>Die wöchentliche Struktur bestand aus kontextualisierenden Videos des Dozenten, Lesestoff und praktischen Quizfragen. </a:t>
            </a:r>
            <a:endParaRPr/>
          </a:p>
          <a:p>
            <a:pPr marL="285750" marR="0" lvl="0" indent="-285750" algn="just" rtl="0">
              <a:spcBef>
                <a:spcPts val="0"/>
              </a:spcBef>
              <a:spcAft>
                <a:spcPts val="0"/>
              </a:spcAft>
              <a:buClr>
                <a:srgbClr val="5F625F"/>
              </a:buClr>
              <a:buSzPts val="1600"/>
              <a:buFont typeface="Arial"/>
              <a:buChar char="•"/>
            </a:pPr>
            <a:r>
              <a:rPr lang="en-IE" sz="1600" i="0">
                <a:solidFill>
                  <a:srgbClr val="5F625F"/>
                </a:solidFill>
                <a:latin typeface="Calibri"/>
                <a:ea typeface="Calibri"/>
                <a:cs typeface="Calibri"/>
                <a:sym typeface="Calibri"/>
              </a:rPr>
              <a:t>Anstelle von Live-Kleingruppenseminaren zeichnete das RE-Lehrerteam Gruppendiskussionen (über Zoom) auf, bettete sie in Loop ein und erstellte interaktive H5P-Aufgaben zur Reflexion. </a:t>
            </a:r>
            <a:endParaRPr sz="1600">
              <a:solidFill>
                <a:srgbClr val="5F625F"/>
              </a:solidFill>
              <a:latin typeface="Calibri"/>
              <a:ea typeface="Calibri"/>
              <a:cs typeface="Calibri"/>
              <a:sym typeface="Calibri"/>
            </a:endParaRPr>
          </a:p>
          <a:p>
            <a:pPr marL="285750" marR="0" lvl="0" indent="-285750" algn="just" rtl="0">
              <a:spcBef>
                <a:spcPts val="0"/>
              </a:spcBef>
              <a:spcAft>
                <a:spcPts val="0"/>
              </a:spcAft>
              <a:buClr>
                <a:srgbClr val="5F625F"/>
              </a:buClr>
              <a:buSzPts val="1600"/>
              <a:buFont typeface="Arial"/>
              <a:buChar char="•"/>
            </a:pPr>
            <a:r>
              <a:rPr lang="en-IE" sz="1600" i="0">
                <a:solidFill>
                  <a:srgbClr val="5F625F"/>
                </a:solidFill>
                <a:latin typeface="Calibri"/>
                <a:ea typeface="Calibri"/>
                <a:cs typeface="Calibri"/>
                <a:sym typeface="Calibri"/>
              </a:rPr>
              <a:t>Nach der Interaktion mit den H5P-Aufgaben posteten die Studierenden ihre Überlegungen in Diskussionsforen. </a:t>
            </a:r>
            <a:endParaRPr/>
          </a:p>
          <a:p>
            <a:pPr marL="285750" marR="0" lvl="0" indent="-285750" algn="just" rtl="0">
              <a:spcBef>
                <a:spcPts val="0"/>
              </a:spcBef>
              <a:spcAft>
                <a:spcPts val="0"/>
              </a:spcAft>
              <a:buClr>
                <a:srgbClr val="5F625F"/>
              </a:buClr>
              <a:buSzPts val="1600"/>
              <a:buFont typeface="Arial"/>
              <a:buChar char="•"/>
            </a:pPr>
            <a:r>
              <a:rPr lang="en-IE" sz="1600" i="0">
                <a:solidFill>
                  <a:srgbClr val="5F625F"/>
                </a:solidFill>
                <a:latin typeface="Calibri"/>
                <a:ea typeface="Calibri"/>
                <a:cs typeface="Calibri"/>
                <a:sym typeface="Calibri"/>
              </a:rPr>
              <a:t>Gastredner</a:t>
            </a:r>
            <a:r>
              <a:rPr lang="en-IE" sz="1600">
                <a:solidFill>
                  <a:srgbClr val="5F625F"/>
                </a:solidFill>
                <a:latin typeface="Calibri"/>
                <a:ea typeface="Calibri"/>
                <a:cs typeface="Calibri"/>
                <a:sym typeface="Calibri"/>
              </a:rPr>
              <a:t>*i</a:t>
            </a:r>
            <a:r>
              <a:rPr lang="en-IE" sz="1600" i="0">
                <a:solidFill>
                  <a:srgbClr val="5F625F"/>
                </a:solidFill>
                <a:latin typeface="Calibri"/>
                <a:ea typeface="Calibri"/>
                <a:cs typeface="Calibri"/>
                <a:sym typeface="Calibri"/>
              </a:rPr>
              <a:t>nnen wurden über Zoom-Interviews mit Praktiker</a:t>
            </a:r>
            <a:r>
              <a:rPr lang="en-IE" sz="1600">
                <a:solidFill>
                  <a:srgbClr val="5F625F"/>
                </a:solidFill>
                <a:latin typeface="Calibri"/>
                <a:ea typeface="Calibri"/>
                <a:cs typeface="Calibri"/>
                <a:sym typeface="Calibri"/>
              </a:rPr>
              <a:t>*i</a:t>
            </a:r>
            <a:r>
              <a:rPr lang="en-IE" sz="1600" i="0">
                <a:solidFill>
                  <a:srgbClr val="5F625F"/>
                </a:solidFill>
                <a:latin typeface="Calibri"/>
                <a:ea typeface="Calibri"/>
                <a:cs typeface="Calibri"/>
                <a:sym typeface="Calibri"/>
              </a:rPr>
              <a:t>nnen der katholischen Grundschulbildung (Lehrer</a:t>
            </a:r>
            <a:r>
              <a:rPr lang="en-IE" sz="1600">
                <a:solidFill>
                  <a:srgbClr val="5F625F"/>
                </a:solidFill>
                <a:latin typeface="Calibri"/>
                <a:ea typeface="Calibri"/>
                <a:cs typeface="Calibri"/>
                <a:sym typeface="Calibri"/>
              </a:rPr>
              <a:t>*i</a:t>
            </a:r>
            <a:r>
              <a:rPr lang="en-IE" sz="1600" i="0">
                <a:solidFill>
                  <a:srgbClr val="5F625F"/>
                </a:solidFill>
                <a:latin typeface="Calibri"/>
                <a:ea typeface="Calibri"/>
                <a:cs typeface="Calibri"/>
                <a:sym typeface="Calibri"/>
              </a:rPr>
              <a:t>nnen, Schulleiter</a:t>
            </a:r>
            <a:r>
              <a:rPr lang="en-IE" sz="1600">
                <a:solidFill>
                  <a:srgbClr val="5F625F"/>
                </a:solidFill>
                <a:latin typeface="Calibri"/>
                <a:ea typeface="Calibri"/>
                <a:cs typeface="Calibri"/>
                <a:sym typeface="Calibri"/>
              </a:rPr>
              <a:t>*i</a:t>
            </a:r>
            <a:r>
              <a:rPr lang="en-IE" sz="1600" i="0">
                <a:solidFill>
                  <a:srgbClr val="5F625F"/>
                </a:solidFill>
                <a:latin typeface="Calibri"/>
                <a:ea typeface="Calibri"/>
                <a:cs typeface="Calibri"/>
                <a:sym typeface="Calibri"/>
              </a:rPr>
              <a:t>nnen, Treuhänder</a:t>
            </a:r>
            <a:r>
              <a:rPr lang="en-IE" sz="1600">
                <a:solidFill>
                  <a:srgbClr val="5F625F"/>
                </a:solidFill>
                <a:latin typeface="Calibri"/>
                <a:ea typeface="Calibri"/>
                <a:cs typeface="Calibri"/>
                <a:sym typeface="Calibri"/>
              </a:rPr>
              <a:t>*i</a:t>
            </a:r>
            <a:r>
              <a:rPr lang="en-IE" sz="1600" i="0">
                <a:solidFill>
                  <a:srgbClr val="5F625F"/>
                </a:solidFill>
                <a:latin typeface="Calibri"/>
                <a:ea typeface="Calibri"/>
                <a:cs typeface="Calibri"/>
                <a:sym typeface="Calibri"/>
              </a:rPr>
              <a:t>nnen) eingebunden und in den Kurs integriert. </a:t>
            </a:r>
            <a:endParaRPr/>
          </a:p>
          <a:p>
            <a:pPr marL="285750" marR="0" lvl="0" indent="-285750" algn="just" rtl="0">
              <a:spcBef>
                <a:spcPts val="0"/>
              </a:spcBef>
              <a:spcAft>
                <a:spcPts val="0"/>
              </a:spcAft>
              <a:buClr>
                <a:srgbClr val="5F625F"/>
              </a:buClr>
              <a:buSzPts val="1600"/>
              <a:buFont typeface="Arial"/>
              <a:buChar char="•"/>
            </a:pPr>
            <a:r>
              <a:rPr lang="en-IE" sz="1600" i="0">
                <a:solidFill>
                  <a:srgbClr val="5F625F"/>
                </a:solidFill>
                <a:latin typeface="Calibri"/>
                <a:ea typeface="Calibri"/>
                <a:cs typeface="Calibri"/>
                <a:sym typeface="Calibri"/>
              </a:rPr>
              <a:t>Mehrere Modalitäten (Video, Audio, Text), Untertitelung, einheitliches Seitendesign, wöchentliche Mitteilungen, Drop-in-Kliniken (und Aufzeichnungen dieser Kliniken). </a:t>
            </a:r>
            <a:endParaRPr/>
          </a:p>
          <a:p>
            <a:pPr marL="285750" marR="0" lvl="0" indent="-285750" algn="just" rtl="0">
              <a:spcBef>
                <a:spcPts val="0"/>
              </a:spcBef>
              <a:spcAft>
                <a:spcPts val="0"/>
              </a:spcAft>
              <a:buClr>
                <a:srgbClr val="5F625F"/>
              </a:buClr>
              <a:buSzPts val="1600"/>
              <a:buFont typeface="Arial"/>
              <a:buChar char="•"/>
            </a:pPr>
            <a:r>
              <a:rPr lang="en-IE" sz="1600" i="0">
                <a:solidFill>
                  <a:srgbClr val="5F625F"/>
                </a:solidFill>
                <a:latin typeface="Calibri"/>
                <a:ea typeface="Calibri"/>
                <a:cs typeface="Calibri"/>
                <a:sym typeface="Calibri"/>
              </a:rPr>
              <a:t>Der traditionelle Aufsatz mit 2.000 Wörtern wurde durch ein dreiteiliges E-Portfolio mit Loop Reflect ersetzt. Die Studierenden reichten Artefakte + Reflexionen + Metareflexionen ein; Multimedia war erlaubt.</a:t>
            </a:r>
            <a:endParaRPr sz="1600">
              <a:solidFill>
                <a:srgbClr val="5F625F"/>
              </a:solidFill>
              <a:latin typeface="Calibri"/>
              <a:ea typeface="Calibri"/>
              <a:cs typeface="Calibri"/>
              <a:sym typeface="Calibri"/>
            </a:endParaRPr>
          </a:p>
        </p:txBody>
      </p:sp>
      <p:pic>
        <p:nvPicPr>
          <p:cNvPr id="289" name="Google Shape;289;p10" descr="A person sitting at a computer&#10;&#10;AI-generated content may be incorrect."/>
          <p:cNvPicPr preferRelativeResize="0"/>
          <p:nvPr/>
        </p:nvPicPr>
        <p:blipFill rotWithShape="1">
          <a:blip r:embed="rId4">
            <a:alphaModFix/>
          </a:blip>
          <a:srcRect/>
          <a:stretch/>
        </p:blipFill>
        <p:spPr>
          <a:xfrm>
            <a:off x="7119580" y="1636329"/>
            <a:ext cx="4991175" cy="3744227"/>
          </a:xfrm>
          <a:prstGeom prst="rect">
            <a:avLst/>
          </a:prstGeom>
          <a:noFill/>
          <a:ln>
            <a:noFill/>
          </a:ln>
        </p:spPr>
      </p:pic>
      <p:sp>
        <p:nvSpPr>
          <p:cNvPr id="290" name="Google Shape;290;p10"/>
          <p:cNvSpPr txBox="1"/>
          <p:nvPr/>
        </p:nvSpPr>
        <p:spPr>
          <a:xfrm>
            <a:off x="7119580" y="5438341"/>
            <a:ext cx="201049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studio4rt auf </a:t>
            </a:r>
            <a:r>
              <a:rPr lang="en-IE" sz="11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291" name="Google Shape;291;p10"/>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ABB0D95-8F99-980A-3CE1-C64310633885}"/>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96"/>
        <p:cNvGrpSpPr/>
        <p:nvPr/>
      </p:nvGrpSpPr>
      <p:grpSpPr>
        <a:xfrm>
          <a:off x="0" y="0"/>
          <a:ext cx="0" cy="0"/>
          <a:chOff x="0" y="0"/>
          <a:chExt cx="0" cy="0"/>
        </a:xfrm>
      </p:grpSpPr>
      <p:pic>
        <p:nvPicPr>
          <p:cNvPr id="297" name="Google Shape;297;p11" descr="A cartoon of a person sitting at a desk with a light bulb above her head&#10;&#10;AI-generated content may be incorrect."/>
          <p:cNvPicPr preferRelativeResize="0">
            <a:picLocks noGrp="1"/>
          </p:cNvPicPr>
          <p:nvPr>
            <p:ph type="pic" idx="2"/>
          </p:nvPr>
        </p:nvPicPr>
        <p:blipFill rotWithShape="1">
          <a:blip r:embed="rId4">
            <a:alphaModFix/>
          </a:blip>
          <a:srcRect t="9674" b="9674"/>
          <a:stretch/>
        </p:blipFill>
        <p:spPr>
          <a:xfrm>
            <a:off x="7479791" y="1307162"/>
            <a:ext cx="3750691" cy="4421600"/>
          </a:xfrm>
          <a:prstGeom prst="rect">
            <a:avLst/>
          </a:prstGeom>
          <a:noFill/>
          <a:ln>
            <a:noFill/>
          </a:ln>
        </p:spPr>
      </p:pic>
      <p:sp>
        <p:nvSpPr>
          <p:cNvPr id="298" name="Google Shape;298;p11"/>
          <p:cNvSpPr txBox="1"/>
          <p:nvPr/>
        </p:nvSpPr>
        <p:spPr>
          <a:xfrm>
            <a:off x="504317" y="641412"/>
            <a:ext cx="11623675" cy="4524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IE" sz="2600" b="1">
                <a:solidFill>
                  <a:srgbClr val="C52B87"/>
                </a:solidFill>
                <a:latin typeface="Calibri"/>
                <a:ea typeface="Calibri"/>
                <a:cs typeface="Calibri"/>
                <a:sym typeface="Calibri"/>
              </a:rPr>
              <a:t>Fallstudie - Kursanpassung bei DCU</a:t>
            </a:r>
            <a:endParaRPr sz="2600" b="1">
              <a:solidFill>
                <a:srgbClr val="C52B87"/>
              </a:solidFill>
              <a:latin typeface="Calibri"/>
              <a:ea typeface="Calibri"/>
              <a:cs typeface="Calibri"/>
              <a:sym typeface="Calibri"/>
            </a:endParaRPr>
          </a:p>
        </p:txBody>
      </p:sp>
      <p:sp>
        <p:nvSpPr>
          <p:cNvPr id="299" name="Google Shape;299;p11"/>
          <p:cNvSpPr/>
          <p:nvPr/>
        </p:nvSpPr>
        <p:spPr>
          <a:xfrm>
            <a:off x="227850" y="1166825"/>
            <a:ext cx="7104300" cy="452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600">
                <a:solidFill>
                  <a:srgbClr val="5F625F"/>
                </a:solidFill>
                <a:latin typeface="Calibri"/>
                <a:ea typeface="Calibri"/>
                <a:cs typeface="Calibri"/>
                <a:sym typeface="Calibri"/>
              </a:rPr>
              <a:t>Auswirkungen: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Höhere Interaktivität, stärkere Beteiligung der Studierenden.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Reichhaltige und aussagekräftige Forumsbeiträge; die Studierenden hatten Zeit, tiefgründig zu reflektieren.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Kreative, individuelle und interessante E-Portfolio-Beiträge; der Dozent fand es persönlich lohnend.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Die/Der Dozent*in hat eine gute technologisch-pädagogische Praxis vorgelebt.</a:t>
            </a:r>
            <a:endParaRPr/>
          </a:p>
          <a:p>
            <a:pPr marL="285750" marR="0" lvl="0" indent="-184150" algn="l" rtl="0">
              <a:spcBef>
                <a:spcPts val="0"/>
              </a:spcBef>
              <a:spcAft>
                <a:spcPts val="0"/>
              </a:spcAft>
              <a:buClr>
                <a:schemeClr val="dk1"/>
              </a:buClr>
              <a:buSzPts val="1600"/>
              <a:buFont typeface="Arial"/>
              <a:buNone/>
            </a:pPr>
            <a:endParaRPr sz="1600">
              <a:solidFill>
                <a:srgbClr val="5F625F"/>
              </a:solidFill>
              <a:latin typeface="Calibri"/>
              <a:ea typeface="Calibri"/>
              <a:cs typeface="Calibri"/>
              <a:sym typeface="Calibri"/>
            </a:endParaRPr>
          </a:p>
          <a:p>
            <a:pPr marL="0" marR="0" lvl="0" indent="0" algn="l" rtl="0">
              <a:spcBef>
                <a:spcPts val="0"/>
              </a:spcBef>
              <a:spcAft>
                <a:spcPts val="0"/>
              </a:spcAft>
              <a:buNone/>
            </a:pPr>
            <a:r>
              <a:rPr lang="en-IE" sz="1600">
                <a:solidFill>
                  <a:srgbClr val="5F625F"/>
                </a:solidFill>
                <a:latin typeface="Calibri"/>
                <a:ea typeface="Calibri"/>
                <a:cs typeface="Calibri"/>
                <a:sym typeface="Calibri"/>
              </a:rPr>
              <a:t> Tipps der Dozent*in: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Seien Sie konsequent in Ihrer Struktur, halten Sie sich an Ihren Plan, damit die Studierenden wissen, was sie erwarten können.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Kennen Sie die Bedürfnisse, Lernstile und Herausforderungen Ihrer Lernenden.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Gestalten Sie Ihre VLE-Seite (Loop) durchdacht, indem Sie ein klares Layout verwenden, wöchentlich Inhalte veröffentlichen und nicht nur eine Dateiablage.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Nutzen Sie CPD-Unterstützung (professionelle Entwicklung), wie die der </a:t>
            </a:r>
            <a:r>
              <a:rPr lang="en-IE" sz="16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Teaching Enhancement Unit</a:t>
            </a:r>
            <a:r>
              <a:rPr lang="en-IE" sz="1600">
                <a:solidFill>
                  <a:srgbClr val="5F625F"/>
                </a:solidFill>
                <a:latin typeface="Calibri"/>
                <a:ea typeface="Calibri"/>
                <a:cs typeface="Calibri"/>
                <a:sym typeface="Calibri"/>
              </a:rPr>
              <a:t>.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Lassen Sie den Schüler*innen die Wahl bei der Bewertung, aber geben Sie ihnen klare Anweisungen und Unterstützung.</a:t>
            </a:r>
            <a:endParaRPr sz="1600">
              <a:solidFill>
                <a:srgbClr val="5F625F"/>
              </a:solidFill>
              <a:latin typeface="Calibri"/>
              <a:ea typeface="Calibri"/>
              <a:cs typeface="Calibri"/>
              <a:sym typeface="Calibri"/>
            </a:endParaRPr>
          </a:p>
        </p:txBody>
      </p:sp>
      <p:sp>
        <p:nvSpPr>
          <p:cNvPr id="300" name="Google Shape;300;p11"/>
          <p:cNvSpPr txBox="1"/>
          <p:nvPr/>
        </p:nvSpPr>
        <p:spPr>
          <a:xfrm>
            <a:off x="7479791" y="5728762"/>
            <a:ext cx="201049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a:t>
            </a:r>
            <a:r>
              <a:rPr lang="en-IE" sz="1100" u="sng">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301" name="Google Shape;301;p11"/>
          <p:cNvPicPr preferRelativeResize="0"/>
          <p:nvPr/>
        </p:nvPicPr>
        <p:blipFill>
          <a:blip r:embed="rId7">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C5DAA8F7-2198-0428-FD9F-A0DDCCB93CA7}"/>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6"/>
        <p:cNvGrpSpPr/>
        <p:nvPr/>
      </p:nvGrpSpPr>
      <p:grpSpPr>
        <a:xfrm>
          <a:off x="0" y="0"/>
          <a:ext cx="0" cy="0"/>
          <a:chOff x="0" y="0"/>
          <a:chExt cx="0" cy="0"/>
        </a:xfrm>
      </p:grpSpPr>
      <p:sp>
        <p:nvSpPr>
          <p:cNvPr id="307" name="Google Shape;307;p12"/>
          <p:cNvSpPr txBox="1"/>
          <p:nvPr/>
        </p:nvSpPr>
        <p:spPr>
          <a:xfrm>
            <a:off x="6805890" y="596872"/>
            <a:ext cx="187262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Aktivität 1</a:t>
            </a:r>
            <a:endParaRPr>
              <a:solidFill>
                <a:srgbClr val="C52B87"/>
              </a:solidFill>
            </a:endParaRPr>
          </a:p>
        </p:txBody>
      </p:sp>
      <p:sp>
        <p:nvSpPr>
          <p:cNvPr id="308" name="Google Shape;308;p12"/>
          <p:cNvSpPr/>
          <p:nvPr/>
        </p:nvSpPr>
        <p:spPr>
          <a:xfrm>
            <a:off x="6096000" y="1277289"/>
            <a:ext cx="5779698" cy="39061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000" b="1">
                <a:solidFill>
                  <a:srgbClr val="0070C0"/>
                </a:solidFill>
                <a:latin typeface="Calibri"/>
                <a:ea typeface="Calibri"/>
                <a:cs typeface="Calibri"/>
                <a:sym typeface="Calibri"/>
              </a:rPr>
              <a:t>Anwendung des TPACK-Rahmens zur Neugestaltung einer aktuellen Lektion/eines aktuellen Kurses</a:t>
            </a:r>
            <a:endParaRPr>
              <a:solidFill>
                <a:srgbClr val="0070C0"/>
              </a:solidFill>
            </a:endParaRPr>
          </a:p>
          <a:p>
            <a:pPr marL="0" marR="0" lvl="0" indent="0" algn="l" rtl="0">
              <a:spcBef>
                <a:spcPts val="0"/>
              </a:spcBef>
              <a:spcAft>
                <a:spcPts val="0"/>
              </a:spcAft>
              <a:buNone/>
            </a:pPr>
            <a:endParaRPr sz="2000" b="1">
              <a:solidFill>
                <a:srgbClr val="C52B87"/>
              </a:solidFill>
              <a:latin typeface="Calibri"/>
              <a:ea typeface="Calibri"/>
              <a:cs typeface="Calibri"/>
              <a:sym typeface="Calibri"/>
            </a:endParaRPr>
          </a:p>
          <a:p>
            <a:pPr marL="0" marR="0" lvl="0" indent="0" algn="just" rtl="0">
              <a:spcBef>
                <a:spcPts val="0"/>
              </a:spcBef>
              <a:spcAft>
                <a:spcPts val="0"/>
              </a:spcAft>
              <a:buNone/>
            </a:pPr>
            <a:r>
              <a:rPr lang="en-IE" sz="1600">
                <a:solidFill>
                  <a:srgbClr val="5F625F"/>
                </a:solidFill>
                <a:latin typeface="Calibri"/>
                <a:ea typeface="Calibri"/>
                <a:cs typeface="Calibri"/>
                <a:sym typeface="Calibri"/>
              </a:rPr>
              <a:t>Während dieser Aktivität werden Sie Ihre aktuelle Unterrichtspraxis durch die Linse von TPACK analysieren und Möglichkeiten zur Verbesserung des Lernens durch zielgerichtete, pädagogisch abgestimmte Technologie identifizieren.</a:t>
            </a:r>
            <a:endParaRPr/>
          </a:p>
          <a:p>
            <a:pPr marL="0" marR="0" lvl="0" indent="0" algn="just" rtl="0">
              <a:spcBef>
                <a:spcPts val="0"/>
              </a:spcBef>
              <a:spcAft>
                <a:spcPts val="0"/>
              </a:spcAft>
              <a:buNone/>
            </a:pPr>
            <a:endParaRPr sz="1600">
              <a:solidFill>
                <a:srgbClr val="5F625F"/>
              </a:solidFill>
              <a:latin typeface="Calibri"/>
              <a:ea typeface="Calibri"/>
              <a:cs typeface="Calibri"/>
              <a:sym typeface="Calibri"/>
            </a:endParaRPr>
          </a:p>
          <a:p>
            <a:pPr marL="0" marR="0" lvl="0" indent="0" algn="just" rtl="0">
              <a:spcBef>
                <a:spcPts val="0"/>
              </a:spcBef>
              <a:spcAft>
                <a:spcPts val="0"/>
              </a:spcAft>
              <a:buNone/>
            </a:pPr>
            <a:r>
              <a:rPr lang="en-IE" sz="1600">
                <a:solidFill>
                  <a:srgbClr val="5F625F"/>
                </a:solidFill>
                <a:latin typeface="Calibri"/>
                <a:ea typeface="Calibri"/>
                <a:cs typeface="Calibri"/>
                <a:sym typeface="Calibri"/>
              </a:rPr>
              <a:t>Anweisungen:</a:t>
            </a:r>
            <a:endParaRPr/>
          </a:p>
          <a:p>
            <a:pPr marL="0" marR="0" lvl="0" indent="0" algn="just" rtl="0">
              <a:spcBef>
                <a:spcPts val="0"/>
              </a:spcBef>
              <a:spcAft>
                <a:spcPts val="0"/>
              </a:spcAft>
              <a:buNone/>
            </a:pPr>
            <a:r>
              <a:rPr lang="en-IE" sz="1600">
                <a:solidFill>
                  <a:srgbClr val="5F625F"/>
                </a:solidFill>
                <a:latin typeface="Calibri"/>
                <a:ea typeface="Calibri"/>
                <a:cs typeface="Calibri"/>
                <a:sym typeface="Calibri"/>
              </a:rPr>
              <a:t>Schritt 1. Wählen Sie eine Unterrichtsstunde/eine Sitzung/ein Modul, das Sie derzeit unterrichten. Wählen Sie etwas, das Sie regelmäßig unterrichten und gut kennen - zum Beispiel eine Alphabetisierungsstunde für Erwachsene, eine Einführungsveranstaltung, eine Aktivität zur Vermittlung von Fähigkeiten am Arbeitsplatz oder einen ESL-Grammatik-Workshop.</a:t>
            </a:r>
            <a:endParaRPr/>
          </a:p>
          <a:p>
            <a:pPr marL="0" marR="0" lvl="0" indent="0" algn="just" rtl="0">
              <a:spcBef>
                <a:spcPts val="0"/>
              </a:spcBef>
              <a:spcAft>
                <a:spcPts val="0"/>
              </a:spcAft>
              <a:buNone/>
            </a:pPr>
            <a:endParaRPr sz="160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None/>
            </a:pPr>
            <a:endParaRPr sz="900">
              <a:solidFill>
                <a:schemeClr val="dk1"/>
              </a:solidFill>
              <a:latin typeface="Arial"/>
              <a:ea typeface="Arial"/>
              <a:cs typeface="Arial"/>
              <a:sym typeface="Arial"/>
            </a:endParaRPr>
          </a:p>
        </p:txBody>
      </p:sp>
      <p:pic>
        <p:nvPicPr>
          <p:cNvPr id="309" name="Google Shape;309;p12" descr="A person standing next to a large tablet&#10;&#10;AI-generated content may be incorrect."/>
          <p:cNvPicPr preferRelativeResize="0"/>
          <p:nvPr/>
        </p:nvPicPr>
        <p:blipFill rotWithShape="1">
          <a:blip r:embed="rId4">
            <a:alphaModFix/>
          </a:blip>
          <a:srcRect/>
          <a:stretch/>
        </p:blipFill>
        <p:spPr>
          <a:xfrm>
            <a:off x="886326" y="943276"/>
            <a:ext cx="4408371" cy="4408371"/>
          </a:xfrm>
          <a:prstGeom prst="rect">
            <a:avLst/>
          </a:prstGeom>
          <a:noFill/>
          <a:ln>
            <a:noFill/>
          </a:ln>
        </p:spPr>
      </p:pic>
      <p:sp>
        <p:nvSpPr>
          <p:cNvPr id="310" name="Google Shape;310;p12"/>
          <p:cNvSpPr txBox="1"/>
          <p:nvPr/>
        </p:nvSpPr>
        <p:spPr>
          <a:xfrm>
            <a:off x="886326" y="5351647"/>
            <a:ext cx="201049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vectorjuice auf </a:t>
            </a:r>
            <a:r>
              <a:rPr lang="en-IE" sz="11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311" name="Google Shape;311;p12"/>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B9A2A90-9359-C8ED-1BCC-98E856ECE1EF}"/>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16"/>
        <p:cNvGrpSpPr/>
        <p:nvPr/>
      </p:nvGrpSpPr>
      <p:grpSpPr>
        <a:xfrm>
          <a:off x="0" y="0"/>
          <a:ext cx="0" cy="0"/>
          <a:chOff x="0" y="0"/>
          <a:chExt cx="0" cy="0"/>
        </a:xfrm>
      </p:grpSpPr>
      <p:sp>
        <p:nvSpPr>
          <p:cNvPr id="317" name="Google Shape;317;p13"/>
          <p:cNvSpPr txBox="1"/>
          <p:nvPr/>
        </p:nvSpPr>
        <p:spPr>
          <a:xfrm>
            <a:off x="615700" y="217310"/>
            <a:ext cx="1096059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Aktivität 1 </a:t>
            </a:r>
            <a:r>
              <a:rPr lang="en-IE" sz="2400" b="1">
                <a:solidFill>
                  <a:srgbClr val="0070C0"/>
                </a:solidFill>
                <a:latin typeface="Calibri"/>
                <a:ea typeface="Calibri"/>
                <a:cs typeface="Calibri"/>
                <a:sym typeface="Calibri"/>
              </a:rPr>
              <a:t>Anwendung des TPACK-Rahmens zur Neugestaltung einer aktuellen Einheit/eines aktuellen Kurses </a:t>
            </a:r>
            <a:r>
              <a:rPr lang="en-IE" sz="2000" b="1">
                <a:solidFill>
                  <a:srgbClr val="0070C0"/>
                </a:solidFill>
                <a:latin typeface="Calibri"/>
                <a:ea typeface="Calibri"/>
                <a:cs typeface="Calibri"/>
                <a:sym typeface="Calibri"/>
              </a:rPr>
              <a:t>(45 Minuten)</a:t>
            </a:r>
            <a:endParaRPr/>
          </a:p>
        </p:txBody>
      </p:sp>
      <p:sp>
        <p:nvSpPr>
          <p:cNvPr id="318" name="Google Shape;318;p13"/>
          <p:cNvSpPr txBox="1"/>
          <p:nvPr/>
        </p:nvSpPr>
        <p:spPr>
          <a:xfrm>
            <a:off x="434721" y="1048306"/>
            <a:ext cx="11757279" cy="536111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Schritt 2. Stellen Sie Ihre derzeitige Praxis anhand des TPACK-Rahmens dar. Benutzen Sie die folgende Tabelle, um zu ermitteln, was Sie derzeit tun:</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Inhaltliches Wissen (IW): Auf welche Kernkenntnisse, Fähigkeiten oder Konzepte konzentriert sich der Unterricht?</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Pädagogisches Wissen (PW): Wie unterrichten Sie das Thema? (Gruppendiskussion, problembasiertes Lernen, Demonstrationen, gemeinschaftliche Aktivitäten)</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Technologisches Wissen (TW): Welche Hilfsmittel - wenn überhaupt - verwenden Sie derzeit? (Padlet, Zoom-Breakout-Räume, Google Docs, H5P, Mentimeter)</a:t>
            </a:r>
            <a:endParaRPr sz="1300"/>
          </a:p>
          <a:p>
            <a:pPr marL="88900" marR="0" lvl="0" indent="0" algn="just" rtl="0">
              <a:lnSpc>
                <a:spcPct val="100000"/>
              </a:lnSpc>
              <a:spcBef>
                <a:spcPts val="0"/>
              </a:spcBef>
              <a:spcAft>
                <a:spcPts val="0"/>
              </a:spcAft>
              <a:buClr>
                <a:schemeClr val="dk1"/>
              </a:buClr>
              <a:buSzPts val="1400"/>
              <a:buFont typeface="Arial"/>
              <a:buNone/>
            </a:pPr>
            <a:endParaRPr sz="130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Schritt 3. Analysieren Sie Lücken und Verbesserungsmöglichkeiten. Reflektieren Sie:</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Welche Elemente von TPACK sind stark? Welche sind unterentwickelt?</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Bringt die Technologie, die Sie derzeit einsetzen, einen Mehrwert oder erhöht sie nur die Komplexität?</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Könnte die Technologie dazu beitragen, das Lernen interaktiver, kooperativer, differenzierter, zugänglicher, praktischer oder realistischer zu machen?</a:t>
            </a:r>
            <a:endParaRPr sz="1300"/>
          </a:p>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Verwenden Sie diese Reflexionsfragen:</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Wie könnten digitale Werkzeuge das Verständnis oder die Praxis des Inhalts verbessern?</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Wie könnten Pädagogik und Technologie effektiver zusammenarbeiten?</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Wo könnten die Lernenden von mehr Autonomie, Wahlmöglichkeiten oder Anpassungen profitieren?</a:t>
            </a:r>
            <a:endParaRPr sz="1300"/>
          </a:p>
          <a:p>
            <a:pPr marL="228600" marR="0" lvl="0" indent="-139700" algn="just" rtl="0">
              <a:lnSpc>
                <a:spcPct val="100000"/>
              </a:lnSpc>
              <a:spcBef>
                <a:spcPts val="0"/>
              </a:spcBef>
              <a:spcAft>
                <a:spcPts val="0"/>
              </a:spcAft>
              <a:buClr>
                <a:schemeClr val="dk1"/>
              </a:buClr>
              <a:buSzPts val="1400"/>
              <a:buFont typeface="Arial"/>
              <a:buNone/>
            </a:pPr>
            <a:endParaRPr sz="1300">
              <a:solidFill>
                <a:srgbClr val="5F625F"/>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Schritt 4. Erstellen Sie eine kurze Zusammenfassung der Neugestaltung.</a:t>
            </a:r>
            <a:endParaRPr sz="1300"/>
          </a:p>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Schreiben Sie einen kurzen Text darüber, wie Sie die Einheit/das Modul umgestalten würden, indem Sie TPACK bewusster einbeziehen. Fügen Sie ein:</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Überarbeitete Lernergebnisse (falls erforderlich).</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Pädagogische Strategien, die Sie hervorheben werden (kollaborative Untersuchung, Mikrolernen, Problemlösung).</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Digitale Tools, die Sie hinzufügen oder entfernen werden, und die Gründe dafür (Padlet für das anfängliche Brainstorming, H5P für Übungsaufgaben, Google Docs für die gemeinsame Erstellung, KI-gestütztes Feedback-Tool für formative Unterstützung).</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Wie diese Entscheidungen das Engagement, die Autonomie und/oder die Relevanz der Lernenden verbessern.</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Mögliche Herausforderungen und wie Sie diese angehen werden.</a:t>
            </a:r>
            <a:endParaRPr sz="1300"/>
          </a:p>
          <a:p>
            <a:pPr marL="0" marR="0" lvl="0" indent="0" algn="just" rtl="0">
              <a:lnSpc>
                <a:spcPct val="100000"/>
              </a:lnSpc>
              <a:spcBef>
                <a:spcPts val="0"/>
              </a:spcBef>
              <a:spcAft>
                <a:spcPts val="0"/>
              </a:spcAft>
              <a:buClr>
                <a:schemeClr val="dk1"/>
              </a:buClr>
              <a:buSzPts val="1400"/>
              <a:buFont typeface="Arial"/>
              <a:buNone/>
            </a:pPr>
            <a:endParaRPr sz="150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400"/>
              <a:buFont typeface="Arial"/>
              <a:buNone/>
            </a:pPr>
            <a:endParaRPr sz="150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400"/>
              <a:buFont typeface="Arial"/>
              <a:buNone/>
            </a:pPr>
            <a:endParaRPr sz="1500">
              <a:solidFill>
                <a:srgbClr val="5F625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700">
              <a:solidFill>
                <a:schemeClr val="dk1"/>
              </a:solidFill>
              <a:latin typeface="Arial"/>
              <a:ea typeface="Arial"/>
              <a:cs typeface="Arial"/>
              <a:sym typeface="Arial"/>
            </a:endParaRPr>
          </a:p>
        </p:txBody>
      </p:sp>
      <p:pic>
        <p:nvPicPr>
          <p:cNvPr id="319" name="Google Shape;319;p13"/>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EAD98A3-1CC2-9E29-F8AE-A576754EFB1E}"/>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4"/>
          <p:cNvSpPr>
            <a:spLocks noGrp="1"/>
          </p:cNvSpPr>
          <p:nvPr>
            <p:ph type="pic" idx="2"/>
          </p:nvPr>
        </p:nvSpPr>
        <p:spPr>
          <a:xfrm>
            <a:off x="7712015" y="1160086"/>
            <a:ext cx="3833353" cy="4358580"/>
          </a:xfrm>
          <a:prstGeom prst="rect">
            <a:avLst/>
          </a:prstGeom>
          <a:noFill/>
          <a:ln>
            <a:noFill/>
          </a:ln>
        </p:spPr>
        <p:txBody>
          <a:bodyPr/>
          <a:lstStyle/>
          <a:p>
            <a:endParaRPr lang="en-AT"/>
          </a:p>
        </p:txBody>
      </p:sp>
      <p:sp>
        <p:nvSpPr>
          <p:cNvPr id="326" name="Google Shape;326;p14"/>
          <p:cNvSpPr txBox="1"/>
          <p:nvPr/>
        </p:nvSpPr>
        <p:spPr>
          <a:xfrm>
            <a:off x="525861" y="407091"/>
            <a:ext cx="51158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Aktivität 2</a:t>
            </a:r>
            <a:endParaRPr/>
          </a:p>
        </p:txBody>
      </p:sp>
      <p:sp>
        <p:nvSpPr>
          <p:cNvPr id="327" name="Google Shape;327;p14"/>
          <p:cNvSpPr/>
          <p:nvPr/>
        </p:nvSpPr>
        <p:spPr>
          <a:xfrm>
            <a:off x="327803" y="1145073"/>
            <a:ext cx="6495690" cy="45678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000" b="1">
                <a:solidFill>
                  <a:srgbClr val="0070C0"/>
                </a:solidFill>
                <a:latin typeface="Calibri"/>
                <a:ea typeface="Calibri"/>
                <a:cs typeface="Calibri"/>
                <a:sym typeface="Calibri"/>
              </a:rPr>
              <a:t>Implementierung Ihrer TPACK-ausgerichteten Änderungen unter Verwendung digitaler Tools</a:t>
            </a:r>
            <a:endParaRPr/>
          </a:p>
          <a:p>
            <a:pPr marL="0" marR="0" lvl="0" indent="0" algn="l" rtl="0">
              <a:spcBef>
                <a:spcPts val="0"/>
              </a:spcBef>
              <a:spcAft>
                <a:spcPts val="0"/>
              </a:spcAft>
              <a:buNone/>
            </a:pPr>
            <a:endParaRPr sz="1600">
              <a:solidFill>
                <a:srgbClr val="5F625F"/>
              </a:solidFill>
              <a:latin typeface="Calibri"/>
              <a:ea typeface="Calibri"/>
              <a:cs typeface="Calibri"/>
              <a:sym typeface="Calibri"/>
            </a:endParaRPr>
          </a:p>
          <a:p>
            <a:pPr marL="0" marR="0" lvl="0" indent="0" algn="l" rtl="0">
              <a:spcBef>
                <a:spcPts val="0"/>
              </a:spcBef>
              <a:spcAft>
                <a:spcPts val="0"/>
              </a:spcAft>
              <a:buNone/>
            </a:pPr>
            <a:r>
              <a:rPr lang="en-IE" sz="1600">
                <a:solidFill>
                  <a:srgbClr val="5F625F"/>
                </a:solidFill>
                <a:latin typeface="Calibri"/>
                <a:ea typeface="Calibri"/>
                <a:cs typeface="Calibri"/>
                <a:sym typeface="Calibri"/>
              </a:rPr>
              <a:t>Setzen Sie Ihre umgestalteten Ideen in die Tat um, indem Sie eine Beispielaktivität/Ressource mit mindestens einem digitalen Tool erstellen, das auf Ihre Lernziele und Ihren pädagogischen Ansatz abgestimmt ist.</a:t>
            </a:r>
            <a:endParaRPr/>
          </a:p>
          <a:p>
            <a:pPr marL="0" marR="0" lvl="0" indent="0" algn="l" rtl="0">
              <a:spcBef>
                <a:spcPts val="0"/>
              </a:spcBef>
              <a:spcAft>
                <a:spcPts val="0"/>
              </a:spcAft>
              <a:buNone/>
            </a:pPr>
            <a:endParaRPr sz="1600">
              <a:solidFill>
                <a:srgbClr val="5F625F"/>
              </a:solidFill>
              <a:latin typeface="Calibri"/>
              <a:ea typeface="Calibri"/>
              <a:cs typeface="Calibri"/>
              <a:sym typeface="Calibri"/>
            </a:endParaRPr>
          </a:p>
          <a:p>
            <a:pPr marL="0" marR="0" lvl="0" indent="0" algn="l" rtl="0">
              <a:spcBef>
                <a:spcPts val="0"/>
              </a:spcBef>
              <a:spcAft>
                <a:spcPts val="0"/>
              </a:spcAft>
              <a:buNone/>
            </a:pPr>
            <a:r>
              <a:rPr lang="en-IE" sz="1600">
                <a:solidFill>
                  <a:srgbClr val="5F625F"/>
                </a:solidFill>
                <a:latin typeface="Calibri"/>
                <a:ea typeface="Calibri"/>
                <a:cs typeface="Calibri"/>
                <a:sym typeface="Calibri"/>
              </a:rPr>
              <a:t>Anweisungen:</a:t>
            </a:r>
            <a:endParaRPr/>
          </a:p>
          <a:p>
            <a:pPr marL="0" marR="0" lvl="0" indent="0" algn="l" rtl="0">
              <a:spcBef>
                <a:spcPts val="0"/>
              </a:spcBef>
              <a:spcAft>
                <a:spcPts val="0"/>
              </a:spcAft>
              <a:buNone/>
            </a:pPr>
            <a:r>
              <a:rPr lang="en-IE" sz="1600">
                <a:solidFill>
                  <a:srgbClr val="5F625F"/>
                </a:solidFill>
                <a:latin typeface="Calibri"/>
                <a:ea typeface="Calibri"/>
                <a:cs typeface="Calibri"/>
                <a:sym typeface="Calibri"/>
              </a:rPr>
              <a:t>Schritt 1. Wählen Sie ein Element aus Ihrer Neugestaltung aus, das Sie umsetzen möchten. Zum Beispiel:</a:t>
            </a:r>
            <a:endParaRPr/>
          </a:p>
          <a:p>
            <a:pPr marL="228600" marR="0" lvl="0" indent="-228600" algn="just" rtl="0">
              <a:spcBef>
                <a:spcPts val="0"/>
              </a:spcBef>
              <a:spcAft>
                <a:spcPts val="0"/>
              </a:spcAft>
              <a:buClr>
                <a:schemeClr val="dk1"/>
              </a:buClr>
              <a:buSzPts val="1400"/>
              <a:buFont typeface="Arial"/>
              <a:buChar char="•"/>
            </a:pPr>
            <a:r>
              <a:rPr lang="en-IE" sz="1400">
                <a:solidFill>
                  <a:srgbClr val="5F625F"/>
                </a:solidFill>
                <a:latin typeface="Calibri"/>
                <a:ea typeface="Calibri"/>
                <a:cs typeface="Calibri"/>
                <a:sym typeface="Calibri"/>
              </a:rPr>
              <a:t>Eine kollaborative Brainstorming-Aufgabe mit Padlet oder Miro</a:t>
            </a:r>
            <a:endParaRPr/>
          </a:p>
          <a:p>
            <a:pPr marL="228600" marR="0" lvl="0" indent="-228600" algn="just" rtl="0">
              <a:spcBef>
                <a:spcPts val="0"/>
              </a:spcBef>
              <a:spcAft>
                <a:spcPts val="0"/>
              </a:spcAft>
              <a:buClr>
                <a:schemeClr val="dk1"/>
              </a:buClr>
              <a:buSzPts val="1400"/>
              <a:buFont typeface="Arial"/>
              <a:buChar char="•"/>
            </a:pPr>
            <a:r>
              <a:rPr lang="en-IE" sz="1400">
                <a:solidFill>
                  <a:srgbClr val="5F625F"/>
                </a:solidFill>
                <a:latin typeface="Calibri"/>
                <a:ea typeface="Calibri"/>
                <a:cs typeface="Calibri"/>
                <a:sym typeface="Calibri"/>
              </a:rPr>
              <a:t>Ein kurzes Microlearning-Video oder eine H5P-Minilektion</a:t>
            </a:r>
            <a:endParaRPr/>
          </a:p>
          <a:p>
            <a:pPr marL="228600" marR="0" lvl="0" indent="-228600" algn="just" rtl="0">
              <a:spcBef>
                <a:spcPts val="0"/>
              </a:spcBef>
              <a:spcAft>
                <a:spcPts val="0"/>
              </a:spcAft>
              <a:buClr>
                <a:schemeClr val="dk1"/>
              </a:buClr>
              <a:buSzPts val="1400"/>
              <a:buFont typeface="Arial"/>
              <a:buChar char="•"/>
            </a:pPr>
            <a:r>
              <a:rPr lang="en-IE" sz="1400">
                <a:solidFill>
                  <a:srgbClr val="5F625F"/>
                </a:solidFill>
                <a:latin typeface="Calibri"/>
                <a:ea typeface="Calibri"/>
                <a:cs typeface="Calibri"/>
                <a:sym typeface="Calibri"/>
              </a:rPr>
              <a:t>Ein interaktives Verzweigungsszenario in Genially</a:t>
            </a:r>
            <a:endParaRPr/>
          </a:p>
          <a:p>
            <a:pPr marL="228600" marR="0" lvl="0" indent="-228600" algn="just" rtl="0">
              <a:spcBef>
                <a:spcPts val="0"/>
              </a:spcBef>
              <a:spcAft>
                <a:spcPts val="0"/>
              </a:spcAft>
              <a:buClr>
                <a:schemeClr val="dk1"/>
              </a:buClr>
              <a:buSzPts val="1400"/>
              <a:buFont typeface="Arial"/>
              <a:buChar char="•"/>
            </a:pPr>
            <a:r>
              <a:rPr lang="en-IE" sz="1400">
                <a:solidFill>
                  <a:srgbClr val="5F625F"/>
                </a:solidFill>
                <a:latin typeface="Calibri"/>
                <a:ea typeface="Calibri"/>
                <a:cs typeface="Calibri"/>
                <a:sym typeface="Calibri"/>
              </a:rPr>
              <a:t>Eine KI-unterstützte Feedback-Aufforderung mit ChatGPT oder Eduaide</a:t>
            </a:r>
            <a:endParaRPr/>
          </a:p>
          <a:p>
            <a:pPr marL="228600" marR="0" lvl="0" indent="-228600" algn="just" rtl="0">
              <a:spcBef>
                <a:spcPts val="0"/>
              </a:spcBef>
              <a:spcAft>
                <a:spcPts val="0"/>
              </a:spcAft>
              <a:buClr>
                <a:schemeClr val="dk1"/>
              </a:buClr>
              <a:buSzPts val="1400"/>
              <a:buFont typeface="Arial"/>
              <a:buChar char="•"/>
            </a:pPr>
            <a:r>
              <a:rPr lang="en-IE" sz="1400">
                <a:solidFill>
                  <a:srgbClr val="5F625F"/>
                </a:solidFill>
                <a:latin typeface="Calibri"/>
                <a:ea typeface="Calibri"/>
                <a:cs typeface="Calibri"/>
                <a:sym typeface="Calibri"/>
              </a:rPr>
              <a:t>Eine gemeinsam erstellte Google-Doc-Vorlage zur Problemlösung in der Gruppe</a:t>
            </a:r>
            <a:endParaRPr/>
          </a:p>
          <a:p>
            <a:pPr marL="228600" marR="0" lvl="0" indent="-228600" algn="just" rtl="0">
              <a:spcBef>
                <a:spcPts val="0"/>
              </a:spcBef>
              <a:spcAft>
                <a:spcPts val="0"/>
              </a:spcAft>
              <a:buClr>
                <a:schemeClr val="dk1"/>
              </a:buClr>
              <a:buSzPts val="1400"/>
              <a:buFont typeface="Arial"/>
              <a:buChar char="•"/>
            </a:pPr>
            <a:r>
              <a:rPr lang="en-IE" sz="1400">
                <a:solidFill>
                  <a:srgbClr val="5F625F"/>
                </a:solidFill>
                <a:latin typeface="Calibri"/>
                <a:ea typeface="Calibri"/>
                <a:cs typeface="Calibri"/>
                <a:sym typeface="Calibri"/>
              </a:rPr>
              <a:t>Eine kurze adaptive Lernaufgabe mit MagicSchool oder einem ähnlichen Tool</a:t>
            </a:r>
            <a:endParaRPr/>
          </a:p>
          <a:p>
            <a:pPr marL="0" marR="0" lvl="0" indent="0" algn="l" rtl="0">
              <a:spcBef>
                <a:spcPts val="0"/>
              </a:spcBef>
              <a:spcAft>
                <a:spcPts val="0"/>
              </a:spcAft>
              <a:buNone/>
            </a:pPr>
            <a:r>
              <a:rPr lang="en-IE" sz="1600">
                <a:solidFill>
                  <a:srgbClr val="5F625F"/>
                </a:solidFill>
                <a:latin typeface="Calibri"/>
                <a:ea typeface="Calibri"/>
                <a:cs typeface="Calibri"/>
                <a:sym typeface="Calibri"/>
              </a:rPr>
              <a:t>Wählen Sie etwas, für das Sie innerhalb des Zeitrahmens einen Prototyp erstellen können.</a:t>
            </a:r>
            <a:endParaRPr/>
          </a:p>
          <a:p>
            <a:pPr marL="0" marR="0" lvl="0" indent="0" algn="l" rtl="0">
              <a:spcBef>
                <a:spcPts val="0"/>
              </a:spcBef>
              <a:spcAft>
                <a:spcPts val="0"/>
              </a:spcAft>
              <a:buNone/>
            </a:pPr>
            <a:endParaRPr sz="1600">
              <a:solidFill>
                <a:srgbClr val="5F625F"/>
              </a:solidFill>
              <a:latin typeface="Calibri"/>
              <a:ea typeface="Calibri"/>
              <a:cs typeface="Calibri"/>
              <a:sym typeface="Calibri"/>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900">
              <a:solidFill>
                <a:schemeClr val="dk1"/>
              </a:solidFill>
              <a:latin typeface="Arial"/>
              <a:ea typeface="Arial"/>
              <a:cs typeface="Arial"/>
              <a:sym typeface="Arial"/>
            </a:endParaRPr>
          </a:p>
        </p:txBody>
      </p:sp>
      <p:pic>
        <p:nvPicPr>
          <p:cNvPr id="328" name="Google Shape;328;p14"/>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8ED2A66-1973-8C11-DFCA-7462FC999422}"/>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33"/>
        <p:cNvGrpSpPr/>
        <p:nvPr/>
      </p:nvGrpSpPr>
      <p:grpSpPr>
        <a:xfrm>
          <a:off x="0" y="0"/>
          <a:ext cx="0" cy="0"/>
          <a:chOff x="0" y="0"/>
          <a:chExt cx="0" cy="0"/>
        </a:xfrm>
      </p:grpSpPr>
      <p:sp>
        <p:nvSpPr>
          <p:cNvPr id="334" name="Google Shape;334;p15"/>
          <p:cNvSpPr txBox="1"/>
          <p:nvPr/>
        </p:nvSpPr>
        <p:spPr>
          <a:xfrm>
            <a:off x="615700" y="217310"/>
            <a:ext cx="1078842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Aktivität 2 </a:t>
            </a:r>
            <a:r>
              <a:rPr lang="en-IE" sz="2400" b="1">
                <a:solidFill>
                  <a:srgbClr val="0070C0"/>
                </a:solidFill>
                <a:latin typeface="Calibri"/>
                <a:ea typeface="Calibri"/>
                <a:cs typeface="Calibri"/>
                <a:sym typeface="Calibri"/>
              </a:rPr>
              <a:t>Implementierung Ihrer TPACK-ausgerichteten Änderungen unter Verwendung digitaler Tools </a:t>
            </a:r>
            <a:r>
              <a:rPr lang="en-IE" sz="2000" b="1">
                <a:solidFill>
                  <a:srgbClr val="0070C0"/>
                </a:solidFill>
                <a:latin typeface="Calibri"/>
                <a:ea typeface="Calibri"/>
                <a:cs typeface="Calibri"/>
                <a:sym typeface="Calibri"/>
              </a:rPr>
              <a:t>(45 Minuten)</a:t>
            </a:r>
            <a:endParaRPr/>
          </a:p>
        </p:txBody>
      </p:sp>
      <p:sp>
        <p:nvSpPr>
          <p:cNvPr id="335" name="Google Shape;335;p15"/>
          <p:cNvSpPr txBox="1"/>
          <p:nvPr/>
        </p:nvSpPr>
        <p:spPr>
          <a:xfrm>
            <a:off x="434721" y="1186330"/>
            <a:ext cx="11757279" cy="494705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Schritt 2. Erstellen Sie einen kleinen, funktionalen Prototyp. Erstellen Sie eine Basisversion, die ein Lernender testen kann. Beispiele:</a:t>
            </a:r>
            <a:endParaRPr sz="1300"/>
          </a:p>
          <a:p>
            <a:pPr marL="685800" marR="0" lvl="1" indent="-222250" algn="just" rtl="0">
              <a:lnSpc>
                <a:spcPct val="100000"/>
              </a:lnSpc>
              <a:spcBef>
                <a:spcPts val="0"/>
              </a:spcBef>
              <a:spcAft>
                <a:spcPts val="0"/>
              </a:spcAft>
              <a:buClr>
                <a:schemeClr val="dk1"/>
              </a:buClr>
              <a:buSzPts val="1300"/>
              <a:buFont typeface="Courier New"/>
              <a:buChar char="o"/>
            </a:pPr>
            <a:r>
              <a:rPr lang="en-IE" sz="1100" b="0" i="0" u="none" strike="noStrike" cap="none">
                <a:solidFill>
                  <a:srgbClr val="5F625F"/>
                </a:solidFill>
                <a:latin typeface="Calibri"/>
                <a:ea typeface="Calibri"/>
                <a:cs typeface="Calibri"/>
                <a:sym typeface="Calibri"/>
              </a:rPr>
              <a:t>Eine Padlet-Tafel mit Anweisungen und Abschnitten</a:t>
            </a:r>
            <a:endParaRPr sz="1300"/>
          </a:p>
          <a:p>
            <a:pPr marL="685800" marR="0" lvl="1" indent="-222250" algn="just" rtl="0">
              <a:lnSpc>
                <a:spcPct val="100000"/>
              </a:lnSpc>
              <a:spcBef>
                <a:spcPts val="0"/>
              </a:spcBef>
              <a:spcAft>
                <a:spcPts val="0"/>
              </a:spcAft>
              <a:buClr>
                <a:schemeClr val="dk1"/>
              </a:buClr>
              <a:buSzPts val="1300"/>
              <a:buFont typeface="Courier New"/>
              <a:buChar char="o"/>
            </a:pPr>
            <a:r>
              <a:rPr lang="en-IE" sz="1100" b="0" i="0" u="none" strike="noStrike" cap="none">
                <a:solidFill>
                  <a:srgbClr val="5F625F"/>
                </a:solidFill>
                <a:latin typeface="Calibri"/>
                <a:ea typeface="Calibri"/>
                <a:cs typeface="Calibri"/>
                <a:sym typeface="Calibri"/>
              </a:rPr>
              <a:t>Ein interaktives H5P-Element mit 3-5 Bildschirmen (Quiz, Flashcards, Hotspot, Drag &amp; Drop)</a:t>
            </a:r>
            <a:endParaRPr sz="1300"/>
          </a:p>
          <a:p>
            <a:pPr marL="685800" marR="0" lvl="1" indent="-222250" algn="just" rtl="0">
              <a:lnSpc>
                <a:spcPct val="100000"/>
              </a:lnSpc>
              <a:spcBef>
                <a:spcPts val="0"/>
              </a:spcBef>
              <a:spcAft>
                <a:spcPts val="0"/>
              </a:spcAft>
              <a:buClr>
                <a:schemeClr val="dk1"/>
              </a:buClr>
              <a:buSzPts val="1300"/>
              <a:buFont typeface="Courier New"/>
              <a:buChar char="o"/>
            </a:pPr>
            <a:r>
              <a:rPr lang="en-IE" sz="1100" b="0" i="0" u="none" strike="noStrike" cap="none">
                <a:solidFill>
                  <a:srgbClr val="5F625F"/>
                </a:solidFill>
                <a:latin typeface="Calibri"/>
                <a:ea typeface="Calibri"/>
                <a:cs typeface="Calibri"/>
                <a:sym typeface="Calibri"/>
              </a:rPr>
              <a:t>Ein Google Doc mit Leitfragen und Hilfestellungen</a:t>
            </a:r>
            <a:endParaRPr sz="1300"/>
          </a:p>
          <a:p>
            <a:pPr marL="685800" marR="0" lvl="1" indent="-222250" algn="just" rtl="0">
              <a:lnSpc>
                <a:spcPct val="100000"/>
              </a:lnSpc>
              <a:spcBef>
                <a:spcPts val="0"/>
              </a:spcBef>
              <a:spcAft>
                <a:spcPts val="0"/>
              </a:spcAft>
              <a:buClr>
                <a:schemeClr val="dk1"/>
              </a:buClr>
              <a:buSzPts val="1300"/>
              <a:buFont typeface="Courier New"/>
              <a:buChar char="o"/>
            </a:pPr>
            <a:r>
              <a:rPr lang="en-IE" sz="1100" b="0" i="0" u="none" strike="noStrike" cap="none">
                <a:solidFill>
                  <a:srgbClr val="5F625F"/>
                </a:solidFill>
                <a:latin typeface="Calibri"/>
                <a:ea typeface="Calibri"/>
                <a:cs typeface="Calibri"/>
                <a:sym typeface="Calibri"/>
              </a:rPr>
              <a:t>Eine kurze AI-generierte Erklärung oder Feedback-Vorlage</a:t>
            </a:r>
            <a:endParaRPr sz="1300"/>
          </a:p>
          <a:p>
            <a:pPr marL="685800" marR="0" lvl="1" indent="-222250" algn="just" rtl="0">
              <a:lnSpc>
                <a:spcPct val="100000"/>
              </a:lnSpc>
              <a:spcBef>
                <a:spcPts val="0"/>
              </a:spcBef>
              <a:spcAft>
                <a:spcPts val="0"/>
              </a:spcAft>
              <a:buClr>
                <a:schemeClr val="dk1"/>
              </a:buClr>
              <a:buSzPts val="1300"/>
              <a:buFont typeface="Courier New"/>
              <a:buChar char="o"/>
            </a:pPr>
            <a:r>
              <a:rPr lang="en-IE" sz="1100" b="0" i="0" u="none" strike="noStrike" cap="none">
                <a:solidFill>
                  <a:srgbClr val="5F625F"/>
                </a:solidFill>
                <a:latin typeface="Calibri"/>
                <a:ea typeface="Calibri"/>
                <a:cs typeface="Calibri"/>
                <a:sym typeface="Calibri"/>
              </a:rPr>
              <a:t>Eine Miro-Tafel mit der Struktur einer Aktivität</a:t>
            </a:r>
            <a:endParaRPr sz="1300"/>
          </a:p>
          <a:p>
            <a:pPr marL="685800" marR="0" lvl="1" indent="-222250" algn="just" rtl="0">
              <a:lnSpc>
                <a:spcPct val="100000"/>
              </a:lnSpc>
              <a:spcBef>
                <a:spcPts val="0"/>
              </a:spcBef>
              <a:spcAft>
                <a:spcPts val="0"/>
              </a:spcAft>
              <a:buClr>
                <a:schemeClr val="dk1"/>
              </a:buClr>
              <a:buSzPts val="1300"/>
              <a:buFont typeface="Courier New"/>
              <a:buChar char="o"/>
            </a:pPr>
            <a:r>
              <a:rPr lang="en-IE" sz="1100" b="0" i="0" u="none" strike="noStrike" cap="none">
                <a:solidFill>
                  <a:srgbClr val="5F625F"/>
                </a:solidFill>
                <a:latin typeface="Calibri"/>
                <a:ea typeface="Calibri"/>
                <a:cs typeface="Calibri"/>
                <a:sym typeface="Calibri"/>
              </a:rPr>
              <a:t>Ein genial verzweigtes Szenario mit 2 - 3 Entscheidungspunkten</a:t>
            </a:r>
            <a:endParaRPr sz="1300"/>
          </a:p>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Achten Sie auf Klarheit, Übereinstimmung mit den Lernergebnissen, Zugänglichkeit und Benutzerfreundlichkeit.</a:t>
            </a:r>
            <a:endParaRPr sz="1300"/>
          </a:p>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Schritt 3. Schreiben Sie eine kurze Erklärung für Ihre Prototypplanung. Erläutern Sie die folgenden Punkte:</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Lernziel: Welche Fähigkeit oder welches Wissen soll mit diesem Prototyp gefördert werden?</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Pädagogischer Ansatz: Wie unterstützt dieses Werkzeug die von Ihnen gewählte Strategie (problembasiertes Lernen, kollaboratives Lernen, Untersuchung, Mikrolernen)?</a:t>
            </a:r>
            <a:endParaRPr sz="1300"/>
          </a:p>
          <a:p>
            <a:pPr marL="88900" marR="0" lvl="0" indent="-82550" algn="just" rtl="0">
              <a:lnSpc>
                <a:spcPct val="100000"/>
              </a:lnSpc>
              <a:spcBef>
                <a:spcPts val="0"/>
              </a:spcBef>
              <a:spcAft>
                <a:spcPts val="0"/>
              </a:spcAft>
              <a:buClr>
                <a:schemeClr val="dk1"/>
              </a:buClr>
              <a:buSzPts val="1300"/>
              <a:buFont typeface="Arial"/>
              <a:buChar char="•"/>
            </a:pPr>
            <a:r>
              <a:rPr lang="en-IE" sz="1300">
                <a:solidFill>
                  <a:srgbClr val="5F625F"/>
                </a:solidFill>
                <a:latin typeface="Calibri"/>
                <a:ea typeface="Calibri"/>
                <a:cs typeface="Calibri"/>
                <a:sym typeface="Calibri"/>
              </a:rPr>
              <a:t>TPACK-Ausrichtung:</a:t>
            </a:r>
            <a:endParaRPr sz="1300"/>
          </a:p>
          <a:p>
            <a:pPr marL="457200" marR="0" lvl="1" indent="0" algn="just" rtl="0">
              <a:lnSpc>
                <a:spcPct val="100000"/>
              </a:lnSpc>
              <a:spcBef>
                <a:spcPts val="0"/>
              </a:spcBef>
              <a:spcAft>
                <a:spcPts val="0"/>
              </a:spcAft>
              <a:buClr>
                <a:schemeClr val="dk1"/>
              </a:buClr>
              <a:buSzPts val="1400"/>
              <a:buFont typeface="Arial"/>
              <a:buNone/>
            </a:pPr>
            <a:r>
              <a:rPr lang="en-IE" sz="1100" b="0" i="0" u="none" strike="noStrike" cap="none">
                <a:solidFill>
                  <a:srgbClr val="5F625F"/>
                </a:solidFill>
                <a:latin typeface="Calibri"/>
                <a:ea typeface="Calibri"/>
                <a:cs typeface="Calibri"/>
                <a:sym typeface="Calibri"/>
              </a:rPr>
              <a:t>o Wie kann die Technologie Ihre Pädagogik verbessern - nicht ersetzen -?</a:t>
            </a:r>
            <a:endParaRPr sz="1300"/>
          </a:p>
          <a:p>
            <a:pPr marL="457200" marR="0" lvl="1" indent="0" algn="just" rtl="0">
              <a:lnSpc>
                <a:spcPct val="100000"/>
              </a:lnSpc>
              <a:spcBef>
                <a:spcPts val="0"/>
              </a:spcBef>
              <a:spcAft>
                <a:spcPts val="0"/>
              </a:spcAft>
              <a:buClr>
                <a:schemeClr val="dk1"/>
              </a:buClr>
              <a:buSzPts val="1400"/>
              <a:buFont typeface="Arial"/>
              <a:buNone/>
            </a:pPr>
            <a:r>
              <a:rPr lang="en-IE" sz="1100" b="0" i="0" u="none" strike="noStrike" cap="none">
                <a:solidFill>
                  <a:srgbClr val="5F625F"/>
                </a:solidFill>
                <a:latin typeface="Calibri"/>
                <a:ea typeface="Calibri"/>
                <a:cs typeface="Calibri"/>
                <a:sym typeface="Calibri"/>
              </a:rPr>
              <a:t>o Warum ist dieses spezielle Tool eine gute Wahl?</a:t>
            </a:r>
            <a:endParaRPr sz="1300"/>
          </a:p>
          <a:p>
            <a:pPr marL="228600" marR="0" lvl="0" indent="-222250" algn="just" rtl="0">
              <a:lnSpc>
                <a:spcPct val="100000"/>
              </a:lnSpc>
              <a:spcBef>
                <a:spcPts val="0"/>
              </a:spcBef>
              <a:spcAft>
                <a:spcPts val="0"/>
              </a:spcAft>
              <a:buClr>
                <a:schemeClr val="dk1"/>
              </a:buClr>
              <a:buSzPts val="1300"/>
              <a:buFont typeface="Arial"/>
              <a:buChar char="•"/>
            </a:pPr>
            <a:r>
              <a:rPr lang="en-IE" sz="1500">
                <a:solidFill>
                  <a:srgbClr val="5F625F"/>
                </a:solidFill>
                <a:latin typeface="Calibri"/>
                <a:ea typeface="Calibri"/>
                <a:cs typeface="Calibri"/>
                <a:sym typeface="Calibri"/>
              </a:rPr>
              <a:t>Erfahrung der Lernenden:</a:t>
            </a:r>
            <a:endParaRPr sz="1300"/>
          </a:p>
          <a:p>
            <a:pPr marL="457200" marR="0" lvl="1" indent="0" algn="just" rtl="0">
              <a:lnSpc>
                <a:spcPct val="100000"/>
              </a:lnSpc>
              <a:spcBef>
                <a:spcPts val="0"/>
              </a:spcBef>
              <a:spcAft>
                <a:spcPts val="0"/>
              </a:spcAft>
              <a:buClr>
                <a:schemeClr val="dk1"/>
              </a:buClr>
              <a:buSzPts val="1400"/>
              <a:buFont typeface="Arial"/>
              <a:buNone/>
            </a:pPr>
            <a:r>
              <a:rPr lang="en-IE" sz="1100" b="0" i="0" u="none" strike="noStrike" cap="none">
                <a:solidFill>
                  <a:srgbClr val="5F625F"/>
                </a:solidFill>
                <a:latin typeface="Calibri"/>
                <a:ea typeface="Calibri"/>
                <a:cs typeface="Calibri"/>
                <a:sym typeface="Calibri"/>
              </a:rPr>
              <a:t>o Wie fördert die Aktivität Engagement, Autonomie, Relevanz oder Reflexion?</a:t>
            </a:r>
            <a:endParaRPr sz="1300"/>
          </a:p>
          <a:p>
            <a:pPr marL="457200" marR="0" lvl="1" indent="0" algn="just" rtl="0">
              <a:lnSpc>
                <a:spcPct val="100000"/>
              </a:lnSpc>
              <a:spcBef>
                <a:spcPts val="0"/>
              </a:spcBef>
              <a:spcAft>
                <a:spcPts val="0"/>
              </a:spcAft>
              <a:buClr>
                <a:schemeClr val="dk1"/>
              </a:buClr>
              <a:buSzPts val="1400"/>
              <a:buFont typeface="Arial"/>
              <a:buNone/>
            </a:pPr>
            <a:r>
              <a:rPr lang="en-IE" sz="1100" b="0" i="0" u="none" strike="noStrike" cap="none">
                <a:solidFill>
                  <a:srgbClr val="5F625F"/>
                </a:solidFill>
                <a:latin typeface="Calibri"/>
                <a:ea typeface="Calibri"/>
                <a:cs typeface="Calibri"/>
                <a:sym typeface="Calibri"/>
              </a:rPr>
              <a:t>o Welche Hilfestellungen haben Sie eingebaut (Vorlagen, Aufforderungen, Anleitungen)?</a:t>
            </a:r>
            <a:endParaRPr sz="1300"/>
          </a:p>
          <a:p>
            <a:pPr marL="0" marR="0" lvl="0" indent="0" algn="just" rtl="0">
              <a:lnSpc>
                <a:spcPct val="100000"/>
              </a:lnSpc>
              <a:spcBef>
                <a:spcPts val="0"/>
              </a:spcBef>
              <a:spcAft>
                <a:spcPts val="0"/>
              </a:spcAft>
              <a:buClr>
                <a:schemeClr val="dk1"/>
              </a:buClr>
              <a:buSzPts val="1400"/>
              <a:buFont typeface="Arial"/>
              <a:buNone/>
            </a:pPr>
            <a:r>
              <a:rPr lang="en-IE" sz="1500">
                <a:solidFill>
                  <a:srgbClr val="5F625F"/>
                </a:solidFill>
                <a:latin typeface="Calibri"/>
                <a:ea typeface="Calibri"/>
                <a:cs typeface="Calibri"/>
                <a:sym typeface="Calibri"/>
              </a:rPr>
              <a:t>Schritt 4. Bewerten Sie Ihren Prototyp anhand einer Checkliste zur schnellen Reflexion:</a:t>
            </a:r>
            <a:endParaRPr sz="1300"/>
          </a:p>
          <a:p>
            <a:pPr marL="228600" marR="0" lvl="1" indent="-222250" algn="just" rtl="0">
              <a:lnSpc>
                <a:spcPct val="100000"/>
              </a:lnSpc>
              <a:spcBef>
                <a:spcPts val="0"/>
              </a:spcBef>
              <a:spcAft>
                <a:spcPts val="0"/>
              </a:spcAft>
              <a:buClr>
                <a:schemeClr val="dk1"/>
              </a:buClr>
              <a:buSzPts val="1300"/>
              <a:buFont typeface="Arial"/>
              <a:buChar char="•"/>
            </a:pPr>
            <a:r>
              <a:rPr lang="en-IE" sz="1300" b="0" i="0" u="none" strike="noStrike" cap="none">
                <a:solidFill>
                  <a:srgbClr val="5F625F"/>
                </a:solidFill>
                <a:latin typeface="Calibri"/>
                <a:ea typeface="Calibri"/>
                <a:cs typeface="Calibri"/>
                <a:sym typeface="Calibri"/>
              </a:rPr>
              <a:t>Unterstützt die Technologie das Lernergebnis auf sinnvolle Weise?</a:t>
            </a:r>
            <a:endParaRPr sz="1300"/>
          </a:p>
          <a:p>
            <a:pPr marL="228600" marR="0" lvl="1" indent="-222250" algn="just" rtl="0">
              <a:lnSpc>
                <a:spcPct val="100000"/>
              </a:lnSpc>
              <a:spcBef>
                <a:spcPts val="0"/>
              </a:spcBef>
              <a:spcAft>
                <a:spcPts val="0"/>
              </a:spcAft>
              <a:buClr>
                <a:schemeClr val="dk1"/>
              </a:buClr>
              <a:buSzPts val="1300"/>
              <a:buFont typeface="Arial"/>
              <a:buChar char="•"/>
            </a:pPr>
            <a:r>
              <a:rPr lang="en-IE" sz="1300" b="0" i="0" u="none" strike="noStrike" cap="none">
                <a:solidFill>
                  <a:srgbClr val="5F625F"/>
                </a:solidFill>
                <a:latin typeface="Calibri"/>
                <a:ea typeface="Calibri"/>
                <a:cs typeface="Calibri"/>
                <a:sym typeface="Calibri"/>
              </a:rPr>
              <a:t>Ist die Aktivität intuitiv und für erwachsene Lernende zugänglich?</a:t>
            </a:r>
            <a:endParaRPr sz="1300"/>
          </a:p>
          <a:p>
            <a:pPr marL="228600" marR="0" lvl="1" indent="-222250" algn="just" rtl="0">
              <a:lnSpc>
                <a:spcPct val="100000"/>
              </a:lnSpc>
              <a:spcBef>
                <a:spcPts val="0"/>
              </a:spcBef>
              <a:spcAft>
                <a:spcPts val="0"/>
              </a:spcAft>
              <a:buClr>
                <a:schemeClr val="dk1"/>
              </a:buClr>
              <a:buSzPts val="1300"/>
              <a:buFont typeface="Arial"/>
              <a:buChar char="•"/>
            </a:pPr>
            <a:r>
              <a:rPr lang="en-IE" sz="1300" b="0" i="0" u="none" strike="noStrike" cap="none">
                <a:solidFill>
                  <a:srgbClr val="5F625F"/>
                </a:solidFill>
                <a:latin typeface="Calibri"/>
                <a:ea typeface="Calibri"/>
                <a:cs typeface="Calibri"/>
                <a:sym typeface="Calibri"/>
              </a:rPr>
              <a:t>Fördert sie die Interaktion, die Zusammenarbeit oder das Lösen von Problemen?</a:t>
            </a:r>
            <a:endParaRPr sz="1300"/>
          </a:p>
          <a:p>
            <a:pPr marL="228600" marR="0" lvl="1" indent="-222250" algn="just" rtl="0">
              <a:lnSpc>
                <a:spcPct val="100000"/>
              </a:lnSpc>
              <a:spcBef>
                <a:spcPts val="0"/>
              </a:spcBef>
              <a:spcAft>
                <a:spcPts val="0"/>
              </a:spcAft>
              <a:buClr>
                <a:schemeClr val="dk1"/>
              </a:buClr>
              <a:buSzPts val="1300"/>
              <a:buFont typeface="Arial"/>
              <a:buChar char="•"/>
            </a:pPr>
            <a:r>
              <a:rPr lang="en-IE" sz="1300" b="0" i="0" u="none" strike="noStrike" cap="none">
                <a:solidFill>
                  <a:srgbClr val="5F625F"/>
                </a:solidFill>
                <a:latin typeface="Calibri"/>
                <a:ea typeface="Calibri"/>
                <a:cs typeface="Calibri"/>
                <a:sym typeface="Calibri"/>
              </a:rPr>
              <a:t>Spiegelt sie die Verbesserungen aus Aktivität 1 wider?</a:t>
            </a:r>
            <a:endParaRPr sz="1300"/>
          </a:p>
          <a:p>
            <a:pPr marL="228600" marR="0" lvl="1" indent="-222250" algn="just" rtl="0">
              <a:lnSpc>
                <a:spcPct val="100000"/>
              </a:lnSpc>
              <a:spcBef>
                <a:spcPts val="0"/>
              </a:spcBef>
              <a:spcAft>
                <a:spcPts val="0"/>
              </a:spcAft>
              <a:buClr>
                <a:schemeClr val="dk1"/>
              </a:buClr>
              <a:buSzPts val="1300"/>
              <a:buFont typeface="Arial"/>
              <a:buChar char="•"/>
            </a:pPr>
            <a:r>
              <a:rPr lang="en-IE" sz="1300" b="0" i="0" u="none" strike="noStrike" cap="none">
                <a:solidFill>
                  <a:srgbClr val="5F625F"/>
                </a:solidFill>
                <a:latin typeface="Calibri"/>
                <a:ea typeface="Calibri"/>
                <a:cs typeface="Calibri"/>
                <a:sym typeface="Calibri"/>
              </a:rPr>
              <a:t>Welche kleinen Änderungen würden Sie vornehmen, bevor Sie sie mit echten Lernenden einsetzen?</a:t>
            </a:r>
            <a:endParaRPr sz="1300"/>
          </a:p>
          <a:p>
            <a:pPr marL="0" marR="0" lvl="0" indent="0" algn="just" rtl="0">
              <a:lnSpc>
                <a:spcPct val="100000"/>
              </a:lnSpc>
              <a:spcBef>
                <a:spcPts val="0"/>
              </a:spcBef>
              <a:spcAft>
                <a:spcPts val="0"/>
              </a:spcAft>
              <a:buClr>
                <a:schemeClr val="dk1"/>
              </a:buClr>
              <a:buSzPts val="1400"/>
              <a:buFont typeface="Arial"/>
              <a:buNone/>
            </a:pPr>
            <a:endParaRPr sz="150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400"/>
              <a:buFont typeface="Arial"/>
              <a:buNone/>
            </a:pPr>
            <a:endParaRPr sz="150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Clr>
                <a:schemeClr val="dk1"/>
              </a:buClr>
              <a:buSzPts val="1400"/>
              <a:buFont typeface="Arial"/>
              <a:buNone/>
            </a:pPr>
            <a:endParaRPr sz="1600">
              <a:solidFill>
                <a:srgbClr val="5F625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pic>
        <p:nvPicPr>
          <p:cNvPr id="336" name="Google Shape;336;p15"/>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CDE1046-A749-2BBF-C407-7D01693BE0DA}"/>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41"/>
        <p:cNvGrpSpPr/>
        <p:nvPr/>
      </p:nvGrpSpPr>
      <p:grpSpPr>
        <a:xfrm>
          <a:off x="0" y="0"/>
          <a:ext cx="0" cy="0"/>
          <a:chOff x="0" y="0"/>
          <a:chExt cx="0" cy="0"/>
        </a:xfrm>
      </p:grpSpPr>
      <p:sp>
        <p:nvSpPr>
          <p:cNvPr id="342" name="Google Shape;342;p16"/>
          <p:cNvSpPr txBox="1">
            <a:spLocks noGrp="1"/>
          </p:cNvSpPr>
          <p:nvPr>
            <p:ph type="title"/>
          </p:nvPr>
        </p:nvSpPr>
        <p:spPr>
          <a:xfrm>
            <a:off x="4229100" y="60385"/>
            <a:ext cx="3733800" cy="11423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en-IE">
                <a:solidFill>
                  <a:srgbClr val="0070C0"/>
                </a:solidFill>
                <a:latin typeface="Calibri"/>
                <a:ea typeface="Calibri"/>
                <a:cs typeface="Calibri"/>
                <a:sym typeface="Calibri"/>
              </a:rPr>
              <a:t>Tipps für </a:t>
            </a:r>
            <a:r>
              <a:rPr lang="en-IE">
                <a:solidFill>
                  <a:srgbClr val="C52B87"/>
                </a:solidFill>
                <a:latin typeface="Calibri"/>
                <a:ea typeface="Calibri"/>
                <a:cs typeface="Calibri"/>
                <a:sym typeface="Calibri"/>
              </a:rPr>
              <a:t>Pädagog*innen</a:t>
            </a:r>
            <a:endParaRPr/>
          </a:p>
        </p:txBody>
      </p:sp>
      <p:sp>
        <p:nvSpPr>
          <p:cNvPr id="343" name="Google Shape;343;p16"/>
          <p:cNvSpPr txBox="1"/>
          <p:nvPr/>
        </p:nvSpPr>
        <p:spPr>
          <a:xfrm>
            <a:off x="1183674" y="1257774"/>
            <a:ext cx="46131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700" b="1">
                <a:solidFill>
                  <a:schemeClr val="dk1"/>
                </a:solidFill>
                <a:latin typeface="Calibri"/>
                <a:ea typeface="Calibri"/>
                <a:cs typeface="Calibri"/>
                <a:sym typeface="Calibri"/>
              </a:rPr>
              <a:t>Tipp 1: Beginnen Sie mit der Pädagogik, nicht mit der Technologie</a:t>
            </a:r>
            <a:endParaRPr sz="1300"/>
          </a:p>
          <a:p>
            <a:pPr marL="0" marR="0" lvl="0" indent="0" algn="l" rtl="0">
              <a:spcBef>
                <a:spcPts val="0"/>
              </a:spcBef>
              <a:spcAft>
                <a:spcPts val="0"/>
              </a:spcAft>
              <a:buNone/>
            </a:pPr>
            <a:r>
              <a:rPr lang="en-IE">
                <a:solidFill>
                  <a:srgbClr val="5F625F"/>
                </a:solidFill>
                <a:latin typeface="Calibri"/>
                <a:ea typeface="Calibri"/>
                <a:cs typeface="Calibri"/>
                <a:sym typeface="Calibri"/>
              </a:rPr>
              <a:t>Bevor Sie ein Tool auswählen, sollten Sie sich über die gewünschten Lernergebnisse und die Art der Lernerfahrung klar werden, die Sie schaffen möchten. Wählen Sie eine Technologie, die diese Erfahrung verbessert und nicht von Ihren Lehrzielen ablenkt. Dieser Ansatz stellt sicher, dass das Lernen sinnvoll und strukturiert bleibt und mit den TPACK-Prinzipien übereinstimmt.</a:t>
            </a:r>
            <a:endParaRPr sz="1200"/>
          </a:p>
        </p:txBody>
      </p:sp>
      <p:sp>
        <p:nvSpPr>
          <p:cNvPr id="344" name="Google Shape;344;p16"/>
          <p:cNvSpPr txBox="1"/>
          <p:nvPr/>
        </p:nvSpPr>
        <p:spPr>
          <a:xfrm>
            <a:off x="1183674" y="3775470"/>
            <a:ext cx="4613100" cy="1908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700" b="1">
                <a:solidFill>
                  <a:schemeClr val="dk1"/>
                </a:solidFill>
                <a:latin typeface="Calibri"/>
                <a:ea typeface="Calibri"/>
                <a:cs typeface="Calibri"/>
                <a:sym typeface="Calibri"/>
              </a:rPr>
              <a:t>Tipp 2: Integrieren Sie nur ein neues Werkzeug oder eine neue Methode auf einmal</a:t>
            </a:r>
            <a:endParaRPr sz="1300"/>
          </a:p>
          <a:p>
            <a:pPr marL="0" marR="0" lvl="0" indent="0" algn="l" rtl="0">
              <a:spcBef>
                <a:spcPts val="0"/>
              </a:spcBef>
              <a:spcAft>
                <a:spcPts val="0"/>
              </a:spcAft>
              <a:buNone/>
            </a:pPr>
            <a:r>
              <a:rPr lang="en-IE">
                <a:solidFill>
                  <a:srgbClr val="5F625F"/>
                </a:solidFill>
                <a:latin typeface="Calibri"/>
                <a:ea typeface="Calibri"/>
                <a:cs typeface="Calibri"/>
                <a:sym typeface="Calibri"/>
              </a:rPr>
              <a:t>Erwachsene Lernende und Lehrende profitieren von schrittweisen Veränderungen. Führen Sie ein einzelnes digitales Element ein, z. B. ein Padlet-Brainstorming oder ein H5P-Quiz, und holen Sie Feedback ein. Dieser Ansatz schafft Vertrauen, reduziert die kognitive Belastung und unterstützt nachhaltige Innovationen.</a:t>
            </a:r>
            <a:endParaRPr sz="1200"/>
          </a:p>
        </p:txBody>
      </p:sp>
      <p:sp>
        <p:nvSpPr>
          <p:cNvPr id="345" name="Google Shape;345;p16"/>
          <p:cNvSpPr txBox="1"/>
          <p:nvPr/>
        </p:nvSpPr>
        <p:spPr>
          <a:xfrm>
            <a:off x="6096001" y="1295552"/>
            <a:ext cx="46131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700" b="1">
                <a:solidFill>
                  <a:schemeClr val="dk1"/>
                </a:solidFill>
                <a:latin typeface="Calibri"/>
                <a:ea typeface="Calibri"/>
                <a:cs typeface="Calibri"/>
                <a:sym typeface="Calibri"/>
              </a:rPr>
              <a:t>Tipp 3: Gestalten Sie die Selbstständigkeit mit einem klaren Gerüst</a:t>
            </a:r>
            <a:endParaRPr sz="1300"/>
          </a:p>
          <a:p>
            <a:pPr marL="0" marR="0" lvl="0" indent="0" algn="l" rtl="0">
              <a:spcBef>
                <a:spcPts val="0"/>
              </a:spcBef>
              <a:spcAft>
                <a:spcPts val="0"/>
              </a:spcAft>
              <a:buNone/>
            </a:pPr>
            <a:r>
              <a:rPr lang="en-IE">
                <a:solidFill>
                  <a:srgbClr val="5F625F"/>
                </a:solidFill>
                <a:latin typeface="Calibri"/>
                <a:ea typeface="Calibri"/>
                <a:cs typeface="Calibri"/>
                <a:sym typeface="Calibri"/>
              </a:rPr>
              <a:t>Bieten Sie Wahlmöglichkeiten, ein flexibles Arbeitstempo und Gelegenheiten für die Erkundung durch die Lernenden an, und kombinieren Sie dies mit Anleitungen wie Vorlagen, Aufforderungen, Checklisten oder kurzen Anleitungsvideos. Dieser Ansatz schafft ein Gleichgewicht zwischen Unabhängigkeit und Struktur und sorgt dafür, dass sich alle Lernenden mit Selbstvertrauen einbringen können.</a:t>
            </a:r>
            <a:endParaRPr sz="1200"/>
          </a:p>
        </p:txBody>
      </p:sp>
      <p:sp>
        <p:nvSpPr>
          <p:cNvPr id="346" name="Google Shape;346;p16"/>
          <p:cNvSpPr txBox="1"/>
          <p:nvPr/>
        </p:nvSpPr>
        <p:spPr>
          <a:xfrm>
            <a:off x="6096003" y="3775483"/>
            <a:ext cx="4613100" cy="212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700" b="1">
                <a:solidFill>
                  <a:schemeClr val="dk1"/>
                </a:solidFill>
                <a:latin typeface="Calibri"/>
                <a:ea typeface="Calibri"/>
                <a:cs typeface="Calibri"/>
                <a:sym typeface="Calibri"/>
              </a:rPr>
              <a:t>Tipp 4: Frei experimentieren und Kreativität vorleben</a:t>
            </a:r>
            <a:endParaRPr sz="1300"/>
          </a:p>
          <a:p>
            <a:pPr marL="0" marR="0" lvl="0" indent="0" algn="l" rtl="0">
              <a:spcBef>
                <a:spcPts val="0"/>
              </a:spcBef>
              <a:spcAft>
                <a:spcPts val="0"/>
              </a:spcAft>
              <a:buNone/>
            </a:pPr>
            <a:r>
              <a:rPr lang="en-IE">
                <a:solidFill>
                  <a:srgbClr val="5F625F"/>
                </a:solidFill>
                <a:latin typeface="Calibri"/>
                <a:ea typeface="Calibri"/>
                <a:cs typeface="Calibri"/>
                <a:sym typeface="Calibri"/>
              </a:rPr>
              <a:t>Machen Sie Ihren Lernenden klar, dass es beim digitalen Unterricht vor allem um Neugier, Experimentieren und ständige Verbesserung geht. Seien Sie bereit, neue Tools zu erforschen, gemeinsam an Aktivitäten zu arbeiten und Ihren Ansatz auf der Grundlage von Feedback anzupassen. Wenn Pädagog*innen ihre Bereitschaft zur Innovation zeigen, ermutigen sie die Lernenden, das Gleiche zu tun.</a:t>
            </a:r>
            <a:endParaRPr sz="1200"/>
          </a:p>
        </p:txBody>
      </p:sp>
      <p:pic>
        <p:nvPicPr>
          <p:cNvPr id="347" name="Google Shape;347;p16"/>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B1BBA683-0DD3-8CD1-7133-323E3F5CF75C}"/>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52"/>
        <p:cNvGrpSpPr/>
        <p:nvPr/>
      </p:nvGrpSpPr>
      <p:grpSpPr>
        <a:xfrm>
          <a:off x="0" y="0"/>
          <a:ext cx="0" cy="0"/>
          <a:chOff x="0" y="0"/>
          <a:chExt cx="0" cy="0"/>
        </a:xfrm>
      </p:grpSpPr>
      <p:sp>
        <p:nvSpPr>
          <p:cNvPr id="353" name="Google Shape;353;p17"/>
          <p:cNvSpPr txBox="1"/>
          <p:nvPr/>
        </p:nvSpPr>
        <p:spPr>
          <a:xfrm>
            <a:off x="845038" y="976434"/>
            <a:ext cx="36447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Zusätzliche Ressourcen</a:t>
            </a:r>
            <a:endParaRPr/>
          </a:p>
        </p:txBody>
      </p:sp>
      <p:grpSp>
        <p:nvGrpSpPr>
          <p:cNvPr id="354" name="Google Shape;354;p17"/>
          <p:cNvGrpSpPr/>
          <p:nvPr/>
        </p:nvGrpSpPr>
        <p:grpSpPr>
          <a:xfrm>
            <a:off x="1318749" y="2205303"/>
            <a:ext cx="9696148" cy="2801622"/>
            <a:chOff x="1626" y="1006340"/>
            <a:chExt cx="8879148" cy="2407331"/>
          </a:xfrm>
        </p:grpSpPr>
        <p:sp>
          <p:nvSpPr>
            <p:cNvPr id="355" name="Google Shape;355;p17"/>
            <p:cNvSpPr/>
            <p:nvPr/>
          </p:nvSpPr>
          <p:spPr>
            <a:xfrm>
              <a:off x="1626" y="1006340"/>
              <a:ext cx="1869294" cy="934647"/>
            </a:xfrm>
            <a:prstGeom prst="roundRect">
              <a:avLst>
                <a:gd name="adj" fmla="val 10000"/>
              </a:avLst>
            </a:prstGeom>
            <a:solidFill>
              <a:srgbClr val="FDC8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56" name="Google Shape;356;p17"/>
            <p:cNvSpPr/>
            <p:nvPr/>
          </p:nvSpPr>
          <p:spPr>
            <a:xfrm>
              <a:off x="188555"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7" name="Google Shape;357;p17"/>
            <p:cNvSpPr/>
            <p:nvPr/>
          </p:nvSpPr>
          <p:spPr>
            <a:xfrm>
              <a:off x="375485" y="2174649"/>
              <a:ext cx="1495435" cy="934647"/>
            </a:xfrm>
            <a:prstGeom prst="roundRect">
              <a:avLst>
                <a:gd name="adj" fmla="val 10000"/>
              </a:avLst>
            </a:prstGeom>
            <a:solidFill>
              <a:schemeClr val="lt1">
                <a:alpha val="89411"/>
              </a:schemeClr>
            </a:solidFill>
            <a:ln w="12700" cap="flat" cmpd="sng">
              <a:solidFill>
                <a:srgbClr val="FAA5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58" name="Google Shape;358;p17"/>
            <p:cNvSpPr txBox="1"/>
            <p:nvPr/>
          </p:nvSpPr>
          <p:spPr>
            <a:xfrm>
              <a:off x="402861" y="2264880"/>
              <a:ext cx="1440685" cy="879897"/>
            </a:xfrm>
            <a:prstGeom prst="rect">
              <a:avLst/>
            </a:prstGeom>
            <a:noFill/>
            <a:ln>
              <a:noFill/>
            </a:ln>
          </p:spPr>
          <p:txBody>
            <a:bodyPr spcFirstLastPara="1" wrap="square" lIns="83800" tIns="55875" rIns="83800" bIns="55875" anchor="ctr" anchorCtr="0">
              <a:noAutofit/>
            </a:bodyPr>
            <a:lstStyle/>
            <a:p>
              <a:pPr marL="0" marR="0" lvl="0" indent="0" algn="ctr" rtl="0">
                <a:lnSpc>
                  <a:spcPct val="90000"/>
                </a:lnSpc>
                <a:spcBef>
                  <a:spcPts val="0"/>
                </a:spcBef>
                <a:spcAft>
                  <a:spcPts val="0"/>
                </a:spcAft>
                <a:buClr>
                  <a:schemeClr val="dk1"/>
                </a:buClr>
                <a:buSzPts val="4400"/>
                <a:buFont typeface="Calibri"/>
                <a:buNone/>
              </a:pPr>
              <a:r>
                <a:rPr lang="en-IE" sz="1200" b="1"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Artikel </a:t>
              </a:r>
              <a:r>
                <a:rPr lang="en-IE" sz="1200">
                  <a:solidFill>
                    <a:schemeClr val="dk1"/>
                  </a:solidFill>
                  <a:latin typeface="Calibri"/>
                  <a:ea typeface="Calibri"/>
                  <a:cs typeface="Calibri"/>
                  <a:sym typeface="Calibri"/>
                </a:rPr>
                <a:t>- Aufstrebende Technologien und Erwachsenenbildung: Nützliche Ressourcen für Pädagog*innen</a:t>
              </a:r>
              <a:endParaRPr sz="1200">
                <a:solidFill>
                  <a:schemeClr val="dk1"/>
                </a:solidFill>
                <a:latin typeface="Calibri"/>
                <a:ea typeface="Calibri"/>
                <a:cs typeface="Calibri"/>
                <a:sym typeface="Calibri"/>
              </a:endParaRPr>
            </a:p>
          </p:txBody>
        </p:sp>
        <p:sp>
          <p:nvSpPr>
            <p:cNvPr id="359" name="Google Shape;359;p17"/>
            <p:cNvSpPr/>
            <p:nvPr/>
          </p:nvSpPr>
          <p:spPr>
            <a:xfrm>
              <a:off x="2338243" y="1006340"/>
              <a:ext cx="1869294" cy="934647"/>
            </a:xfrm>
            <a:prstGeom prst="roundRect">
              <a:avLst>
                <a:gd name="adj" fmla="val 10000"/>
              </a:avLst>
            </a:prstGeom>
            <a:solidFill>
              <a:srgbClr val="FAA54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60" name="Google Shape;360;p17"/>
            <p:cNvSpPr/>
            <p:nvPr/>
          </p:nvSpPr>
          <p:spPr>
            <a:xfrm>
              <a:off x="2525173"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1" name="Google Shape;361;p17"/>
            <p:cNvSpPr/>
            <p:nvPr/>
          </p:nvSpPr>
          <p:spPr>
            <a:xfrm>
              <a:off x="2712103" y="2237505"/>
              <a:ext cx="1495435" cy="934647"/>
            </a:xfrm>
            <a:prstGeom prst="roundRect">
              <a:avLst>
                <a:gd name="adj" fmla="val 10000"/>
              </a:avLst>
            </a:prstGeom>
            <a:solidFill>
              <a:schemeClr val="lt1">
                <a:alpha val="89411"/>
              </a:schemeClr>
            </a:solidFill>
            <a:ln w="12700" cap="flat" cmpd="sng">
              <a:solidFill>
                <a:srgbClr val="FDC84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200"/>
                <a:buFont typeface="Calibri"/>
                <a:buNone/>
              </a:pPr>
              <a:r>
                <a:rPr lang="en-IE" sz="12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EdTech Tutorials </a:t>
              </a:r>
              <a:r>
                <a:rPr lang="en-IE" sz="1200">
                  <a:solidFill>
                    <a:schemeClr val="dk1"/>
                  </a:solidFill>
                  <a:latin typeface="Calibri"/>
                  <a:ea typeface="Calibri"/>
                  <a:cs typeface="Calibri"/>
                  <a:sym typeface="Calibri"/>
                </a:rPr>
                <a:t>- Kompakte Video-Tutorials zur Integration von KI und anderen Technologien</a:t>
              </a:r>
              <a:endParaRPr/>
            </a:p>
          </p:txBody>
        </p:sp>
        <p:sp>
          <p:nvSpPr>
            <p:cNvPr id="362" name="Google Shape;362;p17"/>
            <p:cNvSpPr/>
            <p:nvPr/>
          </p:nvSpPr>
          <p:spPr>
            <a:xfrm>
              <a:off x="4674862" y="1006340"/>
              <a:ext cx="1869294" cy="934647"/>
            </a:xfrm>
            <a:prstGeom prst="roundRect">
              <a:avLst>
                <a:gd name="adj" fmla="val 10000"/>
              </a:avLst>
            </a:prstGeom>
            <a:solidFill>
              <a:srgbClr val="5DC7F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63" name="Google Shape;363;p17"/>
            <p:cNvSpPr/>
            <p:nvPr/>
          </p:nvSpPr>
          <p:spPr>
            <a:xfrm>
              <a:off x="4861791" y="1940987"/>
              <a:ext cx="186929" cy="700984"/>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4" name="Google Shape;364;p17"/>
            <p:cNvSpPr/>
            <p:nvPr/>
          </p:nvSpPr>
          <p:spPr>
            <a:xfrm>
              <a:off x="5048721" y="2174649"/>
              <a:ext cx="1495435" cy="934647"/>
            </a:xfrm>
            <a:prstGeom prst="roundRect">
              <a:avLst>
                <a:gd name="adj" fmla="val 10000"/>
              </a:avLst>
            </a:prstGeom>
            <a:solidFill>
              <a:schemeClr val="lt1">
                <a:alpha val="89411"/>
              </a:schemeClr>
            </a:solidFill>
            <a:ln w="12700" cap="flat" cmpd="sng">
              <a:solidFill>
                <a:srgbClr val="6576E9"/>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65" name="Google Shape;365;p17"/>
            <p:cNvSpPr txBox="1"/>
            <p:nvPr/>
          </p:nvSpPr>
          <p:spPr>
            <a:xfrm>
              <a:off x="5021344" y="2470918"/>
              <a:ext cx="1440685" cy="879897"/>
            </a:xfrm>
            <a:prstGeom prst="rect">
              <a:avLst/>
            </a:prstGeom>
            <a:noFill/>
            <a:ln>
              <a:noFill/>
            </a:ln>
          </p:spPr>
          <p:txBody>
            <a:bodyPr spcFirstLastPara="1" wrap="square" lIns="83800" tIns="55875" rIns="83800" bIns="55875" anchor="ctr" anchorCtr="0">
              <a:noAutofit/>
            </a:bodyPr>
            <a:lstStyle/>
            <a:p>
              <a:pPr marL="0" marR="0" lvl="0" indent="0" algn="ctr" rtl="0">
                <a:lnSpc>
                  <a:spcPct val="90000"/>
                </a:lnSpc>
                <a:spcBef>
                  <a:spcPts val="0"/>
                </a:spcBef>
                <a:spcAft>
                  <a:spcPts val="0"/>
                </a:spcAft>
                <a:buNone/>
              </a:pPr>
              <a:r>
                <a:rPr lang="en-IE" sz="12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Blog </a:t>
              </a:r>
              <a:r>
                <a:rPr lang="en-IE" sz="1200">
                  <a:solidFill>
                    <a:schemeClr val="dk1"/>
                  </a:solidFill>
                  <a:latin typeface="Calibri"/>
                  <a:ea typeface="Calibri"/>
                  <a:cs typeface="Calibri"/>
                  <a:sym typeface="Calibri"/>
                </a:rPr>
                <a:t>- Unterstützung von nicht-traditionellen Lernenden durch Technologie</a:t>
              </a:r>
              <a:endParaRPr/>
            </a:p>
            <a:p>
              <a:pPr marL="0" marR="0" lvl="0" indent="0" algn="ctr" rtl="0">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366" name="Google Shape;366;p17"/>
            <p:cNvSpPr/>
            <p:nvPr/>
          </p:nvSpPr>
          <p:spPr>
            <a:xfrm>
              <a:off x="7011480" y="1006340"/>
              <a:ext cx="1869294" cy="934647"/>
            </a:xfrm>
            <a:prstGeom prst="roundRect">
              <a:avLst>
                <a:gd name="adj" fmla="val 10000"/>
              </a:avLst>
            </a:prstGeom>
            <a:solidFill>
              <a:srgbClr val="6576E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67" name="Google Shape;367;p17"/>
            <p:cNvSpPr/>
            <p:nvPr/>
          </p:nvSpPr>
          <p:spPr>
            <a:xfrm>
              <a:off x="7198409" y="1940988"/>
              <a:ext cx="186929" cy="700985"/>
            </a:xfrm>
            <a:custGeom>
              <a:avLst/>
              <a:gdLst/>
              <a:ahLst/>
              <a:cxnLst/>
              <a:rect l="l" t="t" r="r" b="b"/>
              <a:pathLst>
                <a:path w="120000" h="120000" extrusionOk="0">
                  <a:moveTo>
                    <a:pt x="0" y="0"/>
                  </a:moveTo>
                  <a:lnTo>
                    <a:pt x="0" y="120000"/>
                  </a:lnTo>
                  <a:lnTo>
                    <a:pt x="120000" y="120000"/>
                  </a:lnTo>
                </a:path>
              </a:pathLst>
            </a:custGeom>
            <a:noFill/>
            <a:ln w="12700" cap="flat" cmpd="sng">
              <a:solidFill>
                <a:srgbClr val="599BD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68" name="Google Shape;368;p17"/>
            <p:cNvSpPr/>
            <p:nvPr/>
          </p:nvSpPr>
          <p:spPr>
            <a:xfrm>
              <a:off x="7385339" y="2174649"/>
              <a:ext cx="1495435" cy="934647"/>
            </a:xfrm>
            <a:prstGeom prst="roundRect">
              <a:avLst>
                <a:gd name="adj" fmla="val 10000"/>
              </a:avLst>
            </a:prstGeom>
            <a:solidFill>
              <a:schemeClr val="lt1">
                <a:alpha val="89411"/>
              </a:schemeClr>
            </a:solidFill>
            <a:ln w="12700" cap="flat" cmpd="sng">
              <a:solidFill>
                <a:srgbClr val="5DC7F4"/>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69" name="Google Shape;369;p17"/>
            <p:cNvSpPr txBox="1"/>
            <p:nvPr/>
          </p:nvSpPr>
          <p:spPr>
            <a:xfrm>
              <a:off x="7385338" y="2533774"/>
              <a:ext cx="1440685" cy="879897"/>
            </a:xfrm>
            <a:prstGeom prst="rect">
              <a:avLst/>
            </a:prstGeom>
            <a:noFill/>
            <a:ln>
              <a:noFill/>
            </a:ln>
          </p:spPr>
          <p:txBody>
            <a:bodyPr spcFirstLastPara="1" wrap="square" lIns="100950" tIns="67300" rIns="100950" bIns="67300" anchor="ctr" anchorCtr="0">
              <a:noAutofit/>
            </a:bodyPr>
            <a:lstStyle/>
            <a:p>
              <a:pPr marL="0" marR="0" lvl="0" indent="0" algn="ctr" rtl="0">
                <a:lnSpc>
                  <a:spcPct val="90000"/>
                </a:lnSpc>
                <a:spcBef>
                  <a:spcPts val="0"/>
                </a:spcBef>
                <a:spcAft>
                  <a:spcPts val="0"/>
                </a:spcAft>
                <a:buNone/>
              </a:pPr>
              <a:r>
                <a:rPr lang="en-IE" sz="1200" b="1"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Liste von Tools </a:t>
              </a:r>
              <a:r>
                <a:rPr lang="en-IE" sz="1200">
                  <a:solidFill>
                    <a:schemeClr val="dk1"/>
                  </a:solidFill>
                  <a:latin typeface="Calibri"/>
                  <a:ea typeface="Calibri"/>
                  <a:cs typeface="Calibri"/>
                  <a:sym typeface="Calibri"/>
                </a:rPr>
                <a:t>- Zehn IKT-Tools für die Online-Ausbildung in der Erwachsenenbildung</a:t>
              </a:r>
              <a:endParaRPr/>
            </a:p>
            <a:p>
              <a:pPr marL="0" marR="0" lvl="0" indent="0" algn="ctr" rtl="0">
                <a:lnSpc>
                  <a:spcPct val="90000"/>
                </a:lnSpc>
                <a:spcBef>
                  <a:spcPts val="0"/>
                </a:spcBef>
                <a:spcAft>
                  <a:spcPts val="0"/>
                </a:spcAft>
                <a:buClr>
                  <a:schemeClr val="dk1"/>
                </a:buClr>
                <a:buSzPts val="5300"/>
                <a:buFont typeface="Calibri"/>
                <a:buNone/>
              </a:pPr>
              <a:endParaRPr sz="5300">
                <a:solidFill>
                  <a:schemeClr val="dk1"/>
                </a:solidFill>
                <a:latin typeface="Calibri"/>
                <a:ea typeface="Calibri"/>
                <a:cs typeface="Calibri"/>
                <a:sym typeface="Calibri"/>
              </a:endParaRPr>
            </a:p>
          </p:txBody>
        </p:sp>
      </p:grpSp>
      <p:pic>
        <p:nvPicPr>
          <p:cNvPr id="370" name="Google Shape;370;p17" descr="Newspaper outline"/>
          <p:cNvPicPr preferRelativeResize="0"/>
          <p:nvPr/>
        </p:nvPicPr>
        <p:blipFill rotWithShape="1">
          <a:blip r:embed="rId8">
            <a:alphaModFix/>
          </a:blip>
          <a:srcRect/>
          <a:stretch/>
        </p:blipFill>
        <p:spPr>
          <a:xfrm>
            <a:off x="1882196" y="2291968"/>
            <a:ext cx="914400" cy="914400"/>
          </a:xfrm>
          <a:prstGeom prst="rect">
            <a:avLst/>
          </a:prstGeom>
          <a:noFill/>
          <a:ln>
            <a:noFill/>
          </a:ln>
        </p:spPr>
      </p:pic>
      <p:pic>
        <p:nvPicPr>
          <p:cNvPr id="371" name="Google Shape;371;p17" descr="Presentation with media outline"/>
          <p:cNvPicPr preferRelativeResize="0"/>
          <p:nvPr/>
        </p:nvPicPr>
        <p:blipFill rotWithShape="1">
          <a:blip r:embed="rId9">
            <a:alphaModFix/>
          </a:blip>
          <a:srcRect/>
          <a:stretch/>
        </p:blipFill>
        <p:spPr>
          <a:xfrm>
            <a:off x="4433813" y="2329332"/>
            <a:ext cx="914400" cy="914400"/>
          </a:xfrm>
          <a:prstGeom prst="rect">
            <a:avLst/>
          </a:prstGeom>
          <a:noFill/>
          <a:ln>
            <a:noFill/>
          </a:ln>
        </p:spPr>
      </p:pic>
      <p:pic>
        <p:nvPicPr>
          <p:cNvPr id="372" name="Google Shape;372;p17" descr="Blog outline"/>
          <p:cNvPicPr preferRelativeResize="0"/>
          <p:nvPr/>
        </p:nvPicPr>
        <p:blipFill rotWithShape="1">
          <a:blip r:embed="rId10">
            <a:alphaModFix/>
          </a:blip>
          <a:srcRect/>
          <a:stretch/>
        </p:blipFill>
        <p:spPr>
          <a:xfrm>
            <a:off x="6985432" y="2324617"/>
            <a:ext cx="914400" cy="914400"/>
          </a:xfrm>
          <a:prstGeom prst="rect">
            <a:avLst/>
          </a:prstGeom>
          <a:noFill/>
          <a:ln>
            <a:noFill/>
          </a:ln>
        </p:spPr>
      </p:pic>
      <p:pic>
        <p:nvPicPr>
          <p:cNvPr id="373" name="Google Shape;373;p17" descr="List outline"/>
          <p:cNvPicPr preferRelativeResize="0"/>
          <p:nvPr/>
        </p:nvPicPr>
        <p:blipFill rotWithShape="1">
          <a:blip r:embed="rId11">
            <a:alphaModFix/>
          </a:blip>
          <a:srcRect/>
          <a:stretch/>
        </p:blipFill>
        <p:spPr>
          <a:xfrm>
            <a:off x="9537050" y="2329890"/>
            <a:ext cx="914400" cy="914400"/>
          </a:xfrm>
          <a:prstGeom prst="rect">
            <a:avLst/>
          </a:prstGeom>
          <a:noFill/>
          <a:ln>
            <a:noFill/>
          </a:ln>
        </p:spPr>
      </p:pic>
      <p:pic>
        <p:nvPicPr>
          <p:cNvPr id="374" name="Google Shape;374;p17"/>
          <p:cNvPicPr preferRelativeResize="0"/>
          <p:nvPr/>
        </p:nvPicPr>
        <p:blipFill>
          <a:blip r:embed="rId12">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DF103C4-C40A-79C5-B4C7-BB830771FDD1}"/>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79"/>
        <p:cNvGrpSpPr/>
        <p:nvPr/>
      </p:nvGrpSpPr>
      <p:grpSpPr>
        <a:xfrm>
          <a:off x="0" y="0"/>
          <a:ext cx="0" cy="0"/>
          <a:chOff x="0" y="0"/>
          <a:chExt cx="0" cy="0"/>
        </a:xfrm>
      </p:grpSpPr>
      <p:sp>
        <p:nvSpPr>
          <p:cNvPr id="380" name="Google Shape;380;p18"/>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Evaluation</a:t>
            </a:r>
            <a:endParaRPr/>
          </a:p>
        </p:txBody>
      </p:sp>
      <p:sp>
        <p:nvSpPr>
          <p:cNvPr id="381" name="Google Shape;381;p18"/>
          <p:cNvSpPr/>
          <p:nvPr/>
        </p:nvSpPr>
        <p:spPr>
          <a:xfrm>
            <a:off x="982595" y="1574685"/>
            <a:ext cx="10223118" cy="31095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Frage im Multiple-Choice-Stil: </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Q1: Welche Aussage beschreibt am besten den Zweck des TPACK-Rahmens?</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Lehrer*innen bei der Auswahl der neuesten verfügbaren digitalen Werkzeuge zu helfen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Sicherstellen, dass die Technologie die traditionellen pädagogischen Ansätze ersetzt</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highlight>
                  <a:srgbClr val="00FF00"/>
                </a:highlight>
                <a:latin typeface="Calibri"/>
                <a:ea typeface="Calibri"/>
                <a:cs typeface="Calibri"/>
                <a:sym typeface="Calibri"/>
              </a:rPr>
              <a:t>die Integration von Inhalt, Pädagogik und Technologie für einen effektiven Unterricht anzuleiten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Bewertung des Niveaus der digitalen Kompetenz von Schülern</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Begründung: TPACK betont die bewusste Integration von inhaltlichem Wissen (IW), pädagogischem Wissen (PW) und technologischem Wissen (TW), um effektive Lernerfahrungen zu gestalten. Es geht nicht darum, einfach neue Tools zu verwenden oder die Pädagogik zu ersetzen.</a:t>
            </a:r>
            <a:endParaRPr sz="900">
              <a:solidFill>
                <a:schemeClr val="dk1"/>
              </a:solidFill>
              <a:latin typeface="Arial"/>
              <a:ea typeface="Arial"/>
              <a:cs typeface="Arial"/>
              <a:sym typeface="Arial"/>
            </a:endParaRPr>
          </a:p>
        </p:txBody>
      </p:sp>
      <p:pic>
        <p:nvPicPr>
          <p:cNvPr id="382" name="Google Shape;382;p18"/>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A01BA7A3-3034-1D2A-C9CC-62B8C06DF45A}"/>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p19"/>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Evaluation</a:t>
            </a:r>
            <a:endParaRPr/>
          </a:p>
        </p:txBody>
      </p:sp>
      <p:sp>
        <p:nvSpPr>
          <p:cNvPr id="389" name="Google Shape;389;p19"/>
          <p:cNvSpPr/>
          <p:nvPr/>
        </p:nvSpPr>
        <p:spPr>
          <a:xfrm>
            <a:off x="982595" y="1574685"/>
            <a:ext cx="10136854" cy="338650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Frage im Multiple-Choice-Stil: </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F2: Welche der folgenden Optionen entspricht am ehesten dem technologiegestützten kollaborativen Lernen?</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Die Lernenden lesen einzeln digitale Lehrbuchkapitel</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highlight>
                  <a:srgbClr val="00FF00"/>
                </a:highlight>
                <a:latin typeface="Calibri"/>
                <a:ea typeface="Calibri"/>
                <a:cs typeface="Calibri"/>
                <a:sym typeface="Calibri"/>
              </a:rPr>
              <a:t>Lernende verwenden Miro, um während einer Problemlösungsaufgabe gemeinsam eine Prozesskarte zu erstellen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Lernende, die ein Online-Quiz mit Zeitvorgaben allein bearbeiten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Lernende sehen sich asynchron eine Videovorlesung an.</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Begründung: Beim kooperativen Lernen arbeiten Studierende in Gruppen zusammen, um Probleme zu lösen, Aufgaben zu erledigen oder ein Produkt zu erstellen. Die Verwendung eines digitalen Tools wie Miro für die gemeinsame Erstellung in Echtzeit steht im Einklang mit technologiegestützter Zusammenarbeit und problemorientiertem Lernen.</a:t>
            </a:r>
            <a:endParaRPr sz="900">
              <a:solidFill>
                <a:schemeClr val="dk1"/>
              </a:solidFill>
              <a:latin typeface="Arial"/>
              <a:ea typeface="Arial"/>
              <a:cs typeface="Arial"/>
              <a:sym typeface="Arial"/>
            </a:endParaRPr>
          </a:p>
        </p:txBody>
      </p:sp>
      <p:pic>
        <p:nvPicPr>
          <p:cNvPr id="390" name="Google Shape;390;p19"/>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4B1CAB0A-B350-DFC9-4769-894DD310E12A}"/>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
          <p:cNvSpPr txBox="1">
            <a:spLocks noGrp="1"/>
          </p:cNvSpPr>
          <p:nvPr>
            <p:ph type="title"/>
          </p:nvPr>
        </p:nvSpPr>
        <p:spPr>
          <a:xfrm>
            <a:off x="7702526" y="1017916"/>
            <a:ext cx="3657600" cy="665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en-IE">
                <a:solidFill>
                  <a:srgbClr val="C52B87"/>
                </a:solidFill>
                <a:latin typeface="Calibri"/>
                <a:ea typeface="Calibri"/>
                <a:cs typeface="Calibri"/>
                <a:sym typeface="Calibri"/>
              </a:rPr>
              <a:t>Ziel der Einheit </a:t>
            </a:r>
            <a:endParaRPr/>
          </a:p>
        </p:txBody>
      </p:sp>
      <p:sp>
        <p:nvSpPr>
          <p:cNvPr id="206" name="Google Shape;206;p2"/>
          <p:cNvSpPr txBox="1">
            <a:spLocks noGrp="1"/>
          </p:cNvSpPr>
          <p:nvPr>
            <p:ph type="body" idx="1"/>
          </p:nvPr>
        </p:nvSpPr>
        <p:spPr>
          <a:xfrm>
            <a:off x="6656832" y="1791532"/>
            <a:ext cx="4444502" cy="2963347"/>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90000"/>
              </a:lnSpc>
              <a:spcBef>
                <a:spcPts val="0"/>
              </a:spcBef>
              <a:spcAft>
                <a:spcPts val="0"/>
              </a:spcAft>
              <a:buSzPts val="1600"/>
              <a:buNone/>
            </a:pPr>
            <a:r>
              <a:rPr lang="en-IE">
                <a:solidFill>
                  <a:srgbClr val="5F625F"/>
                </a:solidFill>
                <a:latin typeface="Calibri"/>
                <a:ea typeface="Calibri"/>
                <a:cs typeface="Calibri"/>
                <a:sym typeface="Calibri"/>
              </a:rPr>
              <a:t>Ziel dieser Einheit ist es, Erwachsenenbildner*innen und Trainer*innen das Wissen, die Fähigkeiten und das Selbstvertrauen zu vermitteln, um innovative, technologiegestützte Lernerfahrungen zu konzipieren und durchzuführen. </a:t>
            </a:r>
            <a:endParaRPr/>
          </a:p>
          <a:p>
            <a:pPr marL="0" lvl="0" indent="0" algn="just" rtl="0">
              <a:lnSpc>
                <a:spcPct val="90000"/>
              </a:lnSpc>
              <a:spcBef>
                <a:spcPts val="1200"/>
              </a:spcBef>
              <a:spcAft>
                <a:spcPts val="0"/>
              </a:spcAft>
              <a:buSzPts val="1600"/>
              <a:buNone/>
            </a:pPr>
            <a:r>
              <a:rPr lang="en-IE">
                <a:solidFill>
                  <a:srgbClr val="5F625F"/>
                </a:solidFill>
                <a:latin typeface="Calibri"/>
                <a:ea typeface="Calibri"/>
                <a:cs typeface="Calibri"/>
                <a:sym typeface="Calibri"/>
              </a:rPr>
              <a:t>Sie lernen den TPACK-Rahmen kennen und entdecken neue digitale Lehrmethoden. Diese Methoden konzentrieren sich auf Zusammenarbeit und reale Anwendungen. Ziel ist es, Ihnen bei der Gestaltung interaktiver und ansprechender Umgebungen zu helfen, in denen sich erwachsene Lernende entfalten können, indem sie ihre Unabhängigkeit und die Entwicklung praktischer Fähigkeiten fördern. </a:t>
            </a:r>
            <a:endParaRPr>
              <a:solidFill>
                <a:srgbClr val="5F625F"/>
              </a:solidFill>
              <a:latin typeface="Calibri"/>
              <a:ea typeface="Calibri"/>
              <a:cs typeface="Calibri"/>
              <a:sym typeface="Calibri"/>
            </a:endParaRPr>
          </a:p>
        </p:txBody>
      </p:sp>
      <p:pic>
        <p:nvPicPr>
          <p:cNvPr id="207" name="Google Shape;207;p2" descr="A hand pointing at a button&#10;&#10;AI-generated content may be incorrect."/>
          <p:cNvPicPr preferRelativeResize="0"/>
          <p:nvPr/>
        </p:nvPicPr>
        <p:blipFill rotWithShape="1">
          <a:blip r:embed="rId4">
            <a:alphaModFix/>
          </a:blip>
          <a:srcRect/>
          <a:stretch/>
        </p:blipFill>
        <p:spPr>
          <a:xfrm>
            <a:off x="486877" y="1515978"/>
            <a:ext cx="5398168" cy="3238901"/>
          </a:xfrm>
          <a:prstGeom prst="rect">
            <a:avLst/>
          </a:prstGeom>
          <a:noFill/>
          <a:ln>
            <a:noFill/>
          </a:ln>
        </p:spPr>
      </p:pic>
      <p:sp>
        <p:nvSpPr>
          <p:cNvPr id="208" name="Google Shape;208;p2"/>
          <p:cNvSpPr txBox="1"/>
          <p:nvPr/>
        </p:nvSpPr>
        <p:spPr>
          <a:xfrm>
            <a:off x="486876" y="4828067"/>
            <a:ext cx="238145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b="0" i="0" u="none" strike="noStrike" cap="none">
                <a:solidFill>
                  <a:srgbClr val="5F625F"/>
                </a:solidFill>
                <a:latin typeface="Calibri"/>
                <a:ea typeface="Calibri"/>
                <a:cs typeface="Calibri"/>
                <a:sym typeface="Calibri"/>
              </a:rPr>
              <a:t>Bild von rawpixel.com auf </a:t>
            </a:r>
            <a:r>
              <a:rPr lang="en-IE" sz="1100" b="0" i="0" u="sng" strike="noStrike" cap="none">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209" name="Google Shape;209;p2"/>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AA94876-4BCD-8FB5-F55E-F675CF7E77BA}"/>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20"/>
          <p:cNvSpPr txBox="1"/>
          <p:nvPr/>
        </p:nvSpPr>
        <p:spPr>
          <a:xfrm>
            <a:off x="1034819" y="976434"/>
            <a:ext cx="20797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Evaluation</a:t>
            </a:r>
            <a:endParaRPr/>
          </a:p>
        </p:txBody>
      </p:sp>
      <p:sp>
        <p:nvSpPr>
          <p:cNvPr id="397" name="Google Shape;397;p20"/>
          <p:cNvSpPr/>
          <p:nvPr/>
        </p:nvSpPr>
        <p:spPr>
          <a:xfrm>
            <a:off x="982594" y="1574685"/>
            <a:ext cx="9791797" cy="366350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Frage im Multiple-Choice-Stil: </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F3: Was ist ein wesentlicher Vorteil neuer digitaler Tools wie adaptive Plattformen oder KI-Feedback-Tools?</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Sie machen die Planung durch den Lehrer überflüssig</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Sie stellen sicher, dass alle Lernenden die Aufgaben mit der gleichen Geschwindigkeit erledigen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Sie machen eine formative Beurteilung überflüssig</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highlight>
                  <a:srgbClr val="00FF00"/>
                </a:highlight>
                <a:latin typeface="Calibri"/>
                <a:ea typeface="Calibri"/>
                <a:cs typeface="Calibri"/>
                <a:sym typeface="Calibri"/>
              </a:rPr>
              <a:t>Sie ermöglichen es den Lernenden, in ihrem eigenen Tempo voranzukommen und personalisierte Unterstützung zu erhalten.</a:t>
            </a:r>
            <a:endParaRPr/>
          </a:p>
          <a:p>
            <a:pPr marL="228600" marR="0" lvl="0" indent="-152400" algn="just" rtl="0">
              <a:lnSpc>
                <a:spcPct val="150000"/>
              </a:lnSpc>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Begründung: Adaptive und KI-basierte Tools bieten personalisierte Lernwege, die die Unabhängigkeit der Lernenden fördern und individuelles Feedback geben - wesentliche Prinzipien der digitalen Pädagogik und der Erwachsenenbildung.</a:t>
            </a:r>
            <a:endParaRPr sz="900">
              <a:solidFill>
                <a:schemeClr val="dk1"/>
              </a:solidFill>
              <a:latin typeface="Arial"/>
              <a:ea typeface="Arial"/>
              <a:cs typeface="Arial"/>
              <a:sym typeface="Arial"/>
            </a:endParaRPr>
          </a:p>
        </p:txBody>
      </p:sp>
      <p:pic>
        <p:nvPicPr>
          <p:cNvPr id="398" name="Google Shape;398;p20"/>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3E60E9F-3E1B-658B-7155-C5C7EEE9484D}"/>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03"/>
        <p:cNvGrpSpPr/>
        <p:nvPr/>
      </p:nvGrpSpPr>
      <p:grpSpPr>
        <a:xfrm>
          <a:off x="0" y="0"/>
          <a:ext cx="0" cy="0"/>
          <a:chOff x="0" y="0"/>
          <a:chExt cx="0" cy="0"/>
        </a:xfrm>
      </p:grpSpPr>
      <p:sp>
        <p:nvSpPr>
          <p:cNvPr id="404" name="Google Shape;404;p21"/>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Font typeface="Arial"/>
              <a:buNone/>
            </a:pPr>
            <a:r>
              <a:rPr lang="en-IE" sz="2400" b="1">
                <a:solidFill>
                  <a:srgbClr val="C52B87"/>
                </a:solidFill>
                <a:latin typeface="Calibri"/>
                <a:ea typeface="Calibri"/>
                <a:cs typeface="Calibri"/>
                <a:sym typeface="Calibri"/>
              </a:rPr>
              <a:t>Evaluation</a:t>
            </a:r>
            <a:endParaRPr>
              <a:solidFill>
                <a:schemeClr val="dk2"/>
              </a:solidFill>
            </a:endParaRPr>
          </a:p>
          <a:p>
            <a:pPr marL="0" marR="0" lvl="0" indent="0" algn="l" rtl="0">
              <a:spcBef>
                <a:spcPts val="0"/>
              </a:spcBef>
              <a:spcAft>
                <a:spcPts val="0"/>
              </a:spcAft>
              <a:buNone/>
            </a:pPr>
            <a:endParaRPr sz="2400" b="1">
              <a:solidFill>
                <a:srgbClr val="C52B87"/>
              </a:solidFill>
              <a:latin typeface="Calibri"/>
              <a:ea typeface="Calibri"/>
              <a:cs typeface="Calibri"/>
              <a:sym typeface="Calibri"/>
            </a:endParaRPr>
          </a:p>
        </p:txBody>
      </p:sp>
      <p:sp>
        <p:nvSpPr>
          <p:cNvPr id="405" name="Google Shape;405;p21"/>
          <p:cNvSpPr/>
          <p:nvPr/>
        </p:nvSpPr>
        <p:spPr>
          <a:xfrm>
            <a:off x="982594" y="1574685"/>
            <a:ext cx="10575421" cy="3386504"/>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Frage im Multiple-Choice-Stil: </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F4: Welches Beispiel veranschaulicht am besten eine echte, reale Lernaufgabe?</a:t>
            </a:r>
            <a:endParaRPr sz="1200">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Lesen eines Kapitels über Theorien zum Kundenservice</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Anschauen eines Videos über Sicherheitsvorschriften am Arbeitsplatz</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highlight>
                  <a:srgbClr val="00FF00"/>
                </a:highlight>
                <a:latin typeface="Calibri"/>
                <a:ea typeface="Calibri"/>
                <a:cs typeface="Calibri"/>
                <a:sym typeface="Calibri"/>
              </a:rPr>
              <a:t>Vervollständigung eines Verzweigungsszenarios, in dem die Lernenden auf einen/einer verärgerten Kund*in reagieren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Anhören eines Podcasts über Konfliktlösung</a:t>
            </a: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Begründung: Verzweigungsszenarien simulieren reale Herausforderungen am Arbeitsplatz und verlangen von den Lernenden, dass sie ihre Fähigkeiten anwenden, Entscheidungen treffen und deren Folgen beobachten - ein wesentlicher Bestandteil der authentischen Erwachsenenbildung.</a:t>
            </a:r>
            <a:endParaRPr sz="900">
              <a:solidFill>
                <a:schemeClr val="dk1"/>
              </a:solidFill>
              <a:latin typeface="Arial"/>
              <a:ea typeface="Arial"/>
              <a:cs typeface="Arial"/>
              <a:sym typeface="Arial"/>
            </a:endParaRPr>
          </a:p>
        </p:txBody>
      </p:sp>
      <p:pic>
        <p:nvPicPr>
          <p:cNvPr id="406" name="Google Shape;406;p21"/>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B2F76E6-6BF3-011D-DC71-A4782D81A68D}"/>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11"/>
        <p:cNvGrpSpPr/>
        <p:nvPr/>
      </p:nvGrpSpPr>
      <p:grpSpPr>
        <a:xfrm>
          <a:off x="0" y="0"/>
          <a:ext cx="0" cy="0"/>
          <a:chOff x="0" y="0"/>
          <a:chExt cx="0" cy="0"/>
        </a:xfrm>
      </p:grpSpPr>
      <p:sp>
        <p:nvSpPr>
          <p:cNvPr id="412" name="Google Shape;412;p22"/>
          <p:cNvSpPr txBox="1"/>
          <p:nvPr/>
        </p:nvSpPr>
        <p:spPr>
          <a:xfrm>
            <a:off x="1034819" y="976434"/>
            <a:ext cx="20796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2"/>
              </a:buClr>
              <a:buFont typeface="Arial"/>
              <a:buNone/>
            </a:pPr>
            <a:r>
              <a:rPr lang="en-IE" sz="2400" b="1">
                <a:solidFill>
                  <a:srgbClr val="C52B87"/>
                </a:solidFill>
                <a:latin typeface="Calibri"/>
                <a:ea typeface="Calibri"/>
                <a:cs typeface="Calibri"/>
                <a:sym typeface="Calibri"/>
              </a:rPr>
              <a:t>Evaluation</a:t>
            </a:r>
            <a:endParaRPr>
              <a:solidFill>
                <a:schemeClr val="dk2"/>
              </a:solidFill>
            </a:endParaRPr>
          </a:p>
          <a:p>
            <a:pPr marL="0" marR="0" lvl="0" indent="0" algn="l" rtl="0">
              <a:spcBef>
                <a:spcPts val="0"/>
              </a:spcBef>
              <a:spcAft>
                <a:spcPts val="0"/>
              </a:spcAft>
              <a:buNone/>
            </a:pPr>
            <a:endParaRPr sz="2400" b="1">
              <a:solidFill>
                <a:srgbClr val="C52B87"/>
              </a:solidFill>
              <a:latin typeface="Calibri"/>
              <a:ea typeface="Calibri"/>
              <a:cs typeface="Calibri"/>
              <a:sym typeface="Calibri"/>
            </a:endParaRPr>
          </a:p>
        </p:txBody>
      </p:sp>
      <p:sp>
        <p:nvSpPr>
          <p:cNvPr id="413" name="Google Shape;413;p22"/>
          <p:cNvSpPr/>
          <p:nvPr/>
        </p:nvSpPr>
        <p:spPr>
          <a:xfrm>
            <a:off x="982594" y="1574685"/>
            <a:ext cx="10063357" cy="366350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Multiple-Choice-Frage: </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F5: Welche Denkweise fördert Innovation und kreative Risikobereitschaft im digitalen Unterricht?</a:t>
            </a:r>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highlight>
                  <a:srgbClr val="00FF00"/>
                </a:highlight>
                <a:latin typeface="Calibri"/>
                <a:ea typeface="Calibri"/>
                <a:cs typeface="Calibri"/>
                <a:sym typeface="Calibri"/>
              </a:rPr>
              <a:t>Offen sein für das Testen neuer Tools, Reflektieren und Anpassen auf der Grundlage des Feedbacks der Lernenden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Nur Tools verwenden, mit denen die Lehrkräfte bereits vertraut sind</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Den Input der Schüler bei der Unterrichtsgestaltung zu vermeiden</a:t>
            </a:r>
            <a:endParaRPr/>
          </a:p>
          <a:p>
            <a:pPr marL="228600" marR="0" lvl="0" indent="-228600" algn="just" rtl="0">
              <a:lnSpc>
                <a:spcPct val="150000"/>
              </a:lnSpc>
              <a:spcBef>
                <a:spcPts val="0"/>
              </a:spcBef>
              <a:spcAft>
                <a:spcPts val="0"/>
              </a:spcAft>
              <a:buClr>
                <a:schemeClr val="dk1"/>
              </a:buClr>
              <a:buSzPts val="1200"/>
              <a:buFont typeface="Calibri"/>
              <a:buAutoNum type="alphaUcParenR"/>
            </a:pPr>
            <a:r>
              <a:rPr lang="en-IE" sz="1200">
                <a:solidFill>
                  <a:schemeClr val="dk1"/>
                </a:solidFill>
                <a:latin typeface="Calibri"/>
                <a:ea typeface="Calibri"/>
                <a:cs typeface="Calibri"/>
                <a:sym typeface="Calibri"/>
              </a:rPr>
              <a:t>Auf eine formale Schulung warten, bevor man eine neue digitale Methode ausprobiert</a:t>
            </a: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endParaRPr sz="12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200">
                <a:solidFill>
                  <a:schemeClr val="dk1"/>
                </a:solidFill>
                <a:latin typeface="Calibri"/>
                <a:ea typeface="Calibri"/>
                <a:cs typeface="Calibri"/>
                <a:sym typeface="Calibri"/>
              </a:rPr>
              <a:t>Grund: Innovation erfordert Experimentieren, Reflexion und Anpassungsfähigkeit. Die Annahme neuer Methoden und deren Anpassung auf der Grundlage von Feedback fördert die kontinuierliche Verbesserung der digitalen Pädagogik.</a:t>
            </a:r>
            <a:endParaRPr sz="900">
              <a:solidFill>
                <a:schemeClr val="dk1"/>
              </a:solidFill>
              <a:latin typeface="Arial"/>
              <a:ea typeface="Arial"/>
              <a:cs typeface="Arial"/>
              <a:sym typeface="Arial"/>
            </a:endParaRPr>
          </a:p>
        </p:txBody>
      </p:sp>
      <p:pic>
        <p:nvPicPr>
          <p:cNvPr id="414" name="Google Shape;414;p22"/>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B9D2E9E6-3788-2B86-3526-E5FA6119BDCF}"/>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19"/>
        <p:cNvGrpSpPr/>
        <p:nvPr/>
      </p:nvGrpSpPr>
      <p:grpSpPr>
        <a:xfrm>
          <a:off x="0" y="0"/>
          <a:ext cx="0" cy="0"/>
          <a:chOff x="0" y="0"/>
          <a:chExt cx="0" cy="0"/>
        </a:xfrm>
      </p:grpSpPr>
      <p:pic>
        <p:nvPicPr>
          <p:cNvPr id="420" name="Google Shape;420;p23" descr="A person sitting cross legged with a computer and a question mark&#10;&#10;AI-generated content may be incorrect."/>
          <p:cNvPicPr preferRelativeResize="0">
            <a:picLocks noGrp="1"/>
          </p:cNvPicPr>
          <p:nvPr>
            <p:ph type="pic" idx="2"/>
          </p:nvPr>
        </p:nvPicPr>
        <p:blipFill rotWithShape="1">
          <a:blip r:embed="rId4">
            <a:alphaModFix/>
          </a:blip>
          <a:srcRect l="7479" r="7479"/>
          <a:stretch/>
        </p:blipFill>
        <p:spPr>
          <a:xfrm>
            <a:off x="655638" y="371475"/>
            <a:ext cx="4621212" cy="5434013"/>
          </a:xfrm>
          <a:prstGeom prst="rect">
            <a:avLst/>
          </a:prstGeom>
          <a:noFill/>
          <a:ln>
            <a:noFill/>
          </a:ln>
        </p:spPr>
      </p:pic>
      <p:sp>
        <p:nvSpPr>
          <p:cNvPr id="421" name="Google Shape;421;p23"/>
          <p:cNvSpPr txBox="1"/>
          <p:nvPr/>
        </p:nvSpPr>
        <p:spPr>
          <a:xfrm>
            <a:off x="6441595" y="827715"/>
            <a:ext cx="44721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Fragen zur Selbstreflexion </a:t>
            </a:r>
            <a:endParaRPr sz="2400" b="1">
              <a:solidFill>
                <a:srgbClr val="C52B87"/>
              </a:solidFill>
              <a:latin typeface="Calibri"/>
              <a:ea typeface="Calibri"/>
              <a:cs typeface="Calibri"/>
              <a:sym typeface="Calibri"/>
            </a:endParaRPr>
          </a:p>
        </p:txBody>
      </p:sp>
      <p:sp>
        <p:nvSpPr>
          <p:cNvPr id="422" name="Google Shape;422;p23"/>
          <p:cNvSpPr/>
          <p:nvPr/>
        </p:nvSpPr>
        <p:spPr>
          <a:xfrm>
            <a:off x="5614416" y="1458445"/>
            <a:ext cx="6126480" cy="26904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600">
                <a:solidFill>
                  <a:srgbClr val="5F625F"/>
                </a:solidFill>
                <a:latin typeface="Calibri"/>
                <a:ea typeface="Calibri"/>
                <a:cs typeface="Calibri"/>
                <a:sym typeface="Calibri"/>
              </a:rPr>
              <a:t>F1: Kombiniere ich effektiv Inhalte, Lehrmethoden und Technologie, um wertvolle Lernerfahrungen zu schaffen?</a:t>
            </a:r>
            <a:endParaRPr/>
          </a:p>
          <a:p>
            <a:pPr marL="0" marR="0" lvl="0" indent="0" algn="l" rtl="0">
              <a:spcBef>
                <a:spcPts val="0"/>
              </a:spcBef>
              <a:spcAft>
                <a:spcPts val="0"/>
              </a:spcAft>
              <a:buNone/>
            </a:pPr>
            <a:endParaRPr sz="1600">
              <a:solidFill>
                <a:srgbClr val="5F625F"/>
              </a:solidFill>
              <a:latin typeface="Calibri"/>
              <a:ea typeface="Calibri"/>
              <a:cs typeface="Calibri"/>
              <a:sym typeface="Calibri"/>
            </a:endParaRPr>
          </a:p>
          <a:p>
            <a:pPr marL="0" marR="0" lvl="0" indent="0" algn="l" rtl="0">
              <a:spcBef>
                <a:spcPts val="0"/>
              </a:spcBef>
              <a:spcAft>
                <a:spcPts val="0"/>
              </a:spcAft>
              <a:buNone/>
            </a:pPr>
            <a:r>
              <a:rPr lang="en-IE" sz="1600">
                <a:solidFill>
                  <a:srgbClr val="5F625F"/>
                </a:solidFill>
                <a:latin typeface="Calibri"/>
                <a:ea typeface="Calibri"/>
                <a:cs typeface="Calibri"/>
                <a:sym typeface="Calibri"/>
              </a:rPr>
              <a:t>Q2: Wie helfe ich erwachsenen Lernenden, durch Wahlmöglichkeiten, Flexibilität und Tools Unabhängigkeit zu erlangen und gleichzeitig ihren Erfolg zu unterstützen?</a:t>
            </a:r>
            <a:endParaRPr/>
          </a:p>
          <a:p>
            <a:pPr marL="0" marR="0" lvl="0" indent="0" algn="l" rtl="0">
              <a:spcBef>
                <a:spcPts val="0"/>
              </a:spcBef>
              <a:spcAft>
                <a:spcPts val="0"/>
              </a:spcAft>
              <a:buNone/>
            </a:pPr>
            <a:endParaRPr sz="1600">
              <a:solidFill>
                <a:srgbClr val="5F625F"/>
              </a:solidFill>
              <a:latin typeface="Calibri"/>
              <a:ea typeface="Calibri"/>
              <a:cs typeface="Calibri"/>
              <a:sym typeface="Calibri"/>
            </a:endParaRPr>
          </a:p>
          <a:p>
            <a:pPr marL="0" marR="0" lvl="0" indent="0" algn="l" rtl="0">
              <a:spcBef>
                <a:spcPts val="0"/>
              </a:spcBef>
              <a:spcAft>
                <a:spcPts val="0"/>
              </a:spcAft>
              <a:buNone/>
            </a:pPr>
            <a:r>
              <a:rPr lang="en-IE" sz="1600">
                <a:solidFill>
                  <a:srgbClr val="5F625F"/>
                </a:solidFill>
                <a:latin typeface="Calibri"/>
                <a:ea typeface="Calibri"/>
                <a:cs typeface="Calibri"/>
                <a:sym typeface="Calibri"/>
              </a:rPr>
              <a:t>F3: Welche Risiken oder Innovationen bin ich bereit, in meinem digitalen Unterricht auszuprobieren, und wie kann ich meinen Schüler*innen Neugier und kontinuierliches Lernen vorleben</a:t>
            </a:r>
            <a:r>
              <a:rPr lang="en-IE" sz="18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900">
              <a:solidFill>
                <a:schemeClr val="dk1"/>
              </a:solidFill>
              <a:latin typeface="Arial"/>
              <a:ea typeface="Arial"/>
              <a:cs typeface="Arial"/>
              <a:sym typeface="Arial"/>
            </a:endParaRPr>
          </a:p>
        </p:txBody>
      </p:sp>
      <p:sp>
        <p:nvSpPr>
          <p:cNvPr id="423" name="Google Shape;423;p23"/>
          <p:cNvSpPr txBox="1"/>
          <p:nvPr/>
        </p:nvSpPr>
        <p:spPr>
          <a:xfrm>
            <a:off x="655638" y="5908006"/>
            <a:ext cx="201049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jcomp auf </a:t>
            </a:r>
            <a:r>
              <a:rPr lang="en-IE" sz="11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424" name="Google Shape;424;p23"/>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2EC7C3A-33EF-7CCC-8F48-973F410C6CB8}"/>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29"/>
        <p:cNvGrpSpPr/>
        <p:nvPr/>
      </p:nvGrpSpPr>
      <p:grpSpPr>
        <a:xfrm>
          <a:off x="0" y="0"/>
          <a:ext cx="0" cy="0"/>
          <a:chOff x="0" y="0"/>
          <a:chExt cx="0" cy="0"/>
        </a:xfrm>
      </p:grpSpPr>
      <p:sp>
        <p:nvSpPr>
          <p:cNvPr id="430" name="Google Shape;430;p24"/>
          <p:cNvSpPr txBox="1"/>
          <p:nvPr/>
        </p:nvSpPr>
        <p:spPr>
          <a:xfrm>
            <a:off x="6614384" y="1015548"/>
            <a:ext cx="19724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Quellen</a:t>
            </a:r>
            <a:endParaRPr/>
          </a:p>
        </p:txBody>
      </p:sp>
      <p:sp>
        <p:nvSpPr>
          <p:cNvPr id="431" name="Google Shape;431;p24"/>
          <p:cNvSpPr/>
          <p:nvPr/>
        </p:nvSpPr>
        <p:spPr>
          <a:xfrm>
            <a:off x="4740705" y="1686243"/>
            <a:ext cx="6790533" cy="413696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Green, D. N. (2024). </a:t>
            </a:r>
            <a:r>
              <a:rPr lang="en-IE" sz="1600" i="1">
                <a:solidFill>
                  <a:srgbClr val="5F625F"/>
                </a:solidFill>
                <a:latin typeface="Calibri"/>
                <a:ea typeface="Calibri"/>
                <a:cs typeface="Calibri"/>
                <a:sym typeface="Calibri"/>
              </a:rPr>
              <a:t>Erwachsene Lernende: Die Verbindung von Andragogik und transformationaler Führung im Klassenzimmer. </a:t>
            </a:r>
            <a:r>
              <a:rPr lang="en-IE" sz="1600">
                <a:solidFill>
                  <a:srgbClr val="5F625F"/>
                </a:solidFill>
                <a:latin typeface="Calibri"/>
                <a:ea typeface="Calibri"/>
                <a:cs typeface="Calibri"/>
                <a:sym typeface="Calibri"/>
              </a:rPr>
              <a:t>Business Ethics and Leadership, 8(4), 137-147</a:t>
            </a:r>
            <a:r>
              <a:rPr lang="en-IE" sz="1600" u="sng">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https://doi.org/10.61093/bel.8(4).137-147</a:t>
            </a:r>
            <a:endParaRPr sz="1600">
              <a:solidFill>
                <a:srgbClr val="5F625F"/>
              </a:solidFill>
              <a:latin typeface="Calibri"/>
              <a:ea typeface="Calibri"/>
              <a:cs typeface="Calibri"/>
              <a:sym typeface="Calibri"/>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Katona, B., Venkataragavan, J., Erlandsson, N., Burmann, U., &amp; Oparina, B. (2023). </a:t>
            </a:r>
            <a:r>
              <a:rPr lang="en-IE" sz="1600" i="1">
                <a:solidFill>
                  <a:srgbClr val="5F625F"/>
                </a:solidFill>
                <a:latin typeface="Calibri"/>
                <a:ea typeface="Calibri"/>
                <a:cs typeface="Calibri"/>
                <a:sym typeface="Calibri"/>
              </a:rPr>
              <a:t>Einsatz von visuellen Lernmedien zur Steigerung der Lernmotivation von Schülern. World Psychology, </a:t>
            </a:r>
            <a:r>
              <a:rPr lang="en-IE" sz="1600">
                <a:solidFill>
                  <a:srgbClr val="5F625F"/>
                </a:solidFill>
                <a:latin typeface="Calibri"/>
                <a:ea typeface="Calibri"/>
                <a:cs typeface="Calibri"/>
                <a:sym typeface="Calibri"/>
              </a:rPr>
              <a:t>1(3), 89-105. </a:t>
            </a:r>
            <a:r>
              <a:rPr lang="en-IE" sz="16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https://doi.</a:t>
            </a:r>
            <a:r>
              <a:rPr lang="en-IE" sz="1600">
                <a:solidFill>
                  <a:srgbClr val="5F625F"/>
                </a:solidFill>
                <a:latin typeface="Calibri"/>
                <a:ea typeface="Calibri"/>
                <a:cs typeface="Calibri"/>
                <a:sym typeface="Calibri"/>
              </a:rPr>
              <a:t>org/10.55849/wp.v1i3.381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Koehler, M. J., &amp; Mishra, P. (2009). Was ist technologisch-pädagogisches Inhaltswissen? </a:t>
            </a:r>
            <a:r>
              <a:rPr lang="en-IE" sz="1600" i="1">
                <a:solidFill>
                  <a:srgbClr val="5F625F"/>
                </a:solidFill>
                <a:latin typeface="Calibri"/>
                <a:ea typeface="Calibri"/>
                <a:cs typeface="Calibri"/>
                <a:sym typeface="Calibri"/>
              </a:rPr>
              <a:t>Contemporary Issues in Technology and Teacher Education, 9(1). </a:t>
            </a:r>
            <a:r>
              <a:rPr lang="en-IE" sz="1600" u="sng">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https://citejournal.</a:t>
            </a:r>
            <a:r>
              <a:rPr lang="en-IE" sz="1600">
                <a:solidFill>
                  <a:srgbClr val="5F625F"/>
                </a:solidFill>
                <a:latin typeface="Calibri"/>
                <a:ea typeface="Calibri"/>
                <a:cs typeface="Calibri"/>
                <a:sym typeface="Calibri"/>
              </a:rPr>
              <a:t>org/volume-9/issue-1-09/general/what-is-technological-pedagogicalcontent-knowledge </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Kurt, S. (2018, Mai 12). </a:t>
            </a:r>
            <a:r>
              <a:rPr lang="en-IE" sz="1600" i="1">
                <a:solidFill>
                  <a:srgbClr val="5F625F"/>
                </a:solidFill>
                <a:latin typeface="Calibri"/>
                <a:ea typeface="Calibri"/>
                <a:cs typeface="Calibri"/>
                <a:sym typeface="Calibri"/>
              </a:rPr>
              <a:t>TPACK: Technological Pedagogical Content Knowledge Framework (Rahmen für technologisch-pädagogisches Inhaltswissen</a:t>
            </a:r>
            <a:r>
              <a:rPr lang="en-IE" sz="1600">
                <a:solidFill>
                  <a:srgbClr val="5F625F"/>
                </a:solidFill>
                <a:latin typeface="Calibri"/>
                <a:ea typeface="Calibri"/>
                <a:cs typeface="Calibri"/>
                <a:sym typeface="Calibri"/>
              </a:rPr>
              <a:t>). Educational Technology. </a:t>
            </a:r>
            <a:r>
              <a:rPr lang="en-IE" sz="16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https://educationaltechnology.net/technological-pedagogical-content-knowledge-tpack-framework/</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IE" sz="1600">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endParaRPr sz="900">
              <a:solidFill>
                <a:schemeClr val="dk1"/>
              </a:solidFill>
              <a:latin typeface="Arial"/>
              <a:ea typeface="Arial"/>
              <a:cs typeface="Arial"/>
              <a:sym typeface="Arial"/>
            </a:endParaRPr>
          </a:p>
        </p:txBody>
      </p:sp>
      <p:pic>
        <p:nvPicPr>
          <p:cNvPr id="432" name="Google Shape;432;p24" descr="A tablet with a list and gears&#10;&#10;AI-generated content may be incorrect."/>
          <p:cNvPicPr preferRelativeResize="0"/>
          <p:nvPr/>
        </p:nvPicPr>
        <p:blipFill rotWithShape="1">
          <a:blip r:embed="rId8">
            <a:alphaModFix/>
          </a:blip>
          <a:srcRect/>
          <a:stretch/>
        </p:blipFill>
        <p:spPr>
          <a:xfrm>
            <a:off x="505314" y="1268184"/>
            <a:ext cx="4321632" cy="4321632"/>
          </a:xfrm>
          <a:prstGeom prst="rect">
            <a:avLst/>
          </a:prstGeom>
          <a:noFill/>
          <a:ln>
            <a:noFill/>
          </a:ln>
        </p:spPr>
      </p:pic>
      <p:sp>
        <p:nvSpPr>
          <p:cNvPr id="433" name="Google Shape;433;p24"/>
          <p:cNvSpPr txBox="1"/>
          <p:nvPr/>
        </p:nvSpPr>
        <p:spPr>
          <a:xfrm>
            <a:off x="591630" y="5692404"/>
            <a:ext cx="201049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vectorjuice auf </a:t>
            </a:r>
            <a:r>
              <a:rPr lang="en-IE" sz="1100" u="sng">
                <a:solidFill>
                  <a:srgbClr val="5F625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434" name="Google Shape;434;p24"/>
          <p:cNvPicPr preferRelativeResize="0"/>
          <p:nvPr/>
        </p:nvPicPr>
        <p:blipFill>
          <a:blip r:embed="rId10">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5386D88-E72B-586A-689C-009DF0435384}"/>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39"/>
        <p:cNvGrpSpPr/>
        <p:nvPr/>
      </p:nvGrpSpPr>
      <p:grpSpPr>
        <a:xfrm>
          <a:off x="0" y="0"/>
          <a:ext cx="0" cy="0"/>
          <a:chOff x="0" y="0"/>
          <a:chExt cx="0" cy="0"/>
        </a:xfrm>
      </p:grpSpPr>
      <p:sp>
        <p:nvSpPr>
          <p:cNvPr id="440" name="Google Shape;440;p25"/>
          <p:cNvSpPr txBox="1"/>
          <p:nvPr/>
        </p:nvSpPr>
        <p:spPr>
          <a:xfrm>
            <a:off x="1034826" y="976425"/>
            <a:ext cx="2420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Schlussfolgerung</a:t>
            </a:r>
            <a:endParaRPr/>
          </a:p>
        </p:txBody>
      </p:sp>
      <p:sp>
        <p:nvSpPr>
          <p:cNvPr id="441" name="Google Shape;441;p25"/>
          <p:cNvSpPr/>
          <p:nvPr/>
        </p:nvSpPr>
        <p:spPr>
          <a:xfrm>
            <a:off x="568482" y="1574685"/>
            <a:ext cx="10495758" cy="401385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IE" sz="1600" b="1">
                <a:solidFill>
                  <a:srgbClr val="5F625F"/>
                </a:solidFill>
                <a:latin typeface="Calibri"/>
                <a:ea typeface="Calibri"/>
                <a:cs typeface="Calibri"/>
                <a:sym typeface="Calibri"/>
              </a:rPr>
              <a:t>Innovatives Lehren und Lernen im digitalen Zeitalter</a:t>
            </a:r>
            <a:endParaRPr/>
          </a:p>
          <a:p>
            <a:pPr marL="285750" marR="0" lvl="0" indent="-285750" algn="just" rtl="0">
              <a:lnSpc>
                <a:spcPct val="150000"/>
              </a:lnSpc>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Bei einem effektiven digitalen Unterricht geht es nicht um den Einsatz von Technologie um ihrer selbst willen, sondern um die durchdachte Integration von Inhalten, Pädagogik und Tools, um sinnvolle Lernerfahrungen zu schaffen. </a:t>
            </a:r>
            <a:endParaRPr/>
          </a:p>
          <a:p>
            <a:pPr marL="285750" marR="0" lvl="0" indent="-285750" algn="just" rtl="0">
              <a:lnSpc>
                <a:spcPct val="150000"/>
              </a:lnSpc>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Fangen Sie klein an, seien Sie experimentierfreudig und lassen Sie sich bei der Gestaltung von Kreativität leiten.</a:t>
            </a:r>
            <a:endParaRPr/>
          </a:p>
          <a:p>
            <a:pPr marL="285750" marR="0" lvl="0" indent="-285750" algn="just" rtl="0">
              <a:lnSpc>
                <a:spcPct val="150000"/>
              </a:lnSpc>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Technologie kann Lernende dazu befähigen, zusammenzuarbeiten, zu erforschen und Wissen in realen Kontexten anzuwenden, aber Ihre Rolle als Pädagog*in - zu unterstützen, zu fördern und zu inspirieren - bleibt zentral. </a:t>
            </a:r>
            <a:endParaRPr/>
          </a:p>
          <a:p>
            <a:pPr marL="285750" marR="0" lvl="0" indent="-285750" algn="just" rtl="0">
              <a:lnSpc>
                <a:spcPct val="150000"/>
              </a:lnSpc>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Seien Sie experimentierfreudig, reflektieren Sie kontinuierlich und stellen Sie die Lernenden in den Mittelpunkt jeder digitalen Erfahrung.</a:t>
            </a:r>
            <a:endParaRPr/>
          </a:p>
          <a:p>
            <a:pPr marL="285750" marR="0" lvl="0" indent="-184150" algn="just" rtl="0">
              <a:lnSpc>
                <a:spcPct val="150000"/>
              </a:lnSpc>
              <a:spcBef>
                <a:spcPts val="0"/>
              </a:spcBef>
              <a:spcAft>
                <a:spcPts val="0"/>
              </a:spcAft>
              <a:buClr>
                <a:schemeClr val="dk1"/>
              </a:buClr>
              <a:buSzPts val="1600"/>
              <a:buFont typeface="Arial"/>
              <a:buNone/>
            </a:pPr>
            <a:endParaRPr sz="1600">
              <a:solidFill>
                <a:srgbClr val="5F625F"/>
              </a:solidFill>
              <a:latin typeface="Calibri"/>
              <a:ea typeface="Calibri"/>
              <a:cs typeface="Calibri"/>
              <a:sym typeface="Calibri"/>
            </a:endParaRPr>
          </a:p>
          <a:p>
            <a:pPr marL="285750" marR="0" lvl="0" indent="-184150" algn="just" rtl="0">
              <a:lnSpc>
                <a:spcPct val="150000"/>
              </a:lnSpc>
              <a:spcBef>
                <a:spcPts val="0"/>
              </a:spcBef>
              <a:spcAft>
                <a:spcPts val="0"/>
              </a:spcAft>
              <a:buClr>
                <a:schemeClr val="dk1"/>
              </a:buClr>
              <a:buSzPts val="1600"/>
              <a:buFont typeface="Arial"/>
              <a:buNone/>
            </a:pPr>
            <a:endParaRPr sz="160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None/>
            </a:pPr>
            <a:r>
              <a:rPr lang="en-IE" sz="1600" i="1">
                <a:solidFill>
                  <a:srgbClr val="5F625F"/>
                </a:solidFill>
                <a:latin typeface="Calibri"/>
                <a:ea typeface="Calibri"/>
                <a:cs typeface="Calibri"/>
                <a:sym typeface="Calibri"/>
              </a:rPr>
              <a:t>"Sage es mir und ich vergesse es. Unterrichte mich und ich erinnere mich. Beziehe mich ein und ich lerne." - </a:t>
            </a:r>
            <a:r>
              <a:rPr lang="en-IE" sz="1600">
                <a:solidFill>
                  <a:srgbClr val="5F625F"/>
                </a:solidFill>
                <a:latin typeface="Calibri"/>
                <a:ea typeface="Calibri"/>
                <a:cs typeface="Calibri"/>
                <a:sym typeface="Calibri"/>
              </a:rPr>
              <a:t>Benjamin Franklin</a:t>
            </a:r>
            <a:endParaRPr sz="160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None/>
            </a:pPr>
            <a:endParaRPr sz="900">
              <a:solidFill>
                <a:schemeClr val="dk1"/>
              </a:solidFill>
              <a:latin typeface="Arial"/>
              <a:ea typeface="Arial"/>
              <a:cs typeface="Arial"/>
              <a:sym typeface="Arial"/>
            </a:endParaRPr>
          </a:p>
        </p:txBody>
      </p:sp>
      <p:pic>
        <p:nvPicPr>
          <p:cNvPr id="442" name="Google Shape;442;p25"/>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F7D1D246-C37D-6C07-291C-C3DC9757FD60}"/>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p26"/>
          <p:cNvSpPr txBox="1"/>
          <p:nvPr/>
        </p:nvSpPr>
        <p:spPr>
          <a:xfrm>
            <a:off x="1034819" y="976434"/>
            <a:ext cx="4398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400" b="1">
                <a:solidFill>
                  <a:srgbClr val="C52B87"/>
                </a:solidFill>
                <a:latin typeface="Calibri"/>
                <a:ea typeface="Calibri"/>
                <a:cs typeface="Calibri"/>
                <a:sym typeface="Calibri"/>
              </a:rPr>
              <a:t>Herzlichen Glückwunsch zum Abschluss von Einheit 3: Innovatives Lehren und Lernen</a:t>
            </a:r>
            <a:endParaRPr sz="2400" b="1">
              <a:solidFill>
                <a:srgbClr val="C52B87"/>
              </a:solidFill>
              <a:highlight>
                <a:srgbClr val="FFFF00"/>
              </a:highlight>
              <a:latin typeface="Calibri"/>
              <a:ea typeface="Calibri"/>
              <a:cs typeface="Calibri"/>
              <a:sym typeface="Calibri"/>
            </a:endParaRPr>
          </a:p>
        </p:txBody>
      </p:sp>
      <p:pic>
        <p:nvPicPr>
          <p:cNvPr id="449" name="Google Shape;449;p26" descr="A group of people standing next to a check mark&#10;&#10;AI-generated content may be incorrect."/>
          <p:cNvPicPr preferRelativeResize="0"/>
          <p:nvPr/>
        </p:nvPicPr>
        <p:blipFill rotWithShape="1">
          <a:blip r:embed="rId4">
            <a:alphaModFix/>
          </a:blip>
          <a:srcRect/>
          <a:stretch/>
        </p:blipFill>
        <p:spPr>
          <a:xfrm>
            <a:off x="5227320" y="850392"/>
            <a:ext cx="6569964" cy="4379976"/>
          </a:xfrm>
          <a:prstGeom prst="rect">
            <a:avLst/>
          </a:prstGeom>
          <a:noFill/>
          <a:ln>
            <a:noFill/>
          </a:ln>
        </p:spPr>
      </p:pic>
      <p:sp>
        <p:nvSpPr>
          <p:cNvPr id="450" name="Google Shape;450;p26"/>
          <p:cNvSpPr txBox="1"/>
          <p:nvPr/>
        </p:nvSpPr>
        <p:spPr>
          <a:xfrm>
            <a:off x="5227320" y="5356410"/>
            <a:ext cx="201049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pch.vector auf </a:t>
            </a:r>
            <a:r>
              <a:rPr lang="en-IE" sz="11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451" name="Google Shape;451;p26"/>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AD77C9AC-EDAE-E0DB-1D76-1AAD5051A15D}"/>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3000">
              <a:srgbClr val="F5E0D5"/>
            </a:gs>
            <a:gs pos="100000">
              <a:srgbClr val="F2F2F2">
                <a:alpha val="64705"/>
              </a:srgbClr>
            </a:gs>
          </a:gsLst>
          <a:lin ang="5400000" scaled="0"/>
        </a:gradFill>
        <a:effectLst/>
      </p:bgPr>
    </p:bg>
    <p:spTree>
      <p:nvGrpSpPr>
        <p:cNvPr id="1" name="Shape 457"/>
        <p:cNvGrpSpPr/>
        <p:nvPr/>
      </p:nvGrpSpPr>
      <p:grpSpPr>
        <a:xfrm>
          <a:off x="0" y="0"/>
          <a:ext cx="0" cy="0"/>
          <a:chOff x="0" y="0"/>
          <a:chExt cx="0" cy="0"/>
        </a:xfrm>
      </p:grpSpPr>
      <p:pic>
        <p:nvPicPr>
          <p:cNvPr id="458" name="Google Shape;458;p27" title="DE Kofinanziert von der Europ�ischen Union_POS (15).jpg"/>
          <p:cNvPicPr preferRelativeResize="0"/>
          <p:nvPr/>
        </p:nvPicPr>
        <p:blipFill rotWithShape="1">
          <a:blip r:embed="rId3">
            <a:alphaModFix/>
          </a:blip>
          <a:srcRect l="2945" r="2945"/>
          <a:stretch/>
        </p:blipFill>
        <p:spPr>
          <a:xfrm>
            <a:off x="8865752" y="5818900"/>
            <a:ext cx="1746140" cy="389585"/>
          </a:xfrm>
          <a:prstGeom prst="rect">
            <a:avLst/>
          </a:prstGeom>
          <a:noFill/>
          <a:ln>
            <a:noFill/>
          </a:ln>
        </p:spPr>
      </p:pic>
      <p:pic>
        <p:nvPicPr>
          <p:cNvPr id="459" name="Google Shape;459;p27"/>
          <p:cNvPicPr preferRelativeResize="0"/>
          <p:nvPr/>
        </p:nvPicPr>
        <p:blipFill rotWithShape="1">
          <a:blip r:embed="rId4">
            <a:alphaModFix/>
          </a:blip>
          <a:srcRect l="8165" t="22296" r="3992" b="40848"/>
          <a:stretch/>
        </p:blipFill>
        <p:spPr>
          <a:xfrm>
            <a:off x="8057569" y="2301049"/>
            <a:ext cx="3300687" cy="1384904"/>
          </a:xfrm>
          <a:prstGeom prst="rect">
            <a:avLst/>
          </a:prstGeom>
          <a:noFill/>
          <a:ln>
            <a:noFill/>
          </a:ln>
        </p:spPr>
      </p:pic>
      <p:sp>
        <p:nvSpPr>
          <p:cNvPr id="460" name="Google Shape;460;p27"/>
          <p:cNvSpPr/>
          <p:nvPr/>
        </p:nvSpPr>
        <p:spPr>
          <a:xfrm>
            <a:off x="7718335" y="6208485"/>
            <a:ext cx="4040973" cy="687327"/>
          </a:xfrm>
          <a:prstGeom prst="rect">
            <a:avLst/>
          </a:prstGeom>
          <a:noFill/>
          <a:ln>
            <a:noFill/>
          </a:ln>
        </p:spPr>
        <p:txBody>
          <a:bodyPr spcFirstLastPara="1" wrap="square" lIns="91425" tIns="45700" rIns="91425" bIns="45700" anchor="t" anchorCtr="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wider. Weder die Europäische Union noch die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pic>
        <p:nvPicPr>
          <p:cNvPr id="461" name="Google Shape;461;p27" descr="CIK_Trebnje_logo"/>
          <p:cNvPicPr preferRelativeResize="0"/>
          <p:nvPr/>
        </p:nvPicPr>
        <p:blipFill rotWithShape="1">
          <a:blip r:embed="rId5">
            <a:alphaModFix/>
          </a:blip>
          <a:srcRect/>
          <a:stretch/>
        </p:blipFill>
        <p:spPr>
          <a:xfrm>
            <a:off x="4001638" y="4518456"/>
            <a:ext cx="1840992" cy="1035058"/>
          </a:xfrm>
          <a:prstGeom prst="rect">
            <a:avLst/>
          </a:prstGeom>
          <a:noFill/>
          <a:ln>
            <a:noFill/>
          </a:ln>
        </p:spPr>
      </p:pic>
      <p:pic>
        <p:nvPicPr>
          <p:cNvPr id="462" name="Google Shape;462;p27" descr="UNIC-logo"/>
          <p:cNvPicPr preferRelativeResize="0"/>
          <p:nvPr/>
        </p:nvPicPr>
        <p:blipFill rotWithShape="1">
          <a:blip r:embed="rId6">
            <a:alphaModFix/>
          </a:blip>
          <a:srcRect l="4622" t="8711" r="5218" b="10188"/>
          <a:stretch/>
        </p:blipFill>
        <p:spPr>
          <a:xfrm>
            <a:off x="1271470" y="3730728"/>
            <a:ext cx="1215698" cy="1257260"/>
          </a:xfrm>
          <a:prstGeom prst="rect">
            <a:avLst/>
          </a:prstGeom>
          <a:noFill/>
          <a:ln>
            <a:noFill/>
          </a:ln>
        </p:spPr>
      </p:pic>
      <p:pic>
        <p:nvPicPr>
          <p:cNvPr id="463" name="Google Shape;463;p27" descr="Rural-Hub-Logo (6)"/>
          <p:cNvPicPr preferRelativeResize="0"/>
          <p:nvPr/>
        </p:nvPicPr>
        <p:blipFill rotWithShape="1">
          <a:blip r:embed="rId7">
            <a:alphaModFix/>
          </a:blip>
          <a:srcRect/>
          <a:stretch/>
        </p:blipFill>
        <p:spPr>
          <a:xfrm>
            <a:off x="4430064" y="2732210"/>
            <a:ext cx="1540000" cy="658553"/>
          </a:xfrm>
          <a:prstGeom prst="rect">
            <a:avLst/>
          </a:prstGeom>
          <a:noFill/>
          <a:ln>
            <a:noFill/>
          </a:ln>
        </p:spPr>
      </p:pic>
      <p:pic>
        <p:nvPicPr>
          <p:cNvPr id="464" name="Google Shape;464;p27" descr="CRDT360_Logo-01"/>
          <p:cNvPicPr preferRelativeResize="0"/>
          <p:nvPr/>
        </p:nvPicPr>
        <p:blipFill rotWithShape="1">
          <a:blip r:embed="rId8">
            <a:alphaModFix/>
          </a:blip>
          <a:srcRect/>
          <a:stretch/>
        </p:blipFill>
        <p:spPr>
          <a:xfrm>
            <a:off x="751809" y="2111132"/>
            <a:ext cx="2692431" cy="545571"/>
          </a:xfrm>
          <a:prstGeom prst="rect">
            <a:avLst/>
          </a:prstGeom>
          <a:noFill/>
          <a:ln>
            <a:noFill/>
          </a:ln>
        </p:spPr>
      </p:pic>
      <p:pic>
        <p:nvPicPr>
          <p:cNvPr id="465" name="Google Shape;465;p27" descr="Meta4 Logo png"/>
          <p:cNvPicPr preferRelativeResize="0"/>
          <p:nvPr/>
        </p:nvPicPr>
        <p:blipFill rotWithShape="1">
          <a:blip r:embed="rId9">
            <a:alphaModFix/>
          </a:blip>
          <a:srcRect/>
          <a:stretch/>
        </p:blipFill>
        <p:spPr>
          <a:xfrm>
            <a:off x="3846576" y="1019756"/>
            <a:ext cx="1850419" cy="615696"/>
          </a:xfrm>
          <a:prstGeom prst="rect">
            <a:avLst/>
          </a:prstGeom>
          <a:noFill/>
          <a:ln>
            <a:noFill/>
          </a:ln>
        </p:spPr>
      </p:pic>
      <p:sp>
        <p:nvSpPr>
          <p:cNvPr id="466" name="Google Shape;466;p27"/>
          <p:cNvSpPr/>
          <p:nvPr/>
        </p:nvSpPr>
        <p:spPr>
          <a:xfrm>
            <a:off x="694944" y="32287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7" name="Google Shape;467;p27"/>
          <p:cNvSpPr/>
          <p:nvPr/>
        </p:nvSpPr>
        <p:spPr>
          <a:xfrm>
            <a:off x="694944" y="36859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68" name="Google Shape;468;p27"/>
          <p:cNvSpPr/>
          <p:nvPr/>
        </p:nvSpPr>
        <p:spPr>
          <a:xfrm>
            <a:off x="1730363" y="6236921"/>
            <a:ext cx="3191771" cy="27699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Calibri"/>
              <a:buNone/>
            </a:pPr>
            <a:r>
              <a:rPr lang="en-IE" sz="1200" b="0" i="0" u="none" strike="noStrike" cap="none">
                <a:solidFill>
                  <a:schemeClr val="dk1"/>
                </a:solidFill>
                <a:latin typeface="Calibri"/>
                <a:ea typeface="Calibri"/>
                <a:cs typeface="Calibri"/>
                <a:sym typeface="Calibri"/>
              </a:rPr>
              <a:t>Projekt Nr. </a:t>
            </a:r>
            <a:r>
              <a:rPr lang="en-IE" sz="1200" b="1" i="0" u="none" strike="noStrike" cap="none">
                <a:solidFill>
                  <a:schemeClr val="dk1"/>
                </a:solidFill>
                <a:latin typeface="Calibri"/>
                <a:ea typeface="Calibri"/>
                <a:cs typeface="Calibri"/>
                <a:sym typeface="Calibri"/>
              </a:rPr>
              <a:t>2024-1-AT01-KA220-ADU-000254167</a:t>
            </a:r>
            <a:endParaRPr sz="1200" b="0" i="0" u="none" strike="noStrike" cap="none">
              <a:solidFill>
                <a:schemeClr val="dk1"/>
              </a:solidFill>
              <a:latin typeface="Arial"/>
              <a:ea typeface="Arial"/>
              <a:cs typeface="Arial"/>
              <a:sym typeface="Arial"/>
            </a:endParaRPr>
          </a:p>
        </p:txBody>
      </p:sp>
      <p:sp>
        <p:nvSpPr>
          <p:cNvPr id="469" name="Google Shape;469;p27"/>
          <p:cNvSpPr txBox="1"/>
          <p:nvPr/>
        </p:nvSpPr>
        <p:spPr>
          <a:xfrm>
            <a:off x="499188" y="814873"/>
            <a:ext cx="1544564" cy="373297"/>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200"/>
              <a:buFont typeface="Calibri"/>
              <a:buNone/>
            </a:pPr>
            <a:r>
              <a:rPr lang="en-IE" sz="1200" b="1">
                <a:solidFill>
                  <a:schemeClr val="dk1"/>
                </a:solidFill>
                <a:latin typeface="Calibri"/>
                <a:ea typeface="Calibri"/>
                <a:cs typeface="Calibri"/>
                <a:sym typeface="Calibri"/>
              </a:rPr>
              <a:t>Projektpartner: </a:t>
            </a:r>
            <a:endParaRPr sz="1200" b="0">
              <a:solidFill>
                <a:schemeClr val="dk1"/>
              </a:solidFill>
              <a:latin typeface="Arial"/>
              <a:ea typeface="Arial"/>
              <a:cs typeface="Arial"/>
              <a:sym typeface="Arial"/>
            </a:endParaRPr>
          </a:p>
        </p:txBody>
      </p:sp>
      <p:pic>
        <p:nvPicPr>
          <p:cNvPr id="470" name="Google Shape;470;p27" descr="A black background with a black square&#10;&#10;AI-generated content may be incorrect."/>
          <p:cNvPicPr preferRelativeResize="0"/>
          <p:nvPr/>
        </p:nvPicPr>
        <p:blipFill rotWithShape="1">
          <a:blip r:embed="rId10">
            <a:alphaModFix/>
          </a:blip>
          <a:srcRect/>
          <a:stretch/>
        </p:blipFill>
        <p:spPr>
          <a:xfrm>
            <a:off x="5970064" y="6251555"/>
            <a:ext cx="880092" cy="3755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
          <p:cNvSpPr txBox="1">
            <a:spLocks noGrp="1"/>
          </p:cNvSpPr>
          <p:nvPr>
            <p:ph type="title"/>
          </p:nvPr>
        </p:nvSpPr>
        <p:spPr>
          <a:xfrm>
            <a:off x="844526" y="759124"/>
            <a:ext cx="3657600" cy="66578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2600"/>
              <a:buFont typeface="Calibri"/>
              <a:buNone/>
            </a:pPr>
            <a:r>
              <a:rPr lang="en-IE">
                <a:solidFill>
                  <a:srgbClr val="0070C0"/>
                </a:solidFill>
                <a:latin typeface="Calibri"/>
                <a:ea typeface="Calibri"/>
                <a:cs typeface="Calibri"/>
                <a:sym typeface="Calibri"/>
              </a:rPr>
              <a:t>Lernergebnisse</a:t>
            </a:r>
            <a:endParaRPr/>
          </a:p>
        </p:txBody>
      </p:sp>
      <p:sp>
        <p:nvSpPr>
          <p:cNvPr id="216" name="Google Shape;216;p3"/>
          <p:cNvSpPr txBox="1">
            <a:spLocks noGrp="1"/>
          </p:cNvSpPr>
          <p:nvPr>
            <p:ph type="body" idx="1"/>
          </p:nvPr>
        </p:nvSpPr>
        <p:spPr>
          <a:xfrm>
            <a:off x="715130" y="1549994"/>
            <a:ext cx="4624965" cy="454888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en-IE">
                <a:solidFill>
                  <a:srgbClr val="5F625F"/>
                </a:solidFill>
                <a:latin typeface="Calibri"/>
                <a:ea typeface="Calibri"/>
                <a:cs typeface="Calibri"/>
                <a:sym typeface="Calibri"/>
              </a:rPr>
              <a:t>Nach Abschluss dieser Einheit haben Sie die folgenden Kenntnisse, Fähigkeiten und Einstellungen erworben: </a:t>
            </a:r>
            <a:endParaRPr/>
          </a:p>
          <a:p>
            <a:pPr marL="285750" lvl="0" indent="-285750" algn="l" rtl="0">
              <a:lnSpc>
                <a:spcPct val="90000"/>
              </a:lnSpc>
              <a:spcBef>
                <a:spcPts val="1200"/>
              </a:spcBef>
              <a:spcAft>
                <a:spcPts val="0"/>
              </a:spcAft>
              <a:buSzPts val="1600"/>
              <a:buFont typeface="Arial"/>
              <a:buChar char="•"/>
            </a:pPr>
            <a:r>
              <a:rPr lang="en-IE">
                <a:solidFill>
                  <a:srgbClr val="5F625F"/>
                </a:solidFill>
                <a:latin typeface="Calibri"/>
                <a:ea typeface="Calibri"/>
                <a:cs typeface="Calibri"/>
                <a:sym typeface="Calibri"/>
              </a:rPr>
              <a:t>LE 1: Sie verstehen TPACK und neue digitale Pädagogik und wenden sie an, um sinnvolle, technologiegestützte Lernerfahrungen zu gestalten.</a:t>
            </a:r>
            <a:endParaRPr>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1600"/>
              <a:buFont typeface="Arial"/>
              <a:buChar char="•"/>
            </a:pPr>
            <a:r>
              <a:rPr lang="en-IE">
                <a:solidFill>
                  <a:srgbClr val="5F625F"/>
                </a:solidFill>
                <a:latin typeface="Calibri"/>
                <a:ea typeface="Calibri"/>
                <a:cs typeface="Calibri"/>
                <a:sym typeface="Calibri"/>
              </a:rPr>
              <a:t>LE 2: Sie integrieren Tools, Strategien und reale Aufgaben, um kollaborative, autonome und lernerzentrierte Umgebungen zu schaffen.</a:t>
            </a:r>
            <a:endParaRPr>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1600"/>
              <a:buFont typeface="Arial"/>
              <a:buChar char="•"/>
            </a:pPr>
            <a:r>
              <a:rPr lang="en-IE">
                <a:solidFill>
                  <a:srgbClr val="5F625F"/>
                </a:solidFill>
                <a:latin typeface="Calibri"/>
                <a:ea typeface="Calibri"/>
                <a:cs typeface="Calibri"/>
                <a:sym typeface="Calibri"/>
              </a:rPr>
              <a:t>LE 3: Demonstration einer innovativen und reflexiven Denkweise als Pädagog*in, indem sie Experimente, kreative Risikobereitschaft und die sich entwickelnde Rolle des digitalen Unterrichts annehmen.</a:t>
            </a:r>
            <a:endParaRPr>
              <a:solidFill>
                <a:srgbClr val="5F625F"/>
              </a:solidFill>
              <a:latin typeface="Calibri"/>
              <a:ea typeface="Calibri"/>
              <a:cs typeface="Calibri"/>
              <a:sym typeface="Calibri"/>
            </a:endParaRPr>
          </a:p>
        </p:txBody>
      </p:sp>
      <p:pic>
        <p:nvPicPr>
          <p:cNvPr id="217" name="Google Shape;217;p3" descr="A person sitting on a computer&#10;&#10;AI-generated content may be incorrect."/>
          <p:cNvPicPr preferRelativeResize="0"/>
          <p:nvPr/>
        </p:nvPicPr>
        <p:blipFill rotWithShape="1">
          <a:blip r:embed="rId4">
            <a:alphaModFix/>
          </a:blip>
          <a:srcRect/>
          <a:stretch/>
        </p:blipFill>
        <p:spPr>
          <a:xfrm>
            <a:off x="5883039" y="1116530"/>
            <a:ext cx="5789597" cy="3859731"/>
          </a:xfrm>
          <a:prstGeom prst="rect">
            <a:avLst/>
          </a:prstGeom>
          <a:noFill/>
          <a:ln>
            <a:noFill/>
          </a:ln>
        </p:spPr>
      </p:pic>
      <p:sp>
        <p:nvSpPr>
          <p:cNvPr id="218" name="Google Shape;218;p3"/>
          <p:cNvSpPr txBox="1"/>
          <p:nvPr/>
        </p:nvSpPr>
        <p:spPr>
          <a:xfrm>
            <a:off x="5883039" y="5087950"/>
            <a:ext cx="2381451"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vectorjuice auf </a:t>
            </a:r>
            <a:r>
              <a:rPr lang="en-IE" sz="11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219" name="Google Shape;219;p3"/>
          <p:cNvPicPr preferRelativeResize="0"/>
          <p:nvPr/>
        </p:nvPicPr>
        <p:blipFill>
          <a:blip r:embed="rId6">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CD3790F-723B-39F8-0B00-95700F39765E}"/>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p4"/>
          <p:cNvSpPr txBox="1">
            <a:spLocks noGrp="1"/>
          </p:cNvSpPr>
          <p:nvPr>
            <p:ph type="title"/>
          </p:nvPr>
        </p:nvSpPr>
        <p:spPr>
          <a:xfrm>
            <a:off x="4278260" y="-170356"/>
            <a:ext cx="3733800" cy="114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C52B87"/>
              </a:buClr>
              <a:buSzPts val="3200"/>
              <a:buFont typeface="Calibri"/>
              <a:buNone/>
            </a:pPr>
            <a:r>
              <a:rPr lang="en-IE">
                <a:solidFill>
                  <a:srgbClr val="C52B87"/>
                </a:solidFill>
                <a:latin typeface="Calibri"/>
                <a:ea typeface="Calibri"/>
                <a:cs typeface="Calibri"/>
                <a:sym typeface="Calibri"/>
              </a:rPr>
              <a:t>Überblick über die </a:t>
            </a:r>
            <a:r>
              <a:rPr lang="en-IE">
                <a:solidFill>
                  <a:srgbClr val="0070C0"/>
                </a:solidFill>
                <a:latin typeface="Calibri"/>
                <a:ea typeface="Calibri"/>
                <a:cs typeface="Calibri"/>
                <a:sym typeface="Calibri"/>
              </a:rPr>
              <a:t>Einheit</a:t>
            </a:r>
            <a:endParaRPr/>
          </a:p>
        </p:txBody>
      </p:sp>
      <p:sp>
        <p:nvSpPr>
          <p:cNvPr id="226" name="Google Shape;226;p4"/>
          <p:cNvSpPr txBox="1"/>
          <p:nvPr/>
        </p:nvSpPr>
        <p:spPr>
          <a:xfrm>
            <a:off x="994554" y="972015"/>
            <a:ext cx="4483200" cy="237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800" b="1">
                <a:solidFill>
                  <a:schemeClr val="dk1"/>
                </a:solidFill>
                <a:latin typeface="Calibri"/>
                <a:ea typeface="Calibri"/>
                <a:cs typeface="Calibri"/>
                <a:sym typeface="Calibri"/>
              </a:rPr>
              <a:t>Verstehen von TPW und neuen digitalen Pädagogiken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Digitale Werkzeuge als Ermöglicher von aktivem Lernen, Zusammenarbeit und Differenzierung.</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Neue Methoden: Microlearning, adaptives Lernen, KI-gestütztes Feedback, immersives Lernen (AR/VR).</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Berücksichtigung der Autonomie, Relevanz und Erfahrung von erwachsenen Lernenden.</a:t>
            </a:r>
            <a:endParaRPr/>
          </a:p>
        </p:txBody>
      </p:sp>
      <p:sp>
        <p:nvSpPr>
          <p:cNvPr id="227" name="Google Shape;227;p4"/>
          <p:cNvSpPr txBox="1"/>
          <p:nvPr/>
        </p:nvSpPr>
        <p:spPr>
          <a:xfrm>
            <a:off x="994555" y="3516106"/>
            <a:ext cx="4483200" cy="261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800" b="1">
                <a:solidFill>
                  <a:schemeClr val="dk1"/>
                </a:solidFill>
                <a:latin typeface="Calibri"/>
                <a:ea typeface="Calibri"/>
                <a:cs typeface="Calibri"/>
                <a:sym typeface="Calibri"/>
              </a:rPr>
              <a:t>Anwendung des TPACK-Rahmens bei der Kursgestaltung</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Kartierung des eigenen IW (Inhaltswissen), PW (Pädagogisches Wissen) und TK (Technologisches Wissen).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Gestaltung von Lektionen, in denen die Technologie die Pädagogik unterstützt und nicht ersetzt.</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Abwägen von Lernergebnissen mit den Möglichkeiten und Beschränkungen von Tools.</a:t>
            </a:r>
            <a:endParaRPr/>
          </a:p>
        </p:txBody>
      </p:sp>
      <p:sp>
        <p:nvSpPr>
          <p:cNvPr id="228" name="Google Shape;228;p4"/>
          <p:cNvSpPr txBox="1"/>
          <p:nvPr/>
        </p:nvSpPr>
        <p:spPr>
          <a:xfrm>
            <a:off x="6622213" y="973342"/>
            <a:ext cx="4483219" cy="23698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800" b="1">
                <a:solidFill>
                  <a:schemeClr val="dk1"/>
                </a:solidFill>
                <a:latin typeface="Calibri"/>
                <a:ea typeface="Calibri"/>
                <a:cs typeface="Calibri"/>
                <a:sym typeface="Calibri"/>
              </a:rPr>
              <a:t>Technologiegestütztes kollaboratives und problemorientiertes Lernen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Digitale Plattformen für die Ko-Konstruktion von Wissen (Miro, Padlet, Google Workspace, Microsoft Loop).</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Tools für kollaborative Untersuchungen und Problemlösungen.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Erleichterung der Gruppendynamik online und Unterstützung des unabhängigen Lernens.</a:t>
            </a:r>
            <a:endParaRPr sz="1600">
              <a:solidFill>
                <a:schemeClr val="dk1"/>
              </a:solidFill>
              <a:latin typeface="Calibri"/>
              <a:ea typeface="Calibri"/>
              <a:cs typeface="Calibri"/>
              <a:sym typeface="Calibri"/>
            </a:endParaRPr>
          </a:p>
        </p:txBody>
      </p:sp>
      <p:sp>
        <p:nvSpPr>
          <p:cNvPr id="229" name="Google Shape;229;p4"/>
          <p:cNvSpPr txBox="1"/>
          <p:nvPr/>
        </p:nvSpPr>
        <p:spPr>
          <a:xfrm>
            <a:off x="6714229" y="3514779"/>
            <a:ext cx="4233053" cy="26161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800" b="1">
                <a:solidFill>
                  <a:schemeClr val="dk1"/>
                </a:solidFill>
                <a:latin typeface="Calibri"/>
                <a:ea typeface="Calibri"/>
                <a:cs typeface="Calibri"/>
                <a:sym typeface="Calibri"/>
              </a:rPr>
              <a:t>Interaktive digitale Lernerfahrungen für die reale Welt entwerfen</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Aufgaben aus der realen Welt: Simulationen, digitale Fallbeispiele, szenariobasiertes Lernen, arbeitsplatzrelevante Projekte.</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Einsatz von Multimedia und multimodalen Ressourcen zur Steigerung des Engagements.</a:t>
            </a:r>
            <a:endParaRPr/>
          </a:p>
          <a:p>
            <a:pPr marL="285750" marR="0" lvl="0" indent="-285750" algn="l"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Erstellen von selbstgesteuerten Pfaden mit Auswahltafeln, verzweigten Aktivitäten oder KI-gesteuerten Tutorials.</a:t>
            </a:r>
            <a:endParaRPr/>
          </a:p>
        </p:txBody>
      </p:sp>
      <p:pic>
        <p:nvPicPr>
          <p:cNvPr id="230" name="Google Shape;230;p4"/>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95A152E-6FC7-CDD1-D895-99545BBAE985}"/>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6" name="Google Shape;236;p5"/>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a:solidFill>
                  <a:srgbClr val="C52B87"/>
                </a:solidFill>
                <a:latin typeface="Calibri"/>
                <a:ea typeface="Calibri"/>
                <a:cs typeface="Calibri"/>
                <a:sym typeface="Calibri"/>
              </a:rPr>
              <a:t>Verständnis von TPW und aufkommenden digitalen Pädagogiken</a:t>
            </a:r>
            <a:endParaRPr/>
          </a:p>
        </p:txBody>
      </p:sp>
      <p:sp>
        <p:nvSpPr>
          <p:cNvPr id="237" name="Google Shape;237;p5"/>
          <p:cNvSpPr txBox="1"/>
          <p:nvPr/>
        </p:nvSpPr>
        <p:spPr>
          <a:xfrm>
            <a:off x="311607" y="1318585"/>
            <a:ext cx="7600800" cy="47089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5F625F"/>
              </a:buClr>
              <a:buSzPts val="1600"/>
              <a:buFont typeface="Arial"/>
              <a:buChar char="•"/>
            </a:pPr>
            <a:r>
              <a:rPr lang="en-IE" dirty="0" err="1">
                <a:solidFill>
                  <a:srgbClr val="5F625F"/>
                </a:solidFill>
                <a:latin typeface="Calibri"/>
                <a:ea typeface="Calibri"/>
                <a:cs typeface="Calibri"/>
                <a:sym typeface="Calibri"/>
              </a:rPr>
              <a:t>Technologisch-pädagogisches</a:t>
            </a:r>
            <a:r>
              <a:rPr lang="en-IE" dirty="0">
                <a:solidFill>
                  <a:srgbClr val="5F625F"/>
                </a:solidFill>
                <a:latin typeface="Calibri"/>
                <a:ea typeface="Calibri"/>
                <a:cs typeface="Calibri"/>
                <a:sym typeface="Calibri"/>
              </a:rPr>
              <a:t> Wissen (TPW) </a:t>
            </a:r>
            <a:r>
              <a:rPr lang="en-IE" dirty="0" err="1">
                <a:solidFill>
                  <a:srgbClr val="5F625F"/>
                </a:solidFill>
                <a:latin typeface="Calibri"/>
                <a:ea typeface="Calibri"/>
                <a:cs typeface="Calibri"/>
                <a:sym typeface="Calibri"/>
              </a:rPr>
              <a:t>beschreibt</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Beziehungen</a:t>
            </a:r>
            <a:r>
              <a:rPr lang="en-IE" dirty="0">
                <a:solidFill>
                  <a:srgbClr val="5F625F"/>
                </a:solidFill>
                <a:latin typeface="Calibri"/>
                <a:ea typeface="Calibri"/>
                <a:cs typeface="Calibri"/>
                <a:sym typeface="Calibri"/>
              </a:rPr>
              <a:t> und </a:t>
            </a:r>
            <a:r>
              <a:rPr lang="en-IE" dirty="0" err="1">
                <a:solidFill>
                  <a:srgbClr val="5F625F"/>
                </a:solidFill>
                <a:latin typeface="Calibri"/>
                <a:ea typeface="Calibri"/>
                <a:cs typeface="Calibri"/>
                <a:sym typeface="Calibri"/>
              </a:rPr>
              <a:t>Interaktionen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zwischen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technologischen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Werkzeugen</a:t>
            </a:r>
            <a:r>
              <a:rPr lang="en-IE" dirty="0">
                <a:solidFill>
                  <a:srgbClr val="5F625F"/>
                </a:solidFill>
                <a:latin typeface="Calibri"/>
                <a:ea typeface="Calibri"/>
                <a:cs typeface="Calibri"/>
                <a:sym typeface="Calibri"/>
              </a:rPr>
              <a:t> und </a:t>
            </a:r>
            <a:r>
              <a:rPr lang="en-IE" dirty="0" err="1">
                <a:solidFill>
                  <a:srgbClr val="5F625F"/>
                </a:solidFill>
                <a:latin typeface="Calibri"/>
                <a:ea typeface="Calibri"/>
                <a:cs typeface="Calibri"/>
                <a:sym typeface="Calibri"/>
              </a:rPr>
              <a:t>spezifischen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pädagogischen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Praktiken</a:t>
            </a:r>
            <a:r>
              <a:rPr lang="en-IE" dirty="0">
                <a:solidFill>
                  <a:srgbClr val="5F625F"/>
                </a:solidFill>
                <a:latin typeface="Calibri"/>
                <a:ea typeface="Calibri"/>
                <a:cs typeface="Calibri"/>
                <a:sym typeface="Calibri"/>
              </a:rPr>
              <a:t>. (Kurt, 2018)</a:t>
            </a:r>
            <a:endParaRPr sz="1200" dirty="0"/>
          </a:p>
          <a:p>
            <a:pPr marL="285750" marR="0" lvl="0" indent="-184150" algn="l" rtl="0">
              <a:spcBef>
                <a:spcPts val="0"/>
              </a:spcBef>
              <a:spcAft>
                <a:spcPts val="0"/>
              </a:spcAft>
              <a:buClr>
                <a:schemeClr val="dk1"/>
              </a:buClr>
              <a:buSzPts val="1600"/>
              <a:buFont typeface="Arial"/>
              <a:buNone/>
            </a:pPr>
            <a:endParaRPr dirty="0">
              <a:solidFill>
                <a:srgbClr val="5F625F"/>
              </a:solidFill>
              <a:latin typeface="Calibri"/>
              <a:ea typeface="Calibri"/>
              <a:cs typeface="Calibri"/>
              <a:sym typeface="Calibri"/>
            </a:endParaRPr>
          </a:p>
          <a:p>
            <a:pPr marL="285750" marR="0" lvl="0" indent="-285750" algn="l" rtl="0">
              <a:spcBef>
                <a:spcPts val="0"/>
              </a:spcBef>
              <a:spcAft>
                <a:spcPts val="0"/>
              </a:spcAft>
              <a:buClr>
                <a:srgbClr val="5F625F"/>
              </a:buClr>
              <a:buSzPts val="1600"/>
              <a:buFont typeface="Arial"/>
              <a:buChar char="•"/>
            </a:pPr>
            <a:r>
              <a:rPr lang="en-IE" dirty="0" err="1">
                <a:solidFill>
                  <a:srgbClr val="5F625F"/>
                </a:solidFill>
                <a:latin typeface="Calibri"/>
                <a:ea typeface="Calibri"/>
                <a:cs typeface="Calibri"/>
                <a:sym typeface="Calibri"/>
              </a:rPr>
              <a:t>Digitale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Werkzeuge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ermöglichen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aktives</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Lernen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Zusammenarbeit</a:t>
            </a:r>
            <a:r>
              <a:rPr lang="en-IE" dirty="0">
                <a:solidFill>
                  <a:srgbClr val="5F625F"/>
                </a:solidFill>
                <a:latin typeface="Calibri"/>
                <a:ea typeface="Calibri"/>
                <a:cs typeface="Calibri"/>
                <a:sym typeface="Calibri"/>
              </a:rPr>
              <a:t> und </a:t>
            </a:r>
            <a:r>
              <a:rPr lang="en-IE" dirty="0" err="1">
                <a:solidFill>
                  <a:srgbClr val="5F625F"/>
                </a:solidFill>
                <a:latin typeface="Calibri"/>
                <a:ea typeface="Calibri"/>
                <a:cs typeface="Calibri"/>
                <a:sym typeface="Calibri"/>
              </a:rPr>
              <a:t>Differenzierung</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Einige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Beispiele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sind</a:t>
            </a:r>
            <a:r>
              <a:rPr lang="en-IE" dirty="0">
                <a:solidFill>
                  <a:srgbClr val="5F625F"/>
                </a:solidFill>
                <a:latin typeface="Calibri"/>
                <a:ea typeface="Calibri"/>
                <a:cs typeface="Calibri"/>
                <a:sym typeface="Calibri"/>
              </a:rPr>
              <a:t> </a:t>
            </a:r>
            <a:r>
              <a:rPr lang="en-IE" u="sng" dirty="0">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Padlet </a:t>
            </a:r>
            <a:r>
              <a:rPr lang="en-IE" dirty="0">
                <a:solidFill>
                  <a:srgbClr val="5F625F"/>
                </a:solidFill>
                <a:latin typeface="Calibri"/>
                <a:ea typeface="Calibri"/>
                <a:cs typeface="Calibri"/>
                <a:sym typeface="Calibri"/>
              </a:rPr>
              <a:t>für Brainstorming, </a:t>
            </a:r>
            <a:r>
              <a:rPr lang="en-IE" u="sng" dirty="0" err="1">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Mentimeter</a:t>
            </a:r>
            <a:r>
              <a:rPr lang="en-IE" u="sng" dirty="0">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en-IE" dirty="0">
                <a:solidFill>
                  <a:srgbClr val="5F625F"/>
                </a:solidFill>
                <a:latin typeface="Calibri"/>
                <a:ea typeface="Calibri"/>
                <a:cs typeface="Calibri"/>
                <a:sym typeface="Calibri"/>
              </a:rPr>
              <a:t>für </a:t>
            </a:r>
            <a:r>
              <a:rPr lang="en-IE" dirty="0" err="1">
                <a:solidFill>
                  <a:srgbClr val="5F625F"/>
                </a:solidFill>
                <a:latin typeface="Calibri"/>
                <a:ea typeface="Calibri"/>
                <a:cs typeface="Calibri"/>
                <a:sym typeface="Calibri"/>
              </a:rPr>
              <a:t>Umfragen</a:t>
            </a:r>
            <a:r>
              <a:rPr lang="en-IE" dirty="0">
                <a:solidFill>
                  <a:srgbClr val="5F625F"/>
                </a:solidFill>
                <a:latin typeface="Calibri"/>
                <a:ea typeface="Calibri"/>
                <a:cs typeface="Calibri"/>
                <a:sym typeface="Calibri"/>
              </a:rPr>
              <a:t>, </a:t>
            </a:r>
            <a:r>
              <a:rPr lang="en-IE" u="sng" dirty="0">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Docs </a:t>
            </a:r>
            <a:r>
              <a:rPr lang="en-IE" dirty="0" err="1">
                <a:solidFill>
                  <a:srgbClr val="5F625F"/>
                </a:solidFill>
                <a:latin typeface="Calibri"/>
                <a:ea typeface="Calibri"/>
                <a:cs typeface="Calibri"/>
                <a:sym typeface="Calibri"/>
              </a:rPr>
              <a:t>oder</a:t>
            </a:r>
            <a:r>
              <a:rPr lang="en-IE" dirty="0">
                <a:solidFill>
                  <a:srgbClr val="5F625F"/>
                </a:solidFill>
                <a:latin typeface="Calibri"/>
                <a:ea typeface="Calibri"/>
                <a:cs typeface="Calibri"/>
                <a:sym typeface="Calibri"/>
              </a:rPr>
              <a:t> </a:t>
            </a:r>
            <a:r>
              <a:rPr lang="en-IE" u="sng" dirty="0">
                <a:solidFill>
                  <a:srgbClr val="5F625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Miro </a:t>
            </a:r>
            <a:r>
              <a:rPr lang="en-IE" dirty="0">
                <a:solidFill>
                  <a:srgbClr val="5F625F"/>
                </a:solidFill>
                <a:latin typeface="Calibri"/>
                <a:ea typeface="Calibri"/>
                <a:cs typeface="Calibri"/>
                <a:sym typeface="Calibri"/>
              </a:rPr>
              <a:t>für Co-</a:t>
            </a:r>
            <a:r>
              <a:rPr lang="en-IE" dirty="0" err="1">
                <a:solidFill>
                  <a:srgbClr val="5F625F"/>
                </a:solidFill>
                <a:latin typeface="Calibri"/>
                <a:ea typeface="Calibri"/>
                <a:cs typeface="Calibri"/>
                <a:sym typeface="Calibri"/>
              </a:rPr>
              <a:t>Kreation</a:t>
            </a:r>
            <a:r>
              <a:rPr lang="en-IE" dirty="0">
                <a:solidFill>
                  <a:srgbClr val="5F625F"/>
                </a:solidFill>
                <a:latin typeface="Calibri"/>
                <a:ea typeface="Calibri"/>
                <a:cs typeface="Calibri"/>
                <a:sym typeface="Calibri"/>
              </a:rPr>
              <a:t> und </a:t>
            </a:r>
            <a:r>
              <a:rPr lang="en-IE" dirty="0" err="1">
                <a:solidFill>
                  <a:srgbClr val="5F625F"/>
                </a:solidFill>
                <a:latin typeface="Calibri"/>
                <a:ea typeface="Calibri"/>
                <a:cs typeface="Calibri"/>
                <a:sym typeface="Calibri"/>
              </a:rPr>
              <a:t>Lernmanagementsysteme</a:t>
            </a:r>
            <a:r>
              <a:rPr lang="en-IE" dirty="0">
                <a:solidFill>
                  <a:srgbClr val="5F625F"/>
                </a:solidFill>
                <a:latin typeface="Calibri"/>
                <a:ea typeface="Calibri"/>
                <a:cs typeface="Calibri"/>
                <a:sym typeface="Calibri"/>
              </a:rPr>
              <a:t>, die </a:t>
            </a:r>
            <a:r>
              <a:rPr lang="en-IE" dirty="0" err="1">
                <a:solidFill>
                  <a:srgbClr val="5F625F"/>
                </a:solidFill>
                <a:latin typeface="Calibri"/>
                <a:ea typeface="Calibri"/>
                <a:cs typeface="Calibri"/>
                <a:sym typeface="Calibri"/>
              </a:rPr>
              <a:t>Inhalte</a:t>
            </a:r>
            <a:r>
              <a:rPr lang="en-IE" dirty="0">
                <a:solidFill>
                  <a:srgbClr val="5F625F"/>
                </a:solidFill>
                <a:latin typeface="Calibri"/>
                <a:ea typeface="Calibri"/>
                <a:cs typeface="Calibri"/>
                <a:sym typeface="Calibri"/>
              </a:rPr>
              <a:t> für </a:t>
            </a:r>
            <a:r>
              <a:rPr lang="en-IE" dirty="0" err="1">
                <a:solidFill>
                  <a:srgbClr val="5F625F"/>
                </a:solidFill>
                <a:latin typeface="Calibri"/>
                <a:ea typeface="Calibri"/>
                <a:cs typeface="Calibri"/>
                <a:sym typeface="Calibri"/>
              </a:rPr>
              <a:t>einzelne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Lernende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anpassen</a:t>
            </a:r>
            <a:r>
              <a:rPr lang="en-IE" dirty="0">
                <a:solidFill>
                  <a:srgbClr val="5F625F"/>
                </a:solidFill>
                <a:latin typeface="Calibri"/>
                <a:ea typeface="Calibri"/>
                <a:cs typeface="Calibri"/>
                <a:sym typeface="Calibri"/>
              </a:rPr>
              <a:t>.</a:t>
            </a:r>
            <a:endParaRPr sz="1200" dirty="0"/>
          </a:p>
          <a:p>
            <a:pPr marL="285750" marR="0" lvl="0" indent="-184150" algn="l" rtl="0">
              <a:spcBef>
                <a:spcPts val="0"/>
              </a:spcBef>
              <a:spcAft>
                <a:spcPts val="0"/>
              </a:spcAft>
              <a:buClr>
                <a:schemeClr val="dk1"/>
              </a:buClr>
              <a:buSzPts val="1600"/>
              <a:buFont typeface="Arial"/>
              <a:buNone/>
            </a:pPr>
            <a:endParaRPr sz="1200" dirty="0">
              <a:solidFill>
                <a:srgbClr val="5F625F"/>
              </a:solidFill>
              <a:latin typeface="Calibri"/>
              <a:ea typeface="Calibri"/>
              <a:cs typeface="Calibri"/>
              <a:sym typeface="Calibri"/>
            </a:endParaRPr>
          </a:p>
          <a:p>
            <a:pPr marL="285750" marR="0" lvl="0" indent="-285750" algn="l" rtl="0">
              <a:spcBef>
                <a:spcPts val="0"/>
              </a:spcBef>
              <a:spcAft>
                <a:spcPts val="0"/>
              </a:spcAft>
              <a:buClr>
                <a:srgbClr val="5F625F"/>
              </a:buClr>
              <a:buSzPts val="1600"/>
              <a:buFont typeface="Arial"/>
              <a:buChar char="•"/>
            </a:pPr>
            <a:r>
              <a:rPr lang="en-IE" dirty="0" err="1">
                <a:solidFill>
                  <a:srgbClr val="5F625F"/>
                </a:solidFill>
                <a:latin typeface="Calibri"/>
                <a:ea typeface="Calibri"/>
                <a:cs typeface="Calibri"/>
                <a:sym typeface="Calibri"/>
              </a:rPr>
              <a:t>Beispiele</a:t>
            </a:r>
            <a:r>
              <a:rPr lang="en-IE" dirty="0">
                <a:solidFill>
                  <a:srgbClr val="5F625F"/>
                </a:solidFill>
                <a:latin typeface="Calibri"/>
                <a:ea typeface="Calibri"/>
                <a:cs typeface="Calibri"/>
                <a:sym typeface="Calibri"/>
              </a:rPr>
              <a:t> für </a:t>
            </a:r>
            <a:r>
              <a:rPr lang="en-IE" dirty="0" err="1">
                <a:solidFill>
                  <a:srgbClr val="5F625F"/>
                </a:solidFill>
                <a:latin typeface="Calibri"/>
                <a:ea typeface="Calibri"/>
                <a:cs typeface="Calibri"/>
                <a:sym typeface="Calibri"/>
              </a:rPr>
              <a:t>neue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Methoden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sind</a:t>
            </a:r>
            <a:r>
              <a:rPr lang="en-IE" dirty="0">
                <a:solidFill>
                  <a:srgbClr val="5F625F"/>
                </a:solidFill>
                <a:latin typeface="Calibri"/>
                <a:ea typeface="Calibri"/>
                <a:cs typeface="Calibri"/>
                <a:sym typeface="Calibri"/>
              </a:rPr>
              <a:t> Microlearning, </a:t>
            </a:r>
            <a:r>
              <a:rPr lang="en-IE" dirty="0" err="1">
                <a:solidFill>
                  <a:srgbClr val="5F625F"/>
                </a:solidFill>
                <a:latin typeface="Calibri"/>
                <a:ea typeface="Calibri"/>
                <a:cs typeface="Calibri"/>
                <a:sym typeface="Calibri"/>
              </a:rPr>
              <a:t>wie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kurze</a:t>
            </a:r>
            <a:r>
              <a:rPr lang="en-IE" dirty="0">
                <a:solidFill>
                  <a:srgbClr val="5F625F"/>
                </a:solidFill>
                <a:latin typeface="Calibri"/>
                <a:ea typeface="Calibri"/>
                <a:cs typeface="Calibri"/>
                <a:sym typeface="Calibri"/>
              </a:rPr>
              <a:t> Video-Tutorials </a:t>
            </a:r>
            <a:r>
              <a:rPr lang="en-IE" dirty="0" err="1">
                <a:solidFill>
                  <a:srgbClr val="5F625F"/>
                </a:solidFill>
                <a:latin typeface="Calibri"/>
                <a:ea typeface="Calibri"/>
                <a:cs typeface="Calibri"/>
                <a:sym typeface="Calibri"/>
              </a:rPr>
              <a:t>oder</a:t>
            </a:r>
            <a:r>
              <a:rPr lang="en-IE" dirty="0">
                <a:solidFill>
                  <a:srgbClr val="5F625F"/>
                </a:solidFill>
                <a:latin typeface="Calibri"/>
                <a:ea typeface="Calibri"/>
                <a:cs typeface="Calibri"/>
                <a:sym typeface="Calibri"/>
              </a:rPr>
              <a:t> H5P-Minilektionen, adaptive </a:t>
            </a:r>
            <a:r>
              <a:rPr lang="en-IE" dirty="0" err="1">
                <a:solidFill>
                  <a:srgbClr val="5F625F"/>
                </a:solidFill>
                <a:latin typeface="Calibri"/>
                <a:ea typeface="Calibri"/>
                <a:cs typeface="Calibri"/>
                <a:sym typeface="Calibri"/>
              </a:rPr>
              <a:t>Lernplattformen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wie</a:t>
            </a:r>
            <a:r>
              <a:rPr lang="en-IE" dirty="0">
                <a:solidFill>
                  <a:srgbClr val="5F625F"/>
                </a:solidFill>
                <a:latin typeface="Calibri"/>
                <a:ea typeface="Calibri"/>
                <a:cs typeface="Calibri"/>
                <a:sym typeface="Calibri"/>
              </a:rPr>
              <a:t> </a:t>
            </a:r>
            <a:r>
              <a:rPr lang="en-IE" u="sng" dirty="0" err="1">
                <a:solidFill>
                  <a:srgbClr val="5F625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Magicschool</a:t>
            </a:r>
            <a:r>
              <a:rPr lang="en-IE" u="sng" dirty="0">
                <a:solidFill>
                  <a:srgbClr val="5F625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 </a:t>
            </a:r>
            <a:r>
              <a:rPr lang="en-IE" dirty="0" err="1">
                <a:solidFill>
                  <a:srgbClr val="5F625F"/>
                </a:solidFill>
                <a:latin typeface="Calibri"/>
                <a:ea typeface="Calibri"/>
                <a:cs typeface="Calibri"/>
                <a:sym typeface="Calibri"/>
              </a:rPr>
              <a:t>oder</a:t>
            </a:r>
            <a:r>
              <a:rPr lang="en-IE" dirty="0">
                <a:solidFill>
                  <a:srgbClr val="5F625F"/>
                </a:solidFill>
                <a:latin typeface="Calibri"/>
                <a:ea typeface="Calibri"/>
                <a:cs typeface="Calibri"/>
                <a:sym typeface="Calibri"/>
              </a:rPr>
              <a:t> </a:t>
            </a:r>
            <a:r>
              <a:rPr lang="en-IE" u="sng" dirty="0" err="1">
                <a:solidFill>
                  <a:srgbClr val="5F625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Eduaide</a:t>
            </a:r>
            <a:r>
              <a:rPr lang="en-IE" dirty="0">
                <a:solidFill>
                  <a:srgbClr val="5F625F"/>
                </a:solidFill>
                <a:latin typeface="Calibri"/>
                <a:ea typeface="Calibri"/>
                <a:cs typeface="Calibri"/>
                <a:sym typeface="Calibri"/>
              </a:rPr>
              <a:t>, die </a:t>
            </a:r>
            <a:r>
              <a:rPr lang="en-IE" dirty="0" err="1">
                <a:solidFill>
                  <a:srgbClr val="5F625F"/>
                </a:solidFill>
                <a:latin typeface="Calibri"/>
                <a:ea typeface="Calibri"/>
                <a:cs typeface="Calibri"/>
                <a:sym typeface="Calibri"/>
              </a:rPr>
              <a:t>sich</a:t>
            </a:r>
            <a:r>
              <a:rPr lang="en-IE" dirty="0">
                <a:solidFill>
                  <a:srgbClr val="5F625F"/>
                </a:solidFill>
                <a:latin typeface="Calibri"/>
                <a:ea typeface="Calibri"/>
                <a:cs typeface="Calibri"/>
                <a:sym typeface="Calibri"/>
              </a:rPr>
              <a:t> an die </a:t>
            </a:r>
            <a:r>
              <a:rPr lang="en-IE" dirty="0" err="1">
                <a:solidFill>
                  <a:srgbClr val="5F625F"/>
                </a:solidFill>
                <a:latin typeface="Calibri"/>
                <a:ea typeface="Calibri"/>
                <a:cs typeface="Calibri"/>
                <a:sym typeface="Calibri"/>
              </a:rPr>
              <a:t>Fortschritte</a:t>
            </a:r>
            <a:r>
              <a:rPr lang="en-IE" dirty="0">
                <a:solidFill>
                  <a:srgbClr val="5F625F"/>
                </a:solidFill>
                <a:latin typeface="Calibri"/>
                <a:ea typeface="Calibri"/>
                <a:cs typeface="Calibri"/>
                <a:sym typeface="Calibri"/>
              </a:rPr>
              <a:t> der </a:t>
            </a:r>
            <a:r>
              <a:rPr lang="en-IE" dirty="0" err="1">
                <a:solidFill>
                  <a:srgbClr val="5F625F"/>
                </a:solidFill>
                <a:latin typeface="Calibri"/>
                <a:ea typeface="Calibri"/>
                <a:cs typeface="Calibri"/>
                <a:sym typeface="Calibri"/>
              </a:rPr>
              <a:t>Lernenden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anpassen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sowie</a:t>
            </a:r>
            <a:r>
              <a:rPr lang="en-IE" dirty="0">
                <a:solidFill>
                  <a:srgbClr val="5F625F"/>
                </a:solidFill>
                <a:latin typeface="Calibri"/>
                <a:ea typeface="Calibri"/>
                <a:cs typeface="Calibri"/>
                <a:sym typeface="Calibri"/>
              </a:rPr>
              <a:t> KI-</a:t>
            </a:r>
            <a:r>
              <a:rPr lang="en-IE" dirty="0" err="1">
                <a:solidFill>
                  <a:srgbClr val="5F625F"/>
                </a:solidFill>
                <a:latin typeface="Calibri"/>
                <a:ea typeface="Calibri"/>
                <a:cs typeface="Calibri"/>
                <a:sym typeface="Calibri"/>
              </a:rPr>
              <a:t>gestütztes</a:t>
            </a:r>
            <a:r>
              <a:rPr lang="en-IE" dirty="0">
                <a:solidFill>
                  <a:srgbClr val="5F625F"/>
                </a:solidFill>
                <a:latin typeface="Calibri"/>
                <a:ea typeface="Calibri"/>
                <a:cs typeface="Calibri"/>
                <a:sym typeface="Calibri"/>
              </a:rPr>
              <a:t> Feedback </a:t>
            </a:r>
            <a:r>
              <a:rPr lang="en-IE" dirty="0" err="1">
                <a:solidFill>
                  <a:srgbClr val="5F625F"/>
                </a:solidFill>
                <a:latin typeface="Calibri"/>
                <a:ea typeface="Calibri"/>
                <a:cs typeface="Calibri"/>
                <a:sym typeface="Calibri"/>
              </a:rPr>
              <a:t>durch</a:t>
            </a:r>
            <a:r>
              <a:rPr lang="en-IE" dirty="0">
                <a:solidFill>
                  <a:srgbClr val="5F625F"/>
                </a:solidFill>
                <a:latin typeface="Calibri"/>
                <a:ea typeface="Calibri"/>
                <a:cs typeface="Calibri"/>
                <a:sym typeface="Calibri"/>
              </a:rPr>
              <a:t> Tools </a:t>
            </a:r>
            <a:r>
              <a:rPr lang="en-IE" dirty="0" err="1">
                <a:solidFill>
                  <a:srgbClr val="5F625F"/>
                </a:solidFill>
                <a:latin typeface="Calibri"/>
                <a:ea typeface="Calibri"/>
                <a:cs typeface="Calibri"/>
                <a:sym typeface="Calibri"/>
              </a:rPr>
              <a:t>wie</a:t>
            </a:r>
            <a:r>
              <a:rPr lang="en-IE" dirty="0">
                <a:solidFill>
                  <a:srgbClr val="5F625F"/>
                </a:solidFill>
                <a:latin typeface="Calibri"/>
                <a:ea typeface="Calibri"/>
                <a:cs typeface="Calibri"/>
                <a:sym typeface="Calibri"/>
              </a:rPr>
              <a:t> </a:t>
            </a:r>
            <a:r>
              <a:rPr lang="en-IE" u="sng" dirty="0">
                <a:solidFill>
                  <a:srgbClr val="5F625F"/>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ChatGPT </a:t>
            </a:r>
            <a:r>
              <a:rPr lang="en-IE" dirty="0" err="1">
                <a:solidFill>
                  <a:srgbClr val="5F625F"/>
                </a:solidFill>
                <a:latin typeface="Calibri"/>
                <a:ea typeface="Calibri"/>
                <a:cs typeface="Calibri"/>
                <a:sym typeface="Calibri"/>
              </a:rPr>
              <a:t>oder</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automatisierte</a:t>
            </a:r>
            <a:r>
              <a:rPr lang="en-IE" dirty="0">
                <a:solidFill>
                  <a:srgbClr val="5F625F"/>
                </a:solidFill>
                <a:latin typeface="Calibri"/>
                <a:ea typeface="Calibri"/>
                <a:cs typeface="Calibri"/>
                <a:sym typeface="Calibri"/>
              </a:rPr>
              <a:t> </a:t>
            </a:r>
            <a:r>
              <a:rPr lang="en-IE" u="sng" dirty="0" err="1">
                <a:solidFill>
                  <a:srgbClr val="5F625F"/>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Quizze</a:t>
            </a:r>
            <a:r>
              <a:rPr lang="en-IE" u="sng" dirty="0">
                <a:solidFill>
                  <a:srgbClr val="5F625F"/>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 </a:t>
            </a:r>
            <a:r>
              <a:rPr lang="en-IE" dirty="0">
                <a:solidFill>
                  <a:srgbClr val="5F625F"/>
                </a:solidFill>
                <a:latin typeface="Calibri"/>
                <a:ea typeface="Calibri"/>
                <a:cs typeface="Calibri"/>
                <a:sym typeface="Calibri"/>
              </a:rPr>
              <a:t>und </a:t>
            </a:r>
            <a:r>
              <a:rPr lang="en-IE" dirty="0" err="1">
                <a:solidFill>
                  <a:srgbClr val="5F625F"/>
                </a:solidFill>
                <a:latin typeface="Calibri"/>
                <a:ea typeface="Calibri"/>
                <a:cs typeface="Calibri"/>
                <a:sym typeface="Calibri"/>
              </a:rPr>
              <a:t>immersives</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Lernen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mit</a:t>
            </a:r>
            <a:r>
              <a:rPr lang="en-IE" dirty="0">
                <a:solidFill>
                  <a:srgbClr val="5F625F"/>
                </a:solidFill>
                <a:latin typeface="Calibri"/>
                <a:ea typeface="Calibri"/>
                <a:cs typeface="Calibri"/>
                <a:sym typeface="Calibri"/>
              </a:rPr>
              <a:t> AR- </a:t>
            </a:r>
            <a:r>
              <a:rPr lang="en-IE" dirty="0" err="1">
                <a:solidFill>
                  <a:srgbClr val="5F625F"/>
                </a:solidFill>
                <a:latin typeface="Calibri"/>
                <a:ea typeface="Calibri"/>
                <a:cs typeface="Calibri"/>
                <a:sym typeface="Calibri"/>
              </a:rPr>
              <a:t>oder</a:t>
            </a:r>
            <a:r>
              <a:rPr lang="en-IE" dirty="0">
                <a:solidFill>
                  <a:srgbClr val="5F625F"/>
                </a:solidFill>
                <a:latin typeface="Calibri"/>
                <a:ea typeface="Calibri"/>
                <a:cs typeface="Calibri"/>
                <a:sym typeface="Calibri"/>
              </a:rPr>
              <a:t> VR-</a:t>
            </a:r>
            <a:r>
              <a:rPr lang="en-IE" dirty="0" err="1">
                <a:solidFill>
                  <a:srgbClr val="5F625F"/>
                </a:solidFill>
                <a:latin typeface="Calibri"/>
                <a:ea typeface="Calibri"/>
                <a:cs typeface="Calibri"/>
                <a:sym typeface="Calibri"/>
              </a:rPr>
              <a:t>Simulationen</a:t>
            </a:r>
            <a:r>
              <a:rPr lang="en-IE" dirty="0">
                <a:solidFill>
                  <a:srgbClr val="5F625F"/>
                </a:solidFill>
                <a:latin typeface="Calibri"/>
                <a:ea typeface="Calibri"/>
                <a:cs typeface="Calibri"/>
                <a:sym typeface="Calibri"/>
              </a:rPr>
              <a:t> für </a:t>
            </a:r>
            <a:r>
              <a:rPr lang="en-IE" dirty="0" err="1">
                <a:solidFill>
                  <a:srgbClr val="5F625F"/>
                </a:solidFill>
                <a:latin typeface="Calibri"/>
                <a:ea typeface="Calibri"/>
                <a:cs typeface="Calibri"/>
                <a:sym typeface="Calibri"/>
              </a:rPr>
              <a:t>praxisbezogene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Fähigkeiten</a:t>
            </a:r>
            <a:r>
              <a:rPr lang="en-IE" dirty="0">
                <a:solidFill>
                  <a:srgbClr val="5F625F"/>
                </a:solidFill>
                <a:latin typeface="Calibri"/>
                <a:ea typeface="Calibri"/>
                <a:cs typeface="Calibri"/>
                <a:sym typeface="Calibri"/>
              </a:rPr>
              <a:t>.</a:t>
            </a:r>
            <a:endParaRPr sz="1200" dirty="0"/>
          </a:p>
          <a:p>
            <a:pPr marL="0" marR="0" lvl="0" indent="0" algn="l" rtl="0">
              <a:spcBef>
                <a:spcPts val="0"/>
              </a:spcBef>
              <a:spcAft>
                <a:spcPts val="0"/>
              </a:spcAft>
              <a:buNone/>
            </a:pPr>
            <a:endParaRPr dirty="0">
              <a:solidFill>
                <a:srgbClr val="5F625F"/>
              </a:solidFill>
              <a:latin typeface="Calibri"/>
              <a:ea typeface="Calibri"/>
              <a:cs typeface="Calibri"/>
              <a:sym typeface="Calibri"/>
            </a:endParaRPr>
          </a:p>
          <a:p>
            <a:pPr marL="285750" marR="0" lvl="0" indent="-285750" algn="l" rtl="0">
              <a:spcBef>
                <a:spcPts val="0"/>
              </a:spcBef>
              <a:spcAft>
                <a:spcPts val="0"/>
              </a:spcAft>
              <a:buClr>
                <a:srgbClr val="5F625F"/>
              </a:buClr>
              <a:buSzPts val="1600"/>
              <a:buFont typeface="Arial"/>
              <a:buChar char="•"/>
            </a:pPr>
            <a:r>
              <a:rPr lang="en-IE" dirty="0" err="1">
                <a:solidFill>
                  <a:srgbClr val="5F625F"/>
                </a:solidFill>
                <a:latin typeface="Calibri"/>
                <a:ea typeface="Calibri"/>
                <a:cs typeface="Calibri"/>
                <a:sym typeface="Calibri"/>
              </a:rPr>
              <a:t>Erwachsene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Lernende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profitieren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davon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wenn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Lernerfahrungen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Autonomie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durch</a:t>
            </a:r>
            <a:r>
              <a:rPr lang="en-IE" dirty="0">
                <a:solidFill>
                  <a:srgbClr val="5F625F"/>
                </a:solidFill>
                <a:latin typeface="Calibri"/>
                <a:ea typeface="Calibri"/>
                <a:cs typeface="Calibri"/>
                <a:sym typeface="Calibri"/>
              </a:rPr>
              <a:t> flexibles Tempo und </a:t>
            </a:r>
            <a:r>
              <a:rPr lang="en-IE" dirty="0" err="1">
                <a:solidFill>
                  <a:srgbClr val="5F625F"/>
                </a:solidFill>
                <a:latin typeface="Calibri"/>
                <a:ea typeface="Calibri"/>
                <a:cs typeface="Calibri"/>
                <a:sym typeface="Calibri"/>
              </a:rPr>
              <a:t>Wahlmöglichkeiten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bieten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indem</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sie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Inhalte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mit</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realen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Aufgaben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verbinden</a:t>
            </a:r>
            <a:r>
              <a:rPr lang="en-IE" dirty="0">
                <a:solidFill>
                  <a:srgbClr val="5F625F"/>
                </a:solidFill>
                <a:latin typeface="Calibri"/>
                <a:ea typeface="Calibri"/>
                <a:cs typeface="Calibri"/>
                <a:sym typeface="Calibri"/>
              </a:rPr>
              <a:t> und </a:t>
            </a:r>
            <a:r>
              <a:rPr lang="en-IE" dirty="0" err="1">
                <a:solidFill>
                  <a:srgbClr val="5F625F"/>
                </a:solidFill>
                <a:latin typeface="Calibri"/>
                <a:ea typeface="Calibri"/>
                <a:cs typeface="Calibri"/>
                <a:sym typeface="Calibri"/>
              </a:rPr>
              <a:t>Möglichkeiten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bieten</a:t>
            </a:r>
            <a:r>
              <a:rPr lang="en-IE" dirty="0">
                <a:solidFill>
                  <a:srgbClr val="5F625F"/>
                </a:solidFill>
                <a:latin typeface="Calibri"/>
                <a:ea typeface="Calibri"/>
                <a:cs typeface="Calibri"/>
                <a:sym typeface="Calibri"/>
              </a:rPr>
              <a:t>, auf </a:t>
            </a:r>
            <a:r>
              <a:rPr lang="en-IE" dirty="0" err="1">
                <a:solidFill>
                  <a:srgbClr val="5F625F"/>
                </a:solidFill>
                <a:latin typeface="Calibri"/>
                <a:ea typeface="Calibri"/>
                <a:cs typeface="Calibri"/>
                <a:sym typeface="Calibri"/>
              </a:rPr>
              <a:t>Vorwissen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zurückzugreifen</a:t>
            </a:r>
            <a:r>
              <a:rPr lang="en-IE" dirty="0">
                <a:solidFill>
                  <a:srgbClr val="5F625F"/>
                </a:solidFill>
                <a:latin typeface="Calibri"/>
                <a:ea typeface="Calibri"/>
                <a:cs typeface="Calibri"/>
                <a:sym typeface="Calibri"/>
              </a:rPr>
              <a:t> und </a:t>
            </a:r>
            <a:r>
              <a:rPr lang="en-IE" dirty="0" err="1">
                <a:solidFill>
                  <a:srgbClr val="5F625F"/>
                </a:solidFill>
                <a:latin typeface="Calibri"/>
                <a:ea typeface="Calibri"/>
                <a:cs typeface="Calibri"/>
                <a:sym typeface="Calibri"/>
              </a:rPr>
              <a:t>Erfahrungen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mit</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Gleichaltrigen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auszutauschen</a:t>
            </a:r>
            <a:r>
              <a:rPr lang="en-IE" dirty="0">
                <a:solidFill>
                  <a:srgbClr val="5F625F"/>
                </a:solidFill>
                <a:latin typeface="Calibri"/>
                <a:ea typeface="Calibri"/>
                <a:cs typeface="Calibri"/>
                <a:sym typeface="Calibri"/>
              </a:rPr>
              <a:t>. (Green, 2024)</a:t>
            </a:r>
            <a:endParaRPr sz="1200" dirty="0"/>
          </a:p>
          <a:p>
            <a:pPr marL="285750" marR="0" lvl="0" indent="-184150" algn="l" rtl="0">
              <a:spcBef>
                <a:spcPts val="0"/>
              </a:spcBef>
              <a:spcAft>
                <a:spcPts val="0"/>
              </a:spcAft>
              <a:buClr>
                <a:schemeClr val="dk1"/>
              </a:buClr>
              <a:buSzPts val="1600"/>
              <a:buFont typeface="Arial"/>
              <a:buNone/>
            </a:pPr>
            <a:endParaRPr dirty="0">
              <a:solidFill>
                <a:srgbClr val="5F625F"/>
              </a:solidFill>
              <a:latin typeface="Calibri"/>
              <a:ea typeface="Calibri"/>
              <a:cs typeface="Calibri"/>
              <a:sym typeface="Calibri"/>
            </a:endParaRPr>
          </a:p>
          <a:p>
            <a:pPr marL="285750" marR="0" lvl="0" indent="-285750" algn="l" rtl="0">
              <a:spcBef>
                <a:spcPts val="0"/>
              </a:spcBef>
              <a:spcAft>
                <a:spcPts val="0"/>
              </a:spcAft>
              <a:buClr>
                <a:srgbClr val="5F625F"/>
              </a:buClr>
              <a:buSzPts val="1600"/>
              <a:buFont typeface="Arial"/>
              <a:buChar char="•"/>
            </a:pPr>
            <a:r>
              <a:rPr lang="en-IE" dirty="0" err="1">
                <a:solidFill>
                  <a:srgbClr val="5F625F"/>
                </a:solidFill>
                <a:latin typeface="Calibri"/>
                <a:ea typeface="Calibri"/>
                <a:cs typeface="Calibri"/>
                <a:sym typeface="Calibri"/>
              </a:rPr>
              <a:t>Pädagogen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sollten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klein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anfangen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indem</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sie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ein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Werkzeug</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oder</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eine</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Methode</a:t>
            </a:r>
            <a:r>
              <a:rPr lang="en-IE" dirty="0">
                <a:solidFill>
                  <a:srgbClr val="5F625F"/>
                </a:solidFill>
                <a:latin typeface="Calibri"/>
                <a:ea typeface="Calibri"/>
                <a:cs typeface="Calibri"/>
                <a:sym typeface="Calibri"/>
              </a:rPr>
              <a:t> pro Modul </a:t>
            </a:r>
            <a:r>
              <a:rPr lang="en-IE" dirty="0" err="1">
                <a:solidFill>
                  <a:srgbClr val="5F625F"/>
                </a:solidFill>
                <a:latin typeface="Calibri"/>
                <a:ea typeface="Calibri"/>
                <a:cs typeface="Calibri"/>
                <a:sym typeface="Calibri"/>
              </a:rPr>
              <a:t>integrieren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sie</a:t>
            </a:r>
            <a:r>
              <a:rPr lang="en-IE" dirty="0">
                <a:solidFill>
                  <a:srgbClr val="5F625F"/>
                </a:solidFill>
                <a:latin typeface="Calibri"/>
                <a:ea typeface="Calibri"/>
                <a:cs typeface="Calibri"/>
                <a:sym typeface="Calibri"/>
              </a:rPr>
              <a:t> auf </a:t>
            </a:r>
            <a:r>
              <a:rPr lang="en-IE" dirty="0" err="1">
                <a:solidFill>
                  <a:srgbClr val="5F625F"/>
                </a:solidFill>
                <a:latin typeface="Calibri"/>
                <a:ea typeface="Calibri"/>
                <a:cs typeface="Calibri"/>
                <a:sym typeface="Calibri"/>
              </a:rPr>
              <a:t>ein</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klares</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Lernziel</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ausrichten</a:t>
            </a:r>
            <a:r>
              <a:rPr lang="en-IE" dirty="0">
                <a:solidFill>
                  <a:srgbClr val="5F625F"/>
                </a:solidFill>
                <a:latin typeface="Calibri"/>
                <a:ea typeface="Calibri"/>
                <a:cs typeface="Calibri"/>
                <a:sym typeface="Calibri"/>
              </a:rPr>
              <a:t> und Feedback </a:t>
            </a:r>
            <a:r>
              <a:rPr lang="en-IE" dirty="0" err="1">
                <a:solidFill>
                  <a:srgbClr val="5F625F"/>
                </a:solidFill>
                <a:latin typeface="Calibri"/>
                <a:ea typeface="Calibri"/>
                <a:cs typeface="Calibri"/>
                <a:sym typeface="Calibri"/>
              </a:rPr>
              <a:t>einholen</a:t>
            </a:r>
            <a:r>
              <a:rPr lang="en-IE" dirty="0">
                <a:solidFill>
                  <a:srgbClr val="5F625F"/>
                </a:solidFill>
                <a:latin typeface="Calibri"/>
                <a:ea typeface="Calibri"/>
                <a:cs typeface="Calibri"/>
                <a:sym typeface="Calibri"/>
              </a:rPr>
              <a:t>, um den Ansatz </a:t>
            </a:r>
            <a:r>
              <a:rPr lang="en-IE" dirty="0" err="1">
                <a:solidFill>
                  <a:srgbClr val="5F625F"/>
                </a:solidFill>
                <a:latin typeface="Calibri"/>
                <a:ea typeface="Calibri"/>
                <a:cs typeface="Calibri"/>
                <a:sym typeface="Calibri"/>
              </a:rPr>
              <a:t>zu</a:t>
            </a:r>
            <a:r>
              <a:rPr lang="en-IE" dirty="0">
                <a:solidFill>
                  <a:srgbClr val="5F625F"/>
                </a:solidFill>
                <a:latin typeface="Calibri"/>
                <a:ea typeface="Calibri"/>
                <a:cs typeface="Calibri"/>
                <a:sym typeface="Calibri"/>
              </a:rPr>
              <a:t> </a:t>
            </a:r>
            <a:r>
              <a:rPr lang="en-IE" dirty="0" err="1">
                <a:solidFill>
                  <a:srgbClr val="5F625F"/>
                </a:solidFill>
                <a:latin typeface="Calibri"/>
                <a:ea typeface="Calibri"/>
                <a:cs typeface="Calibri"/>
                <a:sym typeface="Calibri"/>
              </a:rPr>
              <a:t>verfeinern</a:t>
            </a:r>
            <a:r>
              <a:rPr lang="en-IE" dirty="0">
                <a:solidFill>
                  <a:srgbClr val="5F625F"/>
                </a:solidFill>
                <a:latin typeface="Calibri"/>
                <a:ea typeface="Calibri"/>
                <a:cs typeface="Calibri"/>
                <a:sym typeface="Calibri"/>
              </a:rPr>
              <a:t>.</a:t>
            </a:r>
            <a:endParaRPr sz="1200" dirty="0"/>
          </a:p>
        </p:txBody>
      </p:sp>
      <p:sp>
        <p:nvSpPr>
          <p:cNvPr id="238" name="Google Shape;238;p5"/>
          <p:cNvSpPr txBox="1"/>
          <p:nvPr/>
        </p:nvSpPr>
        <p:spPr>
          <a:xfrm>
            <a:off x="8080027" y="5049448"/>
            <a:ext cx="132924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a:t>
            </a:r>
            <a:r>
              <a:rPr lang="en-IE" sz="1100" u="sng">
                <a:solidFill>
                  <a:srgbClr val="5F625F"/>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239" name="Google Shape;239;p5" descr="A person with a computer and a headset&#10;&#10;AI-generated content may be incorrect."/>
          <p:cNvPicPr preferRelativeResize="0"/>
          <p:nvPr/>
        </p:nvPicPr>
        <p:blipFill rotWithShape="1">
          <a:blip r:embed="rId13">
            <a:alphaModFix/>
          </a:blip>
          <a:srcRect/>
          <a:stretch/>
        </p:blipFill>
        <p:spPr>
          <a:xfrm>
            <a:off x="8080027" y="1808552"/>
            <a:ext cx="3256429" cy="3131388"/>
          </a:xfrm>
          <a:prstGeom prst="rect">
            <a:avLst/>
          </a:prstGeom>
          <a:noFill/>
          <a:ln>
            <a:noFill/>
          </a:ln>
        </p:spPr>
      </p:pic>
      <p:pic>
        <p:nvPicPr>
          <p:cNvPr id="240" name="Google Shape;240;p5"/>
          <p:cNvPicPr preferRelativeResize="0"/>
          <p:nvPr/>
        </p:nvPicPr>
        <p:blipFill>
          <a:blip r:embed="rId1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6648BAC8-0F6F-21E1-41EE-33412061C31D}"/>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5"/>
        <p:cNvGrpSpPr/>
        <p:nvPr/>
      </p:nvGrpSpPr>
      <p:grpSpPr>
        <a:xfrm>
          <a:off x="0" y="0"/>
          <a:ext cx="0" cy="0"/>
          <a:chOff x="0" y="0"/>
          <a:chExt cx="0" cy="0"/>
        </a:xfrm>
      </p:grpSpPr>
      <p:sp>
        <p:nvSpPr>
          <p:cNvPr id="246" name="Google Shape;246;p6"/>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a:solidFill>
                  <a:srgbClr val="C52B87"/>
                </a:solidFill>
                <a:latin typeface="Calibri"/>
                <a:ea typeface="Calibri"/>
                <a:cs typeface="Calibri"/>
                <a:sym typeface="Calibri"/>
              </a:rPr>
              <a:t>Anwendung des TPACK-Rahmens bei der Kursgestaltung</a:t>
            </a:r>
            <a:endParaRPr/>
          </a:p>
        </p:txBody>
      </p:sp>
      <p:sp>
        <p:nvSpPr>
          <p:cNvPr id="247" name="Google Shape;247;p6"/>
          <p:cNvSpPr txBox="1"/>
          <p:nvPr/>
        </p:nvSpPr>
        <p:spPr>
          <a:xfrm>
            <a:off x="158217" y="4762649"/>
            <a:ext cx="22026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lexamer auf </a:t>
            </a:r>
            <a:r>
              <a:rPr lang="en-IE" sz="1100" u="sng">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sp>
        <p:nvSpPr>
          <p:cNvPr id="248" name="Google Shape;248;p6"/>
          <p:cNvSpPr txBox="1"/>
          <p:nvPr/>
        </p:nvSpPr>
        <p:spPr>
          <a:xfrm>
            <a:off x="2558650" y="1230825"/>
            <a:ext cx="9601200" cy="4402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b="1">
                <a:solidFill>
                  <a:srgbClr val="5F625F"/>
                </a:solidFill>
                <a:latin typeface="Calibri"/>
                <a:ea typeface="Calibri"/>
                <a:cs typeface="Calibri"/>
                <a:sym typeface="Calibri"/>
              </a:rPr>
              <a:t>1. Kartieren Sie Ihr Wissen</a:t>
            </a:r>
            <a:endParaRPr sz="1200"/>
          </a:p>
          <a:p>
            <a:pPr marL="285750" marR="0" lvl="0" indent="-273050" algn="l" rtl="0">
              <a:spcBef>
                <a:spcPts val="0"/>
              </a:spcBef>
              <a:spcAft>
                <a:spcPts val="0"/>
              </a:spcAft>
              <a:buClr>
                <a:srgbClr val="5F625F"/>
              </a:buClr>
              <a:buSzPts val="1400"/>
              <a:buFont typeface="Arial"/>
              <a:buChar char="•"/>
            </a:pPr>
            <a:r>
              <a:rPr lang="en-IE">
                <a:solidFill>
                  <a:srgbClr val="5F625F"/>
                </a:solidFill>
                <a:latin typeface="Calibri"/>
                <a:ea typeface="Calibri"/>
                <a:cs typeface="Calibri"/>
                <a:sym typeface="Calibri"/>
              </a:rPr>
              <a:t>Inhaltliches Wissen (IW) ist das, was Sie unterrichten, z. B. Alphabetisierung von Erwachsenen oder Fähigkeiten am Arbeitsplatz. </a:t>
            </a:r>
            <a:endParaRPr sz="1200"/>
          </a:p>
          <a:p>
            <a:pPr marL="285750" marR="0" lvl="0" indent="-273050" algn="l" rtl="0">
              <a:spcBef>
                <a:spcPts val="0"/>
              </a:spcBef>
              <a:spcAft>
                <a:spcPts val="0"/>
              </a:spcAft>
              <a:buClr>
                <a:srgbClr val="5F625F"/>
              </a:buClr>
              <a:buSzPts val="1400"/>
              <a:buFont typeface="Arial"/>
              <a:buChar char="•"/>
            </a:pPr>
            <a:r>
              <a:rPr lang="en-IE">
                <a:solidFill>
                  <a:srgbClr val="5F625F"/>
                </a:solidFill>
                <a:latin typeface="Calibri"/>
                <a:ea typeface="Calibri"/>
                <a:cs typeface="Calibri"/>
                <a:sym typeface="Calibri"/>
              </a:rPr>
              <a:t>Pädagogisches Wissen (PW) ist die Art und Weise, wie Sie unterrichten, z. B. kollaboratives Lernen oder problembasiertes Lernen. (Koehler &amp; Mishra, 2009)</a:t>
            </a:r>
            <a:endParaRPr sz="1200"/>
          </a:p>
          <a:p>
            <a:pPr marL="285750" marR="0" lvl="0" indent="-273050" algn="l" rtl="0">
              <a:spcBef>
                <a:spcPts val="0"/>
              </a:spcBef>
              <a:spcAft>
                <a:spcPts val="0"/>
              </a:spcAft>
              <a:buClr>
                <a:srgbClr val="5F625F"/>
              </a:buClr>
              <a:buSzPts val="1400"/>
              <a:buFont typeface="Arial"/>
              <a:buChar char="•"/>
            </a:pPr>
            <a:r>
              <a:rPr lang="en-IE">
                <a:solidFill>
                  <a:srgbClr val="5F625F"/>
                </a:solidFill>
                <a:latin typeface="Calibri"/>
                <a:ea typeface="Calibri"/>
                <a:cs typeface="Calibri"/>
                <a:sym typeface="Calibri"/>
              </a:rPr>
              <a:t>Technologisches Wissen (TW) sind die Werkzeuge, die Sie verwenden (Koehler &amp; Mishra, 2009), wie interaktive Whiteboards, </a:t>
            </a:r>
            <a:r>
              <a:rPr lang="en-IE"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Zoom-Breakout-Räume </a:t>
            </a:r>
            <a:r>
              <a:rPr lang="en-IE">
                <a:solidFill>
                  <a:srgbClr val="5F625F"/>
                </a:solidFill>
                <a:latin typeface="Calibri"/>
                <a:ea typeface="Calibri"/>
                <a:cs typeface="Calibri"/>
                <a:sym typeface="Calibri"/>
              </a:rPr>
              <a:t>und/oder </a:t>
            </a:r>
            <a:r>
              <a:rPr lang="en-IE" u="sng">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Docs</a:t>
            </a:r>
            <a:r>
              <a:rPr lang="en-IE">
                <a:solidFill>
                  <a:srgbClr val="5F625F"/>
                </a:solidFill>
                <a:latin typeface="Calibri"/>
                <a:ea typeface="Calibri"/>
                <a:cs typeface="Calibri"/>
                <a:sym typeface="Calibri"/>
              </a:rPr>
              <a:t>. </a:t>
            </a:r>
            <a:br>
              <a:rPr lang="en-IE">
                <a:solidFill>
                  <a:srgbClr val="5F625F"/>
                </a:solidFill>
                <a:latin typeface="Calibri"/>
                <a:ea typeface="Calibri"/>
                <a:cs typeface="Calibri"/>
                <a:sym typeface="Calibri"/>
              </a:rPr>
            </a:br>
            <a:r>
              <a:rPr lang="en-IE">
                <a:solidFill>
                  <a:srgbClr val="5F625F"/>
                </a:solidFill>
                <a:latin typeface="Calibri"/>
                <a:ea typeface="Calibri"/>
                <a:cs typeface="Calibri"/>
                <a:sym typeface="Calibri"/>
              </a:rPr>
              <a:t>In einem ESL-Unterricht (Englisch als Zweitsprache) für Erwachsene können beispielsweise Grammatikkenntnisse, Strategien für das Engagement von Erwachsenen und Sprachlern-Apps kombiniert werden.</a:t>
            </a:r>
            <a:endParaRPr sz="1200"/>
          </a:p>
          <a:p>
            <a:pPr marL="0" marR="0" lvl="0" indent="0" algn="l" rtl="0">
              <a:spcBef>
                <a:spcPts val="0"/>
              </a:spcBef>
              <a:spcAft>
                <a:spcPts val="0"/>
              </a:spcAft>
              <a:buNone/>
            </a:pPr>
            <a:endParaRPr>
              <a:solidFill>
                <a:srgbClr val="5F625F"/>
              </a:solidFill>
              <a:latin typeface="Calibri"/>
              <a:ea typeface="Calibri"/>
              <a:cs typeface="Calibri"/>
              <a:sym typeface="Calibri"/>
            </a:endParaRPr>
          </a:p>
          <a:p>
            <a:pPr marL="0" marR="0" lvl="0" indent="0" algn="l" rtl="0">
              <a:spcBef>
                <a:spcPts val="0"/>
              </a:spcBef>
              <a:spcAft>
                <a:spcPts val="0"/>
              </a:spcAft>
              <a:buNone/>
            </a:pPr>
            <a:r>
              <a:rPr lang="en-IE" b="1">
                <a:solidFill>
                  <a:srgbClr val="5F625F"/>
                </a:solidFill>
                <a:latin typeface="Calibri"/>
                <a:ea typeface="Calibri"/>
                <a:cs typeface="Calibri"/>
                <a:sym typeface="Calibri"/>
              </a:rPr>
              <a:t>2. Integrieren Sie Technologie mit Bedacht, indem Sie Folgendes berücksichtigen:</a:t>
            </a:r>
            <a:endParaRPr>
              <a:solidFill>
                <a:srgbClr val="5F625F"/>
              </a:solidFill>
              <a:latin typeface="Calibri"/>
              <a:ea typeface="Calibri"/>
              <a:cs typeface="Calibri"/>
              <a:sym typeface="Calibri"/>
            </a:endParaRPr>
          </a:p>
          <a:p>
            <a:pPr marL="285750" marR="0" lvl="0" indent="-273050" algn="l" rtl="0">
              <a:spcBef>
                <a:spcPts val="0"/>
              </a:spcBef>
              <a:spcAft>
                <a:spcPts val="0"/>
              </a:spcAft>
              <a:buClr>
                <a:srgbClr val="5F625F"/>
              </a:buClr>
              <a:buSzPts val="1400"/>
              <a:buFont typeface="Arial"/>
              <a:buChar char="•"/>
            </a:pPr>
            <a:r>
              <a:rPr lang="en-IE">
                <a:solidFill>
                  <a:srgbClr val="5F625F"/>
                </a:solidFill>
                <a:latin typeface="Calibri"/>
                <a:ea typeface="Calibri"/>
                <a:cs typeface="Calibri"/>
                <a:sym typeface="Calibri"/>
              </a:rPr>
              <a:t>Nutzen Sie die Technologie, um das Lernen zu verbessern, anstatt die Pädagogik zu ersetzen. Verwenden Sie zum Beispiel eine Quiz-App (</a:t>
            </a:r>
            <a:r>
              <a:rPr lang="en-IE" u="sng">
                <a:solidFill>
                  <a:srgbClr val="5F625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Genially</a:t>
            </a:r>
            <a:r>
              <a:rPr lang="en-IE">
                <a:solidFill>
                  <a:srgbClr val="5F625F"/>
                </a:solidFill>
                <a:latin typeface="Calibri"/>
                <a:ea typeface="Calibri"/>
                <a:cs typeface="Calibri"/>
                <a:sym typeface="Calibri"/>
              </a:rPr>
              <a:t>, </a:t>
            </a:r>
            <a:r>
              <a:rPr lang="en-IE" u="sng">
                <a:solidFill>
                  <a:srgbClr val="5F625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H5P</a:t>
            </a:r>
            <a:r>
              <a:rPr lang="en-IE">
                <a:solidFill>
                  <a:srgbClr val="5F625F"/>
                </a:solidFill>
                <a:latin typeface="Calibri"/>
                <a:ea typeface="Calibri"/>
                <a:cs typeface="Calibri"/>
                <a:sym typeface="Calibri"/>
              </a:rPr>
              <a:t>), um den Inhalt nach einer Diskussion zu vertiefen, anstatt die App die Lektion lehren zu lassen.</a:t>
            </a:r>
            <a:endParaRPr sz="1200"/>
          </a:p>
          <a:p>
            <a:pPr marL="285750" marR="0" lvl="0" indent="-273050" algn="l" rtl="0">
              <a:spcBef>
                <a:spcPts val="0"/>
              </a:spcBef>
              <a:spcAft>
                <a:spcPts val="0"/>
              </a:spcAft>
              <a:buClr>
                <a:srgbClr val="5F625F"/>
              </a:buClr>
              <a:buSzPts val="1400"/>
              <a:buFont typeface="Arial"/>
              <a:buChar char="•"/>
            </a:pPr>
            <a:r>
              <a:rPr lang="en-IE">
                <a:solidFill>
                  <a:srgbClr val="5F625F"/>
                </a:solidFill>
                <a:latin typeface="Calibri"/>
                <a:ea typeface="Calibri"/>
                <a:cs typeface="Calibri"/>
                <a:sym typeface="Calibri"/>
              </a:rPr>
              <a:t>Bringen Sie Lernziele und Möglichkeiten der Tools in Einklang.</a:t>
            </a:r>
            <a:endParaRPr sz="1200"/>
          </a:p>
          <a:p>
            <a:pPr marL="285750" marR="0" lvl="0" indent="-273050" algn="l" rtl="0">
              <a:spcBef>
                <a:spcPts val="0"/>
              </a:spcBef>
              <a:spcAft>
                <a:spcPts val="0"/>
              </a:spcAft>
              <a:buClr>
                <a:srgbClr val="5F625F"/>
              </a:buClr>
              <a:buSzPts val="1400"/>
              <a:buFont typeface="Arial"/>
              <a:buChar char="•"/>
            </a:pPr>
            <a:r>
              <a:rPr lang="en-IE">
                <a:solidFill>
                  <a:srgbClr val="5F625F"/>
                </a:solidFill>
                <a:latin typeface="Calibri"/>
                <a:ea typeface="Calibri"/>
                <a:cs typeface="Calibri"/>
                <a:sym typeface="Calibri"/>
              </a:rPr>
              <a:t>Wählen Sie Tools, die auf die Lernergebnisse und die Bedürfnisse der Lernenden abgestimmt sind.</a:t>
            </a:r>
            <a:br>
              <a:rPr lang="en-IE">
                <a:solidFill>
                  <a:srgbClr val="5F625F"/>
                </a:solidFill>
                <a:latin typeface="Calibri"/>
                <a:ea typeface="Calibri"/>
                <a:cs typeface="Calibri"/>
                <a:sym typeface="Calibri"/>
              </a:rPr>
            </a:br>
            <a:r>
              <a:rPr lang="en-IE">
                <a:solidFill>
                  <a:srgbClr val="5F625F"/>
                </a:solidFill>
                <a:latin typeface="Calibri"/>
                <a:ea typeface="Calibri"/>
                <a:cs typeface="Calibri"/>
                <a:sym typeface="Calibri"/>
              </a:rPr>
              <a:t>In einem Kompetenz-Workshop können beispielsweise </a:t>
            </a:r>
            <a:r>
              <a:rPr lang="en-IE" u="sng">
                <a:solidFill>
                  <a:srgbClr val="5F625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interaktive Simulationen </a:t>
            </a:r>
            <a:r>
              <a:rPr lang="en-IE">
                <a:solidFill>
                  <a:srgbClr val="5F625F"/>
                </a:solidFill>
                <a:latin typeface="Calibri"/>
                <a:ea typeface="Calibri"/>
                <a:cs typeface="Calibri"/>
                <a:sym typeface="Calibri"/>
              </a:rPr>
              <a:t>besser funktionieren als eine Diashow, da sie Erwachsenen die Möglichkeit bieten, in einer sicheren Umgebung zu üben.</a:t>
            </a:r>
            <a:endParaRPr sz="1200"/>
          </a:p>
          <a:p>
            <a:pPr marL="0" marR="0" lvl="0" indent="0" algn="l" rtl="0">
              <a:spcBef>
                <a:spcPts val="0"/>
              </a:spcBef>
              <a:spcAft>
                <a:spcPts val="0"/>
              </a:spcAft>
              <a:buNone/>
            </a:pPr>
            <a:endParaRPr>
              <a:solidFill>
                <a:srgbClr val="5F625F"/>
              </a:solidFill>
              <a:latin typeface="Calibri"/>
              <a:ea typeface="Calibri"/>
              <a:cs typeface="Calibri"/>
              <a:sym typeface="Calibri"/>
            </a:endParaRPr>
          </a:p>
          <a:p>
            <a:pPr marL="0" marR="0" lvl="0" indent="0" algn="l" rtl="0">
              <a:spcBef>
                <a:spcPts val="0"/>
              </a:spcBef>
              <a:spcAft>
                <a:spcPts val="0"/>
              </a:spcAft>
              <a:buNone/>
            </a:pPr>
            <a:r>
              <a:rPr lang="en-IE" b="1">
                <a:solidFill>
                  <a:srgbClr val="5F625F"/>
                </a:solidFill>
                <a:latin typeface="Calibri"/>
                <a:ea typeface="Calibri"/>
                <a:cs typeface="Calibri"/>
                <a:sym typeface="Calibri"/>
              </a:rPr>
              <a:t>3. Reflektieren Sie jede Lektion, indem Sie </a:t>
            </a:r>
            <a:r>
              <a:rPr lang="en-IE">
                <a:solidFill>
                  <a:srgbClr val="5F625F"/>
                </a:solidFill>
                <a:latin typeface="Calibri"/>
                <a:ea typeface="Calibri"/>
                <a:cs typeface="Calibri"/>
                <a:sym typeface="Calibri"/>
              </a:rPr>
              <a:t>sich fragen, ob die eingesetzte Technologie das Verständnis, die Zusammenarbeit oder das Engagement gefördert hat oder ob sie unnötige Komplexität hinzugefügt hat.</a:t>
            </a:r>
            <a:endParaRPr sz="1200"/>
          </a:p>
        </p:txBody>
      </p:sp>
      <p:pic>
        <p:nvPicPr>
          <p:cNvPr id="249" name="Google Shape;249;p6" descr="A hand holding a phone&#10;&#10;AI-generated content may be incorrect."/>
          <p:cNvPicPr preferRelativeResize="0"/>
          <p:nvPr/>
        </p:nvPicPr>
        <p:blipFill rotWithShape="1">
          <a:blip r:embed="rId10">
            <a:alphaModFix/>
          </a:blip>
          <a:srcRect/>
          <a:stretch/>
        </p:blipFill>
        <p:spPr>
          <a:xfrm>
            <a:off x="69324" y="2322275"/>
            <a:ext cx="2380452" cy="2380452"/>
          </a:xfrm>
          <a:prstGeom prst="rect">
            <a:avLst/>
          </a:prstGeom>
          <a:noFill/>
          <a:ln>
            <a:noFill/>
          </a:ln>
        </p:spPr>
      </p:pic>
      <p:pic>
        <p:nvPicPr>
          <p:cNvPr id="250" name="Google Shape;250;p6"/>
          <p:cNvPicPr preferRelativeResize="0"/>
          <p:nvPr/>
        </p:nvPicPr>
        <p:blipFill>
          <a:blip r:embed="rId11">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25F82E0-F36B-E870-1EB8-D0F1BF0CA078}"/>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p7"/>
          <p:cNvSpPr txBox="1"/>
          <p:nvPr/>
        </p:nvSpPr>
        <p:spPr>
          <a:xfrm>
            <a:off x="568482" y="487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a:solidFill>
                  <a:srgbClr val="C52B87"/>
                </a:solidFill>
                <a:latin typeface="Calibri"/>
                <a:ea typeface="Calibri"/>
                <a:cs typeface="Calibri"/>
                <a:sym typeface="Calibri"/>
              </a:rPr>
              <a:t>Technologiegestütztes kollaboratives und problemorientiertes Lernen</a:t>
            </a:r>
            <a:endParaRPr/>
          </a:p>
        </p:txBody>
      </p:sp>
      <p:sp>
        <p:nvSpPr>
          <p:cNvPr id="257" name="Google Shape;257;p7"/>
          <p:cNvSpPr txBox="1"/>
          <p:nvPr/>
        </p:nvSpPr>
        <p:spPr>
          <a:xfrm>
            <a:off x="326875" y="1281725"/>
            <a:ext cx="8182200" cy="4740900"/>
          </a:xfrm>
          <a:prstGeom prst="rect">
            <a:avLst/>
          </a:prstGeom>
          <a:noFill/>
          <a:ln>
            <a:noFill/>
          </a:ln>
        </p:spPr>
        <p:txBody>
          <a:bodyPr spcFirstLastPara="1" wrap="square" lIns="91425" tIns="45700" rIns="91425" bIns="45700" anchor="t" anchorCtr="0">
            <a:spAutoFit/>
          </a:bodyPr>
          <a:lstStyle/>
          <a:p>
            <a:pPr marL="285750" marR="0" lvl="0" indent="-279400" algn="l" rtl="0">
              <a:spcBef>
                <a:spcPts val="0"/>
              </a:spcBef>
              <a:spcAft>
                <a:spcPts val="0"/>
              </a:spcAft>
              <a:buClr>
                <a:srgbClr val="5F625F"/>
              </a:buClr>
              <a:buSzPts val="1500"/>
              <a:buFont typeface="Arial"/>
              <a:buChar char="•"/>
            </a:pPr>
            <a:r>
              <a:rPr lang="en-IE" sz="1500">
                <a:solidFill>
                  <a:srgbClr val="5F625F"/>
                </a:solidFill>
                <a:latin typeface="Calibri"/>
                <a:ea typeface="Calibri"/>
                <a:cs typeface="Calibri"/>
                <a:sym typeface="Calibri"/>
              </a:rPr>
              <a:t>Nutzen Sie digitale Plattformen für die gemeinsame Erarbeitung von Wissen. Mit Tools wie </a:t>
            </a:r>
            <a:r>
              <a:rPr lang="en-IE" sz="1500" u="sng">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Miro</a:t>
            </a:r>
            <a:r>
              <a:rPr lang="en-IE" sz="1500">
                <a:solidFill>
                  <a:srgbClr val="5F625F"/>
                </a:solidFill>
                <a:latin typeface="Calibri"/>
                <a:ea typeface="Calibri"/>
                <a:cs typeface="Calibri"/>
                <a:sym typeface="Calibri"/>
              </a:rPr>
              <a:t>, </a:t>
            </a:r>
            <a:r>
              <a:rPr lang="en-IE" sz="15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Padlet</a:t>
            </a:r>
            <a:r>
              <a:rPr lang="en-IE" sz="1500">
                <a:solidFill>
                  <a:srgbClr val="5F625F"/>
                </a:solidFill>
                <a:latin typeface="Calibri"/>
                <a:ea typeface="Calibri"/>
                <a:cs typeface="Calibri"/>
                <a:sym typeface="Calibri"/>
              </a:rPr>
              <a:t>, </a:t>
            </a:r>
            <a:r>
              <a:rPr lang="en-IE" sz="1500" u="sng">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Workspace </a:t>
            </a:r>
            <a:r>
              <a:rPr lang="en-IE" sz="1500">
                <a:solidFill>
                  <a:srgbClr val="5F625F"/>
                </a:solidFill>
                <a:latin typeface="Calibri"/>
                <a:ea typeface="Calibri"/>
                <a:cs typeface="Calibri"/>
                <a:sym typeface="Calibri"/>
              </a:rPr>
              <a:t>und </a:t>
            </a:r>
            <a:r>
              <a:rPr lang="en-IE" sz="1500" u="sng">
                <a:solidFill>
                  <a:srgbClr val="5F625F"/>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Microsoft Loop </a:t>
            </a:r>
            <a:r>
              <a:rPr lang="en-IE" sz="1500">
                <a:solidFill>
                  <a:srgbClr val="5F625F"/>
                </a:solidFill>
                <a:latin typeface="Calibri"/>
                <a:ea typeface="Calibri"/>
                <a:cs typeface="Calibri"/>
                <a:sym typeface="Calibri"/>
              </a:rPr>
              <a:t>können Erwachsene Brainstorming betreiben, Ideen organisieren und gemeinsame Produkte erstellen.  So können die Lernenden beispielsweise in Miro die Schritte für ein Sicherheitsprotokoll am Arbeitsplatz planen und in Echtzeit Bilder, Notizen und Links hinzufügen.</a:t>
            </a:r>
            <a:endParaRPr sz="1300"/>
          </a:p>
          <a:p>
            <a:pPr marL="285750" marR="0" lvl="0" indent="-279400" algn="l" rtl="0">
              <a:spcBef>
                <a:spcPts val="0"/>
              </a:spcBef>
              <a:spcAft>
                <a:spcPts val="0"/>
              </a:spcAft>
              <a:buClr>
                <a:srgbClr val="5F625F"/>
              </a:buClr>
              <a:buSzPts val="1500"/>
              <a:buFont typeface="Arial"/>
              <a:buChar char="•"/>
            </a:pPr>
            <a:r>
              <a:rPr lang="en-IE" sz="1500">
                <a:solidFill>
                  <a:srgbClr val="5F625F"/>
                </a:solidFill>
                <a:latin typeface="Calibri"/>
                <a:ea typeface="Calibri"/>
                <a:cs typeface="Calibri"/>
                <a:sym typeface="Calibri"/>
              </a:rPr>
              <a:t>Leiten Sie die Lernenden an, Werkzeuge für die gemeinschaftliche Untersuchung und Problemlösung einzusetzen. Diskussionsforen, gemeinsame Dokumente und fallbasierte Lernplattformen unterstützen die Untersuchung, den Vergleich von Ideen und die gemeinsame Entscheidungsfindung. Eine Gruppe nutzt beispielsweise Google Docs, um ein Szenario im Kundenservice zu analysieren, die Ursachen zu ermitteln und gemeinsam Lösungen vorzuschlagen. </a:t>
            </a:r>
            <a:endParaRPr sz="1300"/>
          </a:p>
          <a:p>
            <a:pPr marL="285750" marR="0" lvl="0" indent="-279400" algn="l" rtl="0">
              <a:spcBef>
                <a:spcPts val="0"/>
              </a:spcBef>
              <a:spcAft>
                <a:spcPts val="0"/>
              </a:spcAft>
              <a:buClr>
                <a:srgbClr val="5F625F"/>
              </a:buClr>
              <a:buSzPts val="1500"/>
              <a:buFont typeface="Arial"/>
              <a:buChar char="•"/>
            </a:pPr>
            <a:r>
              <a:rPr lang="en-IE" sz="1500">
                <a:solidFill>
                  <a:srgbClr val="5F625F"/>
                </a:solidFill>
                <a:latin typeface="Calibri"/>
                <a:ea typeface="Calibri"/>
                <a:cs typeface="Calibri"/>
                <a:sym typeface="Calibri"/>
              </a:rPr>
              <a:t>Verwalten Sie die Gruppendynamik online. Klare Rollenverteilung, Protokolle zur Übernahme von Aufgaben, Aufforderungen zur Nutzung von Pausenräumen und wechselnde Verantwortlichkeiten tragen dazu bei, Engagement und Verantwortlichkeit aufrechtzuerhalten. Die Zuweisung der Rollen des/der Moderator*in, des/der Protokollant*in und des/der Präsentator*in während eines Online-Projekts hilft Erwachsenen, sich zu konzentrieren und Verantwortung zu übernehmen. </a:t>
            </a:r>
            <a:endParaRPr sz="1300"/>
          </a:p>
          <a:p>
            <a:pPr marL="285750" marR="0" lvl="0" indent="-285750" algn="l" rtl="0">
              <a:spcBef>
                <a:spcPts val="0"/>
              </a:spcBef>
              <a:spcAft>
                <a:spcPts val="0"/>
              </a:spcAft>
              <a:buClr>
                <a:srgbClr val="5F625F"/>
              </a:buClr>
              <a:buSzPts val="1600"/>
              <a:buFont typeface="Arial"/>
              <a:buChar char="•"/>
            </a:pPr>
            <a:r>
              <a:rPr lang="en-IE" sz="1500">
                <a:solidFill>
                  <a:srgbClr val="5F625F"/>
                </a:solidFill>
                <a:latin typeface="Calibri"/>
                <a:ea typeface="Calibri"/>
                <a:cs typeface="Calibri"/>
                <a:sym typeface="Calibri"/>
              </a:rPr>
              <a:t>Sorgen Sie dafür, dass das selbstständige Lernen in den Gruppen gefördert wird. Stellen Sie Vorlagen, Leitfragen, Checklisten und kurze Anleitungsvideos zur Verfügung, damit die Lernenden selbstbewusst ihren Beitrag leisten und bei der Sache bleiben können. Ein </a:t>
            </a:r>
            <a:r>
              <a:rPr lang="en-IE" sz="1500" u="sng">
                <a:solidFill>
                  <a:srgbClr val="5F625F"/>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Padlet mit Schritt-für-Schritt-Anweisungen </a:t>
            </a:r>
            <a:r>
              <a:rPr lang="en-IE" sz="1500">
                <a:solidFill>
                  <a:srgbClr val="5F625F"/>
                </a:solidFill>
                <a:latin typeface="Calibri"/>
                <a:ea typeface="Calibri"/>
                <a:cs typeface="Calibri"/>
                <a:sym typeface="Calibri"/>
              </a:rPr>
              <a:t>führt beispielsweise Einzelpersonen durch die ersten Recherchen, bevor sie zur Problemlösung in der Gruppe zu</a:t>
            </a:r>
            <a:r>
              <a:rPr lang="en-IE" sz="1600">
                <a:solidFill>
                  <a:srgbClr val="5F625F"/>
                </a:solidFill>
                <a:latin typeface="Calibri"/>
                <a:ea typeface="Calibri"/>
                <a:cs typeface="Calibri"/>
                <a:sym typeface="Calibri"/>
              </a:rPr>
              <a:t>rückkehren.</a:t>
            </a:r>
            <a:endParaRPr/>
          </a:p>
        </p:txBody>
      </p:sp>
      <p:sp>
        <p:nvSpPr>
          <p:cNvPr id="258" name="Google Shape;258;p7"/>
          <p:cNvSpPr txBox="1"/>
          <p:nvPr/>
        </p:nvSpPr>
        <p:spPr>
          <a:xfrm>
            <a:off x="8990465" y="5049448"/>
            <a:ext cx="2297700" cy="261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pikisuperstar auf </a:t>
            </a:r>
            <a:r>
              <a:rPr lang="en-IE" sz="1100" u="sng">
                <a:solidFill>
                  <a:srgbClr val="5F625F"/>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259" name="Google Shape;259;p7" descr="A group of people sitting at a table with puzzles&#10;&#10;AI-generated content may be incorrect."/>
          <p:cNvPicPr preferRelativeResize="0"/>
          <p:nvPr/>
        </p:nvPicPr>
        <p:blipFill rotWithShape="1">
          <a:blip r:embed="rId10">
            <a:alphaModFix/>
          </a:blip>
          <a:srcRect/>
          <a:stretch/>
        </p:blipFill>
        <p:spPr>
          <a:xfrm>
            <a:off x="8509076" y="2371900"/>
            <a:ext cx="3260323" cy="2677550"/>
          </a:xfrm>
          <a:prstGeom prst="rect">
            <a:avLst/>
          </a:prstGeom>
          <a:noFill/>
          <a:ln>
            <a:noFill/>
          </a:ln>
        </p:spPr>
      </p:pic>
      <p:pic>
        <p:nvPicPr>
          <p:cNvPr id="260" name="Google Shape;260;p7"/>
          <p:cNvPicPr preferRelativeResize="0"/>
          <p:nvPr/>
        </p:nvPicPr>
        <p:blipFill>
          <a:blip r:embed="rId11">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C5490458-A0E2-2EA3-C6C1-684E2469F41B}"/>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65"/>
        <p:cNvGrpSpPr/>
        <p:nvPr/>
      </p:nvGrpSpPr>
      <p:grpSpPr>
        <a:xfrm>
          <a:off x="0" y="0"/>
          <a:ext cx="0" cy="0"/>
          <a:chOff x="0" y="0"/>
          <a:chExt cx="0" cy="0"/>
        </a:xfrm>
      </p:grpSpPr>
      <p:sp>
        <p:nvSpPr>
          <p:cNvPr id="266" name="Google Shape;266;p8"/>
          <p:cNvSpPr txBox="1"/>
          <p:nvPr/>
        </p:nvSpPr>
        <p:spPr>
          <a:xfrm>
            <a:off x="801396" y="27987"/>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a:solidFill>
                  <a:srgbClr val="C52B87"/>
                </a:solidFill>
                <a:latin typeface="Calibri"/>
                <a:ea typeface="Calibri"/>
                <a:cs typeface="Calibri"/>
                <a:sym typeface="Calibri"/>
              </a:rPr>
              <a:t>Interaktive, realitätsnahe digitale Lernerfahrungen entwerfen</a:t>
            </a:r>
            <a:endParaRPr/>
          </a:p>
        </p:txBody>
      </p:sp>
      <p:sp>
        <p:nvSpPr>
          <p:cNvPr id="267" name="Google Shape;267;p8"/>
          <p:cNvSpPr txBox="1"/>
          <p:nvPr/>
        </p:nvSpPr>
        <p:spPr>
          <a:xfrm>
            <a:off x="136776" y="4849631"/>
            <a:ext cx="132924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a:t>
            </a:r>
            <a:r>
              <a:rPr lang="en-IE" sz="1100" u="sng">
                <a:solidFill>
                  <a:srgbClr val="5F625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sp>
        <p:nvSpPr>
          <p:cNvPr id="268" name="Google Shape;268;p8"/>
          <p:cNvSpPr txBox="1"/>
          <p:nvPr/>
        </p:nvSpPr>
        <p:spPr>
          <a:xfrm>
            <a:off x="4859600" y="1339350"/>
            <a:ext cx="7112100" cy="4479000"/>
          </a:xfrm>
          <a:prstGeom prst="rect">
            <a:avLst/>
          </a:prstGeom>
          <a:noFill/>
          <a:ln>
            <a:noFill/>
          </a:ln>
        </p:spPr>
        <p:txBody>
          <a:bodyPr spcFirstLastPara="1" wrap="square" lIns="91425" tIns="45700" rIns="91425" bIns="45700" anchor="t" anchorCtr="0">
            <a:spAutoFit/>
          </a:bodyPr>
          <a:lstStyle/>
          <a:p>
            <a:pPr marL="285750" marR="0" lvl="0" indent="-279400" algn="l" rtl="0">
              <a:spcBef>
                <a:spcPts val="0"/>
              </a:spcBef>
              <a:spcAft>
                <a:spcPts val="0"/>
              </a:spcAft>
              <a:buClr>
                <a:srgbClr val="5F625F"/>
              </a:buClr>
              <a:buSzPts val="1500"/>
              <a:buFont typeface="Arial"/>
              <a:buChar char="•"/>
            </a:pPr>
            <a:r>
              <a:rPr lang="en-IE" sz="1500">
                <a:solidFill>
                  <a:srgbClr val="5F625F"/>
                </a:solidFill>
                <a:latin typeface="Calibri"/>
                <a:ea typeface="Calibri"/>
                <a:cs typeface="Calibri"/>
                <a:sym typeface="Calibri"/>
              </a:rPr>
              <a:t>Implementieren Sie Aufgaben aus der realen Welt, die übertragbare Fähigkeiten aufbauen. Simulationen, digitale Fallherausforderungen, szenariobasierte Aktivitäten und arbeitsplatzrelevante Projekte helfen Erwachsenen, ihr Wissen sofort anzuwenden. Die Lernenden können beispielsweise in einem verzweigten Online-Szenario, das sich je nach ihren Entscheidungen ändert, üben, auf eine Aufgabe am Arbeitsplatz zu reagieren. Sehen Sie ein Beispiel für ein verzweigtes Szenario, das auf </a:t>
            </a:r>
            <a:r>
              <a:rPr lang="en-IE" sz="15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Genially </a:t>
            </a:r>
            <a:r>
              <a:rPr lang="en-IE" sz="1500">
                <a:solidFill>
                  <a:srgbClr val="5F625F"/>
                </a:solidFill>
                <a:latin typeface="Calibri"/>
                <a:ea typeface="Calibri"/>
                <a:cs typeface="Calibri"/>
                <a:sym typeface="Calibri"/>
              </a:rPr>
              <a:t>erstellt wurde</a:t>
            </a:r>
            <a:r>
              <a:rPr lang="en-IE" sz="1500" u="sng">
                <a:solidFill>
                  <a:srgbClr val="5F625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endParaRPr sz="1500">
              <a:solidFill>
                <a:srgbClr val="5F625F"/>
              </a:solidFill>
              <a:latin typeface="Calibri"/>
              <a:ea typeface="Calibri"/>
              <a:cs typeface="Calibri"/>
              <a:sym typeface="Calibri"/>
            </a:endParaRPr>
          </a:p>
          <a:p>
            <a:pPr marL="285750" marR="0" lvl="0" indent="-279400" algn="l" rtl="0">
              <a:spcBef>
                <a:spcPts val="0"/>
              </a:spcBef>
              <a:spcAft>
                <a:spcPts val="0"/>
              </a:spcAft>
              <a:buClr>
                <a:srgbClr val="5F625F"/>
              </a:buClr>
              <a:buSzPts val="1500"/>
              <a:buFont typeface="Arial"/>
              <a:buChar char="•"/>
            </a:pPr>
            <a:r>
              <a:rPr lang="en-IE" sz="1500">
                <a:solidFill>
                  <a:srgbClr val="5F625F"/>
                </a:solidFill>
                <a:latin typeface="Calibri"/>
                <a:ea typeface="Calibri"/>
                <a:cs typeface="Calibri"/>
                <a:sym typeface="Calibri"/>
              </a:rPr>
              <a:t>Nutzen Sie Multimedia-Ressourcen, um das Engagement zu erhöhen. Kurze Videos, Audioclips, Infografiken, interaktive Diagramme und virtuelle Rundgänge unterstützen unterschiedliche Lernpräferenzen und halten die Lernenden motiviert. (Katona, Venkataragavan, Erlandsson, Burmann, &amp; Oparina, 2023) </a:t>
            </a:r>
            <a:endParaRPr sz="1300"/>
          </a:p>
          <a:p>
            <a:pPr marL="285750" marR="0" lvl="0" indent="-279400" algn="l" rtl="0">
              <a:spcBef>
                <a:spcPts val="0"/>
              </a:spcBef>
              <a:spcAft>
                <a:spcPts val="0"/>
              </a:spcAft>
              <a:buClr>
                <a:srgbClr val="5F625F"/>
              </a:buClr>
              <a:buSzPts val="1500"/>
              <a:buFont typeface="Arial"/>
              <a:buChar char="•"/>
            </a:pPr>
            <a:r>
              <a:rPr lang="en-IE" sz="1500">
                <a:solidFill>
                  <a:srgbClr val="5F625F"/>
                </a:solidFill>
                <a:latin typeface="Calibri"/>
                <a:ea typeface="Calibri"/>
                <a:cs typeface="Calibri"/>
                <a:sym typeface="Calibri"/>
              </a:rPr>
              <a:t>Unterstützen Sie die Autonomie durch Strukturierung, indem Sie klare Ziele, Erfolgskriterien, Zeitschätzungen und Kontrollpunkte vorgeben, damit die Lernenden selbstbewusst auf flexiblen Pfaden navigieren können. Ein KI-gesteuertes Lernprogramm bietet beispielsweise nur dann Hinweise oder schlägt Wiederholungsmaterialien vor, wenn der Lernende um Unterstützung bittet. Dies ist beim Sprachlerntool </a:t>
            </a:r>
            <a:r>
              <a:rPr lang="en-IE" sz="1500" u="sng">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Duolingo </a:t>
            </a:r>
            <a:r>
              <a:rPr lang="en-IE" sz="1500">
                <a:solidFill>
                  <a:srgbClr val="5F625F"/>
                </a:solidFill>
                <a:latin typeface="Calibri"/>
                <a:ea typeface="Calibri"/>
                <a:cs typeface="Calibri"/>
                <a:sym typeface="Calibri"/>
              </a:rPr>
              <a:t>in Aktion zu sehen, wo bei wiederholten Fehlern nicht sofort eine Wiederholung erzwungen wird. Stattdessen wartet es darauf, dass Sie Hilfe anfordern, indem Sie auf die Schaltfläche "Tipp" oder "Hint" klicken.</a:t>
            </a:r>
            <a:endParaRPr sz="1300"/>
          </a:p>
        </p:txBody>
      </p:sp>
      <p:pic>
        <p:nvPicPr>
          <p:cNvPr id="269" name="Google Shape;269;p8"/>
          <p:cNvPicPr preferRelativeResize="0"/>
          <p:nvPr/>
        </p:nvPicPr>
        <p:blipFill rotWithShape="1">
          <a:blip r:embed="rId7">
            <a:alphaModFix/>
          </a:blip>
          <a:srcRect/>
          <a:stretch/>
        </p:blipFill>
        <p:spPr>
          <a:xfrm>
            <a:off x="202000" y="1726947"/>
            <a:ext cx="4565307" cy="3043538"/>
          </a:xfrm>
          <a:prstGeom prst="rect">
            <a:avLst/>
          </a:prstGeom>
          <a:noFill/>
          <a:ln>
            <a:noFill/>
          </a:ln>
        </p:spPr>
      </p:pic>
      <p:pic>
        <p:nvPicPr>
          <p:cNvPr id="270" name="Google Shape;270;p8"/>
          <p:cNvPicPr preferRelativeResize="0"/>
          <p:nvPr/>
        </p:nvPicPr>
        <p:blipFill>
          <a:blip r:embed="rId8">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72154CC-B45E-FB8A-671C-DB57BFB7CBEB}"/>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75"/>
        <p:cNvGrpSpPr/>
        <p:nvPr/>
      </p:nvGrpSpPr>
      <p:grpSpPr>
        <a:xfrm>
          <a:off x="0" y="0"/>
          <a:ext cx="0" cy="0"/>
          <a:chOff x="0" y="0"/>
          <a:chExt cx="0" cy="0"/>
        </a:xfrm>
      </p:grpSpPr>
      <p:sp>
        <p:nvSpPr>
          <p:cNvPr id="276" name="Google Shape;276;p9"/>
          <p:cNvSpPr txBox="1"/>
          <p:nvPr/>
        </p:nvSpPr>
        <p:spPr>
          <a:xfrm>
            <a:off x="568482" y="-100869"/>
            <a:ext cx="9601200" cy="114238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en-IE" sz="2600" b="1">
                <a:solidFill>
                  <a:srgbClr val="C52B87"/>
                </a:solidFill>
                <a:latin typeface="Calibri"/>
                <a:ea typeface="Calibri"/>
                <a:cs typeface="Calibri"/>
                <a:sym typeface="Calibri"/>
              </a:rPr>
              <a:t>Fallstudie - Kursanpassung an der DCU (Dublin City University)</a:t>
            </a:r>
            <a:endParaRPr/>
          </a:p>
        </p:txBody>
      </p:sp>
      <p:sp>
        <p:nvSpPr>
          <p:cNvPr id="277" name="Google Shape;277;p9"/>
          <p:cNvSpPr txBox="1"/>
          <p:nvPr/>
        </p:nvSpPr>
        <p:spPr>
          <a:xfrm>
            <a:off x="568475" y="1147275"/>
            <a:ext cx="8736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2800" b="1" u="sng">
                <a:solidFill>
                  <a:srgbClr val="34343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Student*innen durch asynchronen Unterricht einbinden</a:t>
            </a:r>
            <a:endParaRPr sz="2800" b="1">
              <a:solidFill>
                <a:srgbClr val="343434"/>
              </a:solidFill>
              <a:latin typeface="Calibri"/>
              <a:ea typeface="Calibri"/>
              <a:cs typeface="Calibri"/>
              <a:sym typeface="Calibri"/>
            </a:endParaRPr>
          </a:p>
        </p:txBody>
      </p:sp>
      <p:sp>
        <p:nvSpPr>
          <p:cNvPr id="278" name="Google Shape;278;p9"/>
          <p:cNvSpPr/>
          <p:nvPr/>
        </p:nvSpPr>
        <p:spPr>
          <a:xfrm>
            <a:off x="623851" y="1780950"/>
            <a:ext cx="7011000" cy="3785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IE" sz="1600">
                <a:solidFill>
                  <a:srgbClr val="5F625F"/>
                </a:solidFill>
                <a:latin typeface="Calibri"/>
                <a:ea typeface="Calibri"/>
                <a:cs typeface="Calibri"/>
                <a:sym typeface="Calibri"/>
              </a:rPr>
              <a:t>In dieser Fallstudie wird untersucht, wie ein hochgradig interaktives, praxisorientiertes Religionspädagogikmodul in ein vollständig asynchrones Online-Erlebnis umgewandelt wurde.</a:t>
            </a:r>
            <a:endParaRPr/>
          </a:p>
          <a:p>
            <a:pPr marL="0" marR="0" lvl="0" indent="0" algn="just" rtl="0">
              <a:spcBef>
                <a:spcPts val="0"/>
              </a:spcBef>
              <a:spcAft>
                <a:spcPts val="0"/>
              </a:spcAft>
              <a:buNone/>
            </a:pPr>
            <a:r>
              <a:rPr lang="en-IE" sz="1600">
                <a:solidFill>
                  <a:srgbClr val="5F625F"/>
                </a:solidFill>
                <a:latin typeface="Calibri"/>
                <a:ea typeface="Calibri"/>
                <a:cs typeface="Calibri"/>
                <a:sym typeface="Calibri"/>
              </a:rPr>
              <a:t>Als im Semester 1 des akademischen Jahres 2020/2021 kein Präsenzunterricht mehr möglich war, musste der/die Tutor*in seinen Ansatz überdenken, um die Dinge praktisch, auf die Studierenden ausgerichtet und ansprechend zu gestalten. Er/Sie machte sich die Prinzipien von TPW und TPACK zu eigen, um sicherzustellen, dass das Lernen auch in einem virtuellen Umfeld sinnvoll und interaktiv bleibt. </a:t>
            </a:r>
            <a:endParaRPr/>
          </a:p>
          <a:p>
            <a:pPr marL="0" marR="0" lvl="0" indent="0" algn="just" rtl="0">
              <a:spcBef>
                <a:spcPts val="0"/>
              </a:spcBef>
              <a:spcAft>
                <a:spcPts val="0"/>
              </a:spcAft>
              <a:buNone/>
            </a:pPr>
            <a:r>
              <a:rPr lang="en-IE" sz="1600">
                <a:solidFill>
                  <a:srgbClr val="5F625F"/>
                </a:solidFill>
                <a:latin typeface="Calibri"/>
                <a:ea typeface="Calibri"/>
                <a:cs typeface="Calibri"/>
                <a:sym typeface="Calibri"/>
              </a:rPr>
              <a:t>Zuvor standen Kleingruppenseminare im Mittelpunkt des Moduls, in denen die Studierenden praktische Erfahrungen mit dem katholischen Lehrplan für den Religionsunterricht in der Grundschule und dem Programm Grow in Love sammeln konnten.</a:t>
            </a:r>
            <a:endParaRPr/>
          </a:p>
          <a:p>
            <a:pPr marL="0" marR="0" lvl="0" indent="0" algn="just" rtl="0">
              <a:spcBef>
                <a:spcPts val="0"/>
              </a:spcBef>
              <a:spcAft>
                <a:spcPts val="0"/>
              </a:spcAft>
              <a:buNone/>
            </a:pPr>
            <a:endParaRPr sz="1600">
              <a:solidFill>
                <a:srgbClr val="5F625F"/>
              </a:solidFill>
              <a:latin typeface="Calibri"/>
              <a:ea typeface="Calibri"/>
              <a:cs typeface="Calibri"/>
              <a:sym typeface="Calibri"/>
            </a:endParaRPr>
          </a:p>
          <a:p>
            <a:pPr marL="285750" marR="0" lvl="0" indent="-285750" algn="just"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Die Herausforderung bestand darin, das reichhaltige, gemeinschaftliche Umfeld online wiederherzustellen.</a:t>
            </a:r>
            <a:endParaRPr/>
          </a:p>
          <a:p>
            <a:pPr marL="285750" marR="0" lvl="0" indent="-285750" algn="just" rtl="0">
              <a:spcBef>
                <a:spcPts val="0"/>
              </a:spcBef>
              <a:spcAft>
                <a:spcPts val="0"/>
              </a:spcAft>
              <a:buClr>
                <a:srgbClr val="5F625F"/>
              </a:buClr>
              <a:buSzPts val="1600"/>
              <a:buFont typeface="Arial"/>
              <a:buChar char="•"/>
            </a:pPr>
            <a:r>
              <a:rPr lang="en-IE" sz="1600">
                <a:solidFill>
                  <a:srgbClr val="5F625F"/>
                </a:solidFill>
                <a:latin typeface="Calibri"/>
                <a:ea typeface="Calibri"/>
                <a:cs typeface="Calibri"/>
                <a:sym typeface="Calibri"/>
              </a:rPr>
              <a:t>Das Ziel war es, eine sinnvolle Interaktion und Rückmeldung zu gewährleisten.</a:t>
            </a:r>
            <a:endParaRPr/>
          </a:p>
        </p:txBody>
      </p:sp>
      <p:pic>
        <p:nvPicPr>
          <p:cNvPr id="279" name="Google Shape;279;p9"/>
          <p:cNvPicPr preferRelativeResize="0"/>
          <p:nvPr/>
        </p:nvPicPr>
        <p:blipFill rotWithShape="1">
          <a:blip r:embed="rId5">
            <a:alphaModFix/>
          </a:blip>
          <a:srcRect/>
          <a:stretch/>
        </p:blipFill>
        <p:spPr>
          <a:xfrm>
            <a:off x="7712015" y="1760548"/>
            <a:ext cx="3606339" cy="3564283"/>
          </a:xfrm>
          <a:prstGeom prst="rect">
            <a:avLst/>
          </a:prstGeom>
          <a:noFill/>
          <a:ln>
            <a:noFill/>
          </a:ln>
        </p:spPr>
      </p:pic>
      <p:sp>
        <p:nvSpPr>
          <p:cNvPr id="280" name="Google Shape;280;p9"/>
          <p:cNvSpPr txBox="1"/>
          <p:nvPr/>
        </p:nvSpPr>
        <p:spPr>
          <a:xfrm>
            <a:off x="7712015" y="5324831"/>
            <a:ext cx="2010492"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E" sz="1100">
                <a:solidFill>
                  <a:srgbClr val="5F625F"/>
                </a:solidFill>
                <a:latin typeface="Calibri"/>
                <a:ea typeface="Calibri"/>
                <a:cs typeface="Calibri"/>
                <a:sym typeface="Calibri"/>
              </a:rPr>
              <a:t>Bild von rawpixel auf </a:t>
            </a:r>
            <a:r>
              <a:rPr lang="en-IE" sz="1100" u="sng">
                <a:solidFill>
                  <a:srgbClr val="5F625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Freepik</a:t>
            </a:r>
            <a:endParaRPr sz="1100">
              <a:solidFill>
                <a:srgbClr val="5F625F"/>
              </a:solidFill>
              <a:latin typeface="Calibri"/>
              <a:ea typeface="Calibri"/>
              <a:cs typeface="Calibri"/>
              <a:sym typeface="Calibri"/>
            </a:endParaRPr>
          </a:p>
        </p:txBody>
      </p:sp>
      <p:pic>
        <p:nvPicPr>
          <p:cNvPr id="281" name="Google Shape;281;p9"/>
          <p:cNvPicPr preferRelativeResize="0"/>
          <p:nvPr/>
        </p:nvPicPr>
        <p:blipFill>
          <a:blip r:embed="rId7">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61CDC24-235A-B50A-2C85-7CDEB655D69F}"/>
              </a:ext>
            </a:extLst>
          </p:cNvPr>
          <p:cNvSpPr txBox="1"/>
          <p:nvPr/>
        </p:nvSpPr>
        <p:spPr>
          <a:xfrm>
            <a:off x="3175591" y="6239079"/>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5175</Words>
  <Application>Microsoft Office PowerPoint</Application>
  <PresentationFormat>Widescreen</PresentationFormat>
  <Paragraphs>301</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Courier New</vt:lpstr>
      <vt:lpstr>Mreža, sestavljena iz rombov 16 x 9</vt:lpstr>
      <vt:lpstr>PowerPoint Presentation</vt:lpstr>
      <vt:lpstr>Ziel der Einheit </vt:lpstr>
      <vt:lpstr>Lernergebnisse</vt:lpstr>
      <vt:lpstr>Überblick über die Einheit</vt:lpstr>
      <vt:lpstr>PowerPoint Presentation</vt:lpstr>
      <vt:lpstr>PowerPoint Presentation</vt:lpstr>
      <vt:lpstr>PowerPoint Presentation</vt:lpstr>
      <vt:lpstr>PowerPoint Presentation</vt:lpstr>
      <vt:lpstr>PowerPoint Presentation</vt:lpstr>
      <vt:lpstr>Fallstudie - Kursanpassung bei DCU</vt:lpstr>
      <vt:lpstr>PowerPoint Presentation</vt:lpstr>
      <vt:lpstr>PowerPoint Presentation</vt:lpstr>
      <vt:lpstr>PowerPoint Presentation</vt:lpstr>
      <vt:lpstr>PowerPoint Presentation</vt:lpstr>
      <vt:lpstr>PowerPoint Presentation</vt:lpstr>
      <vt:lpstr>Tipps für Pädagog*innen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Jasmina Pakiž</dc:creator>
  <cp:lastModifiedBy>Raj Sethia</cp:lastModifiedBy>
  <cp:revision>1</cp:revision>
  <dcterms:created xsi:type="dcterms:W3CDTF">2024-11-27T09:16:14Z</dcterms:created>
  <dcterms:modified xsi:type="dcterms:W3CDTF">2026-03-31T21:21:11Z</dcterms:modified>
</cp:coreProperties>
</file>