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54" roundtripDataSignature="AMtx7mjji1w1w2uyWotiZhVnQFqCNl9I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4"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5"/>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ae70b7d73a_0_15: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3ae70b7d73a_0_1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adc94a52c7_0_39: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g3adc94a52c7_0_3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af88922ed5_0_76: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3af88922ed5_0_7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adc94a52c7_0_45: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3adc94a52c7_0_4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adc94a52c7_0_51: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3adc94a52c7_0_5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ae70b7d73a_0_407: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3ae70b7d73a_0_40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ae70b7d73a_0_2: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3ae70b7d73a_0_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ae70b7d73a_0_9: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g3ae70b7d73a_0_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ae70b7d73a_0_413: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3ae70b7d73a_0_41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ae70b7d73a_0_421: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g3ae70b7d73a_0_42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ae70b7d73a_0_437: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g3ae70b7d73a_0_4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ae70b7d73a_0_429: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g3ae70b7d73a_0_42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ae70b7d73a_0_451: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3ae70b7d73a_0_45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af88922ed5_0_25: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g3af88922ed5_0_2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ae70b7d73a_0_444: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g3ae70b7d73a_0_44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ae70b7d73a_0_457: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g3ae70b7d73a_0_45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ae70b7d73a_0_464: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g3ae70b7d73a_0_46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ae70b7d73a_0_470: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8" name="Google Shape;598;g3ae70b7d73a_0_47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ae70b7d73a_0_483: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g3ae70b7d73a_0_48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ae70b7d73a_0_490: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g3ae70b7d73a_0_49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ae70b7d73a_0_498: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g3ae70b7d73a_0_49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ae70b7d73a_0_505: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g3ae70b7d73a_0_50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aee64c9156_0_1: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g3aee64c9156_0_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8" name="Google Shape;688;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 name="Google Shape;702;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af88922ed5_0_36: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3af88922ed5_0_3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3af88922ed5_0_62: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g3af88922ed5_0_6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af88922ed5_0_68: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0" name="Google Shape;730;g3af88922ed5_0_6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7" name="Google Shape;737;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p2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1" name="Google Shape;751;p23: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adc94a52c7_0_4: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adc94a52c7_0_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adc94a52c7_0_13: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3adc94a52c7_0_1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adc94a52c7_0_20: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3adc94a52c7_0_2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adc94a52c7_0_33: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3adc94a52c7_0_3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showMasterSp="0" type="title">
  <p:cSld name="TITLE">
    <p:spTree>
      <p:nvGrpSpPr>
        <p:cNvPr id="67"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0" name="Google Shape;70;p25"/>
            <p:cNvCxnSpPr/>
            <p:nvPr/>
          </p:nvCxnSpPr>
          <p:spPr>
            <a:xfrm>
              <a:off x="1829332"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1" name="Google Shape;71;p25"/>
            <p:cNvCxnSpPr/>
            <p:nvPr/>
          </p:nvCxnSpPr>
          <p:spPr>
            <a:xfrm>
              <a:off x="3048470"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2" name="Google Shape;72;p25"/>
            <p:cNvCxnSpPr/>
            <p:nvPr/>
          </p:nvCxnSpPr>
          <p:spPr>
            <a:xfrm>
              <a:off x="4267608"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3" name="Google Shape;73;p25"/>
            <p:cNvCxnSpPr/>
            <p:nvPr/>
          </p:nvCxnSpPr>
          <p:spPr>
            <a:xfrm>
              <a:off x="5486746"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4" name="Google Shape;74;p25"/>
            <p:cNvCxnSpPr/>
            <p:nvPr/>
          </p:nvCxnSpPr>
          <p:spPr>
            <a:xfrm>
              <a:off x="6705884"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5" name="Google Shape;75;p25"/>
            <p:cNvCxnSpPr/>
            <p:nvPr/>
          </p:nvCxnSpPr>
          <p:spPr>
            <a:xfrm>
              <a:off x="7925022"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6" name="Google Shape;76;p25"/>
            <p:cNvCxnSpPr/>
            <p:nvPr/>
          </p:nvCxnSpPr>
          <p:spPr>
            <a:xfrm>
              <a:off x="9144160"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7" name="Google Shape;77;p25"/>
            <p:cNvCxnSpPr/>
            <p:nvPr/>
          </p:nvCxnSpPr>
          <p:spPr>
            <a:xfrm>
              <a:off x="10363298"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8" name="Google Shape;78;p25"/>
            <p:cNvCxnSpPr/>
            <p:nvPr/>
          </p:nvCxnSpPr>
          <p:spPr>
            <a:xfrm>
              <a:off x="11582436" y="0"/>
              <a:ext cx="0"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79" name="Google Shape;79;p25"/>
            <p:cNvCxnSpPr/>
            <p:nvPr/>
          </p:nvCxnSpPr>
          <p:spPr>
            <a:xfrm>
              <a:off x="2819" y="386485"/>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0" name="Google Shape;80;p25"/>
            <p:cNvCxnSpPr/>
            <p:nvPr/>
          </p:nvCxnSpPr>
          <p:spPr>
            <a:xfrm>
              <a:off x="2819" y="1611181"/>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1" name="Google Shape;81;p25"/>
            <p:cNvCxnSpPr/>
            <p:nvPr/>
          </p:nvCxnSpPr>
          <p:spPr>
            <a:xfrm>
              <a:off x="2819" y="2835877"/>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2" name="Google Shape;82;p25"/>
            <p:cNvCxnSpPr/>
            <p:nvPr/>
          </p:nvCxnSpPr>
          <p:spPr>
            <a:xfrm>
              <a:off x="2819" y="4060573"/>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3" name="Google Shape;83;p25"/>
            <p:cNvCxnSpPr/>
            <p:nvPr/>
          </p:nvCxnSpPr>
          <p:spPr>
            <a:xfrm>
              <a:off x="2819" y="5285269"/>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4" name="Google Shape;84;p25"/>
            <p:cNvCxnSpPr/>
            <p:nvPr/>
          </p:nvCxnSpPr>
          <p:spPr>
            <a:xfrm>
              <a:off x="2819" y="6509965"/>
              <a:ext cx="12188952" cy="0"/>
            </a:xfrm>
            <a:prstGeom prst="straightConnector1">
              <a:avLst/>
            </a:prstGeom>
            <a:noFill/>
            <a:ln cap="flat" cmpd="sng" w="9525">
              <a:solidFill>
                <a:srgbClr val="D8D8D8">
                  <a:alpha val="34117"/>
                </a:srgbClr>
              </a:solidFill>
              <a:prstDash val="solid"/>
              <a:miter lim="800000"/>
              <a:headEnd len="sm" w="sm" type="none"/>
              <a:tailEnd len="sm" w="sm" type="none"/>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7" name="Google Shape;87;p25"/>
              <p:cNvCxnSpPr/>
              <p:nvPr/>
            </p:nvCxnSpPr>
            <p:spPr>
              <a:xfrm>
                <a:off x="1449154"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8" name="Google Shape;88;p25"/>
              <p:cNvCxnSpPr/>
              <p:nvPr/>
            </p:nvCxnSpPr>
            <p:spPr>
              <a:xfrm>
                <a:off x="2665982"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89" name="Google Shape;89;p25"/>
              <p:cNvCxnSpPr/>
              <p:nvPr/>
            </p:nvCxnSpPr>
            <p:spPr>
              <a:xfrm>
                <a:off x="3885119"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0" name="Google Shape;90;p25"/>
              <p:cNvCxnSpPr/>
              <p:nvPr/>
            </p:nvCxnSpPr>
            <p:spPr>
              <a:xfrm>
                <a:off x="5106502"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3" name="Google Shape;93;p25"/>
                <p:cNvCxnSpPr/>
                <p:nvPr/>
              </p:nvCxnSpPr>
              <p:spPr>
                <a:xfrm>
                  <a:off x="7549268" y="0"/>
                  <a:ext cx="4642732" cy="4672425"/>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4" name="Google Shape;94;p25"/>
                <p:cNvCxnSpPr/>
                <p:nvPr/>
              </p:nvCxnSpPr>
              <p:spPr>
                <a:xfrm>
                  <a:off x="8772997" y="0"/>
                  <a:ext cx="3419003" cy="345674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5" name="Google Shape;95;p25"/>
                <p:cNvCxnSpPr/>
                <p:nvPr/>
              </p:nvCxnSpPr>
              <p:spPr>
                <a:xfrm>
                  <a:off x="9982200" y="0"/>
                  <a:ext cx="2209800" cy="222646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6" name="Google Shape;96;p25"/>
                <p:cNvCxnSpPr/>
                <p:nvPr/>
              </p:nvCxnSpPr>
              <p:spPr>
                <a:xfrm>
                  <a:off x="11199019" y="0"/>
                  <a:ext cx="992981" cy="1002506"/>
                </a:xfrm>
                <a:prstGeom prst="straightConnector1">
                  <a:avLst/>
                </a:prstGeom>
                <a:noFill/>
                <a:ln cap="flat" cmpd="sng" w="9525">
                  <a:solidFill>
                    <a:srgbClr val="D8D8D8">
                      <a:alpha val="34117"/>
                    </a:srgbClr>
                  </a:solidFill>
                  <a:prstDash val="solid"/>
                  <a:miter lim="800000"/>
                  <a:headEnd len="sm" w="sm" type="none"/>
                  <a:tailEnd len="sm" w="sm" type="none"/>
                </a:ln>
              </p:spPr>
            </p:cxnSp>
          </p:grpSp>
          <p:cxnSp>
            <p:nvCxnSpPr>
              <p:cNvPr id="97" name="Google Shape;97;p25"/>
              <p:cNvCxnSpPr/>
              <p:nvPr/>
            </p:nvCxnSpPr>
            <p:spPr>
              <a:xfrm rot="10800000">
                <a:off x="-1" y="1012053"/>
                <a:ext cx="5828811" cy="5845945"/>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8" name="Google Shape;98;p25"/>
              <p:cNvCxnSpPr/>
              <p:nvPr/>
            </p:nvCxnSpPr>
            <p:spPr>
              <a:xfrm rot="10800000">
                <a:off x="-1" y="2227340"/>
                <a:ext cx="4614781" cy="4630658"/>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99" name="Google Shape;99;p25"/>
              <p:cNvCxnSpPr/>
              <p:nvPr/>
            </p:nvCxnSpPr>
            <p:spPr>
              <a:xfrm rot="10800000">
                <a:off x="-1" y="3432149"/>
                <a:ext cx="3398419" cy="342584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0" name="Google Shape;100;p25"/>
              <p:cNvCxnSpPr/>
              <p:nvPr/>
            </p:nvCxnSpPr>
            <p:spPr>
              <a:xfrm rot="10800000">
                <a:off x="-1" y="4651431"/>
                <a:ext cx="2196496" cy="2206567"/>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1" name="Google Shape;101;p25"/>
              <p:cNvCxnSpPr/>
              <p:nvPr/>
            </p:nvCxnSpPr>
            <p:spPr>
              <a:xfrm rot="10800000">
                <a:off x="-1" y="5864453"/>
                <a:ext cx="987003" cy="993545"/>
              </a:xfrm>
              <a:prstGeom prst="straightConnector1">
                <a:avLst/>
              </a:prstGeom>
              <a:noFill/>
              <a:ln cap="flat" cmpd="sng" w="9525">
                <a:solidFill>
                  <a:srgbClr val="D8D8D8">
                    <a:alpha val="34117"/>
                  </a:srgbClr>
                </a:solidFill>
                <a:prstDash val="solid"/>
                <a:miter lim="800000"/>
                <a:headEnd len="sm" w="sm" type="none"/>
                <a:tailEnd len="sm" w="sm" type="none"/>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4" name="Google Shape;104;p25"/>
              <p:cNvCxnSpPr/>
              <p:nvPr/>
            </p:nvCxnSpPr>
            <p:spPr>
              <a:xfrm>
                <a:off x="1449154"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5" name="Google Shape;105;p25"/>
              <p:cNvCxnSpPr/>
              <p:nvPr/>
            </p:nvCxnSpPr>
            <p:spPr>
              <a:xfrm>
                <a:off x="2665982"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6" name="Google Shape;106;p25"/>
              <p:cNvCxnSpPr/>
              <p:nvPr/>
            </p:nvCxnSpPr>
            <p:spPr>
              <a:xfrm>
                <a:off x="3885119"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07" name="Google Shape;107;p25"/>
              <p:cNvCxnSpPr/>
              <p:nvPr/>
            </p:nvCxnSpPr>
            <p:spPr>
              <a:xfrm>
                <a:off x="5150644" y="0"/>
                <a:ext cx="6815931" cy="6858000"/>
              </a:xfrm>
              <a:prstGeom prst="straightConnector1">
                <a:avLst/>
              </a:prstGeom>
              <a:noFill/>
              <a:ln cap="flat" cmpd="sng" w="9525">
                <a:solidFill>
                  <a:srgbClr val="D8D8D8">
                    <a:alpha val="34117"/>
                  </a:srgbClr>
                </a:solidFill>
                <a:prstDash val="solid"/>
                <a:miter lim="800000"/>
                <a:headEnd len="sm" w="sm" type="none"/>
                <a:tailEnd len="sm" w="sm" type="none"/>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0" name="Google Shape;110;p25"/>
                <p:cNvCxnSpPr/>
                <p:nvPr/>
              </p:nvCxnSpPr>
              <p:spPr>
                <a:xfrm>
                  <a:off x="7549268" y="0"/>
                  <a:ext cx="4642732" cy="4672425"/>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1" name="Google Shape;111;p25"/>
                <p:cNvCxnSpPr/>
                <p:nvPr/>
              </p:nvCxnSpPr>
              <p:spPr>
                <a:xfrm>
                  <a:off x="8772997" y="0"/>
                  <a:ext cx="3419003" cy="345674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2" name="Google Shape;112;p25"/>
                <p:cNvCxnSpPr/>
                <p:nvPr/>
              </p:nvCxnSpPr>
              <p:spPr>
                <a:xfrm>
                  <a:off x="9982200" y="0"/>
                  <a:ext cx="2209800" cy="222646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3" name="Google Shape;113;p25"/>
                <p:cNvCxnSpPr/>
                <p:nvPr/>
              </p:nvCxnSpPr>
              <p:spPr>
                <a:xfrm>
                  <a:off x="11199019" y="0"/>
                  <a:ext cx="992981" cy="1002506"/>
                </a:xfrm>
                <a:prstGeom prst="straightConnector1">
                  <a:avLst/>
                </a:prstGeom>
                <a:noFill/>
                <a:ln cap="flat" cmpd="sng" w="9525">
                  <a:solidFill>
                    <a:srgbClr val="D8D8D8">
                      <a:alpha val="34117"/>
                    </a:srgbClr>
                  </a:solidFill>
                  <a:prstDash val="solid"/>
                  <a:miter lim="800000"/>
                  <a:headEnd len="sm" w="sm" type="none"/>
                  <a:tailEnd len="sm" w="sm" type="none"/>
                </a:ln>
              </p:spPr>
            </p:cxnSp>
          </p:grpSp>
          <p:cxnSp>
            <p:nvCxnSpPr>
              <p:cNvPr id="114" name="Google Shape;114;p25"/>
              <p:cNvCxnSpPr/>
              <p:nvPr/>
            </p:nvCxnSpPr>
            <p:spPr>
              <a:xfrm rot="10800000">
                <a:off x="-1" y="1012053"/>
                <a:ext cx="5828811" cy="5845945"/>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5" name="Google Shape;115;p25"/>
              <p:cNvCxnSpPr/>
              <p:nvPr/>
            </p:nvCxnSpPr>
            <p:spPr>
              <a:xfrm rot="10800000">
                <a:off x="-1" y="2227340"/>
                <a:ext cx="4614781" cy="4630658"/>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6" name="Google Shape;116;p25"/>
              <p:cNvCxnSpPr/>
              <p:nvPr/>
            </p:nvCxnSpPr>
            <p:spPr>
              <a:xfrm rot="10800000">
                <a:off x="-1" y="3432149"/>
                <a:ext cx="3398419" cy="3425849"/>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7" name="Google Shape;117;p25"/>
              <p:cNvCxnSpPr/>
              <p:nvPr/>
            </p:nvCxnSpPr>
            <p:spPr>
              <a:xfrm rot="10800000">
                <a:off x="-1" y="4651431"/>
                <a:ext cx="2196496" cy="2206567"/>
              </a:xfrm>
              <a:prstGeom prst="straightConnector1">
                <a:avLst/>
              </a:prstGeom>
              <a:noFill/>
              <a:ln cap="flat" cmpd="sng" w="9525">
                <a:solidFill>
                  <a:srgbClr val="D8D8D8">
                    <a:alpha val="34117"/>
                  </a:srgbClr>
                </a:solidFill>
                <a:prstDash val="solid"/>
                <a:miter lim="800000"/>
                <a:headEnd len="sm" w="sm" type="none"/>
                <a:tailEnd len="sm" w="sm" type="none"/>
              </a:ln>
            </p:spPr>
          </p:cxnSp>
          <p:cxnSp>
            <p:nvCxnSpPr>
              <p:cNvPr id="118" name="Google Shape;118;p25"/>
              <p:cNvCxnSpPr/>
              <p:nvPr/>
            </p:nvCxnSpPr>
            <p:spPr>
              <a:xfrm rot="10800000">
                <a:off x="-1" y="5864453"/>
                <a:ext cx="987003" cy="993545"/>
              </a:xfrm>
              <a:prstGeom prst="straightConnector1">
                <a:avLst/>
              </a:prstGeom>
              <a:noFill/>
              <a:ln cap="flat" cmpd="sng" w="9525">
                <a:solidFill>
                  <a:srgbClr val="D8D8D8">
                    <a:alpha val="34117"/>
                  </a:srgbClr>
                </a:solidFill>
                <a:prstDash val="solid"/>
                <a:miter lim="800000"/>
                <a:headEnd len="sm" w="sm" type="none"/>
                <a:tailEnd len="sm" w="sm" type="none"/>
              </a:ln>
            </p:spPr>
          </p:cxnSp>
        </p:grpSp>
      </p:grpSp>
      <p:sp>
        <p:nvSpPr>
          <p:cNvPr id="119" name="Google Shape;119;p25"/>
          <p:cNvSpPr txBox="1"/>
          <p:nvPr>
            <p:ph type="ctrTitle"/>
          </p:nvPr>
        </p:nvSpPr>
        <p:spPr>
          <a:xfrm>
            <a:off x="1293845" y="1909346"/>
            <a:ext cx="9604310" cy="3383280"/>
          </a:xfrm>
          <a:prstGeom prst="rect">
            <a:avLst/>
          </a:prstGeom>
          <a:noFill/>
          <a:ln>
            <a:noFill/>
          </a:ln>
        </p:spPr>
        <p:txBody>
          <a:bodyPr anchorCtr="0" anchor="b" bIns="45700" lIns="91425" spcFirstLastPara="1" rIns="91425" wrap="square" tIns="4570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 type="subTitle"/>
          </p:nvPr>
        </p:nvSpPr>
        <p:spPr>
          <a:xfrm>
            <a:off x="1293845" y="5432564"/>
            <a:ext cx="9604310" cy="457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b="0" sz="200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p:txBody>
      </p:sp>
      <p:cxnSp>
        <p:nvCxnSpPr>
          <p:cNvPr id="121" name="Google Shape;121;p25"/>
          <p:cNvCxnSpPr/>
          <p:nvPr/>
        </p:nvCxnSpPr>
        <p:spPr>
          <a:xfrm>
            <a:off x="1295400" y="5294175"/>
            <a:ext cx="9601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376" name="Shape 376"/>
        <p:cNvGrpSpPr/>
        <p:nvPr/>
      </p:nvGrpSpPr>
      <p:grpSpPr>
        <a:xfrm>
          <a:off x="0" y="0"/>
          <a:ext cx="0" cy="0"/>
          <a:chOff x="0" y="0"/>
          <a:chExt cx="0" cy="0"/>
        </a:xfrm>
      </p:grpSpPr>
      <p:sp>
        <p:nvSpPr>
          <p:cNvPr id="377" name="Google Shape;377;p3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34"/>
          <p:cNvSpPr txBox="1"/>
          <p:nvPr>
            <p:ph idx="1" type="body"/>
          </p:nvPr>
        </p:nvSpPr>
        <p:spPr>
          <a:xfrm rot="5400000">
            <a:off x="4191001" y="-914400"/>
            <a:ext cx="3809999"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79" name="Google Shape;379;p3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3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en naslov in besedilo" type="vertTitleAndTx">
  <p:cSld name="VERTICAL_TITLE_AND_VERTICAL_TEXT">
    <p:spTree>
      <p:nvGrpSpPr>
        <p:cNvPr id="382" name="Shape 382"/>
        <p:cNvGrpSpPr/>
        <p:nvPr/>
      </p:nvGrpSpPr>
      <p:grpSpPr>
        <a:xfrm>
          <a:off x="0" y="0"/>
          <a:ext cx="0" cy="0"/>
          <a:chOff x="0" y="0"/>
          <a:chExt cx="0" cy="0"/>
        </a:xfrm>
      </p:grpSpPr>
      <p:sp>
        <p:nvSpPr>
          <p:cNvPr id="383" name="Google Shape;383;p35"/>
          <p:cNvSpPr txBox="1"/>
          <p:nvPr>
            <p:ph type="title"/>
          </p:nvPr>
        </p:nvSpPr>
        <p:spPr>
          <a:xfrm rot="5400000">
            <a:off x="7402286" y="2296885"/>
            <a:ext cx="5301343" cy="16872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35"/>
          <p:cNvSpPr txBox="1"/>
          <p:nvPr>
            <p:ph idx="1" type="body"/>
          </p:nvPr>
        </p:nvSpPr>
        <p:spPr>
          <a:xfrm rot="5400000">
            <a:off x="2438400" y="-653144"/>
            <a:ext cx="5301343" cy="7587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85" name="Google Shape;385;p35"/>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35"/>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35"/>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z napisom" showMasterSp="0" type="picTx">
  <p:cSld name="PICTURE_WITH_CAPTION_TEXT">
    <p:bg>
      <p:bgPr>
        <a:gradFill>
          <a:gsLst>
            <a:gs pos="0">
              <a:schemeClr val="accent1"/>
            </a:gs>
            <a:gs pos="100000">
              <a:srgbClr val="AF4329"/>
            </a:gs>
          </a:gsLst>
          <a:path path="circle">
            <a:fillToRect b="50%" l="50%" r="50%" t="50%"/>
          </a:path>
          <a:tileRect/>
        </a:gradFill>
      </p:bgPr>
    </p:bg>
    <p:spTree>
      <p:nvGrpSpPr>
        <p:cNvPr id="122"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25" name="Google Shape;125;p26"/>
            <p:cNvCxnSpPr/>
            <p:nvPr/>
          </p:nvCxnSpPr>
          <p:spPr>
            <a:xfrm>
              <a:off x="182933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26" name="Google Shape;126;p26"/>
            <p:cNvCxnSpPr/>
            <p:nvPr/>
          </p:nvCxnSpPr>
          <p:spPr>
            <a:xfrm>
              <a:off x="304847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27" name="Google Shape;127;p26"/>
            <p:cNvCxnSpPr/>
            <p:nvPr/>
          </p:nvCxnSpPr>
          <p:spPr>
            <a:xfrm>
              <a:off x="426760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28" name="Google Shape;128;p26"/>
            <p:cNvCxnSpPr/>
            <p:nvPr/>
          </p:nvCxnSpPr>
          <p:spPr>
            <a:xfrm>
              <a:off x="548674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29" name="Google Shape;129;p26"/>
            <p:cNvCxnSpPr/>
            <p:nvPr/>
          </p:nvCxnSpPr>
          <p:spPr>
            <a:xfrm>
              <a:off x="670588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0" name="Google Shape;130;p26"/>
            <p:cNvCxnSpPr/>
            <p:nvPr/>
          </p:nvCxnSpPr>
          <p:spPr>
            <a:xfrm>
              <a:off x="792502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1" name="Google Shape;131;p26"/>
            <p:cNvCxnSpPr/>
            <p:nvPr/>
          </p:nvCxnSpPr>
          <p:spPr>
            <a:xfrm>
              <a:off x="914416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2" name="Google Shape;132;p26"/>
            <p:cNvCxnSpPr/>
            <p:nvPr/>
          </p:nvCxnSpPr>
          <p:spPr>
            <a:xfrm>
              <a:off x="1036329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3" name="Google Shape;133;p26"/>
            <p:cNvCxnSpPr/>
            <p:nvPr/>
          </p:nvCxnSpPr>
          <p:spPr>
            <a:xfrm>
              <a:off x="1158243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4" name="Google Shape;134;p26"/>
            <p:cNvCxnSpPr/>
            <p:nvPr/>
          </p:nvCxnSpPr>
          <p:spPr>
            <a:xfrm>
              <a:off x="2819" y="38648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5" name="Google Shape;135;p26"/>
            <p:cNvCxnSpPr/>
            <p:nvPr/>
          </p:nvCxnSpPr>
          <p:spPr>
            <a:xfrm>
              <a:off x="2819" y="1611181"/>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6" name="Google Shape;136;p26"/>
            <p:cNvCxnSpPr/>
            <p:nvPr/>
          </p:nvCxnSpPr>
          <p:spPr>
            <a:xfrm>
              <a:off x="2819" y="2835877"/>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7" name="Google Shape;137;p26"/>
            <p:cNvCxnSpPr/>
            <p:nvPr/>
          </p:nvCxnSpPr>
          <p:spPr>
            <a:xfrm>
              <a:off x="2819" y="4060573"/>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8" name="Google Shape;138;p26"/>
            <p:cNvCxnSpPr/>
            <p:nvPr/>
          </p:nvCxnSpPr>
          <p:spPr>
            <a:xfrm>
              <a:off x="2819" y="5285269"/>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39" name="Google Shape;139;p26"/>
            <p:cNvCxnSpPr/>
            <p:nvPr/>
          </p:nvCxnSpPr>
          <p:spPr>
            <a:xfrm>
              <a:off x="2819" y="650996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2" name="Google Shape;142;p26"/>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3" name="Google Shape;143;p26"/>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4" name="Google Shape;144;p26"/>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5" name="Google Shape;145;p26"/>
              <p:cNvCxnSpPr/>
              <p:nvPr/>
            </p:nvCxnSpPr>
            <p:spPr>
              <a:xfrm>
                <a:off x="510650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8" name="Google Shape;148;p26"/>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49" name="Google Shape;149;p26"/>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0" name="Google Shape;150;p26"/>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1" name="Google Shape;151;p26"/>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152" name="Google Shape;152;p26"/>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3" name="Google Shape;153;p26"/>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4" name="Google Shape;154;p26"/>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5" name="Google Shape;155;p26"/>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6" name="Google Shape;156;p26"/>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59" name="Google Shape;159;p26"/>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0" name="Google Shape;160;p26"/>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1" name="Google Shape;161;p26"/>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2" name="Google Shape;162;p26"/>
              <p:cNvCxnSpPr/>
              <p:nvPr/>
            </p:nvCxnSpPr>
            <p:spPr>
              <a:xfrm>
                <a:off x="515064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5" name="Google Shape;165;p26"/>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6" name="Google Shape;166;p26"/>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7" name="Google Shape;167;p26"/>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68" name="Google Shape;168;p26"/>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169" name="Google Shape;169;p26"/>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70" name="Google Shape;170;p26"/>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71" name="Google Shape;171;p26"/>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72" name="Google Shape;172;p26"/>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73" name="Google Shape;173;p26"/>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176" name="Google Shape;176;p26"/>
          <p:cNvSpPr txBox="1"/>
          <p:nvPr>
            <p:ph type="title"/>
          </p:nvPr>
        </p:nvSpPr>
        <p:spPr>
          <a:xfrm>
            <a:off x="7909560" y="576072"/>
            <a:ext cx="365760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razna označba mesta za dodajanje slike. Kliknite označbo mesta in izberite sliko, ki jo želite dodati." id="177" name="Google Shape;177;p26"/>
          <p:cNvSpPr/>
          <p:nvPr>
            <p:ph idx="2" type="pic"/>
          </p:nvPr>
        </p:nvSpPr>
        <p:spPr>
          <a:xfrm>
            <a:off x="4412" y="-159"/>
            <a:ext cx="7315200" cy="6858000"/>
          </a:xfrm>
          <a:prstGeom prst="rect">
            <a:avLst/>
          </a:prstGeom>
          <a:noFill/>
          <a:ln>
            <a:noFill/>
          </a:ln>
        </p:spPr>
      </p:sp>
      <p:sp>
        <p:nvSpPr>
          <p:cNvPr id="178" name="Google Shape;178;p26"/>
          <p:cNvSpPr txBox="1"/>
          <p:nvPr>
            <p:ph idx="1" type="body"/>
          </p:nvPr>
        </p:nvSpPr>
        <p:spPr>
          <a:xfrm>
            <a:off x="7909560" y="2999232"/>
            <a:ext cx="36576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7"/>
          <p:cNvSpPr txBox="1"/>
          <p:nvPr>
            <p:ph idx="1" type="body"/>
          </p:nvPr>
        </p:nvSpPr>
        <p:spPr>
          <a:xfrm>
            <a:off x="12954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2" name="Google Shape;182;p27"/>
          <p:cNvSpPr txBox="1"/>
          <p:nvPr>
            <p:ph idx="2" type="body"/>
          </p:nvPr>
        </p:nvSpPr>
        <p:spPr>
          <a:xfrm>
            <a:off x="63246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3" name="Google Shape;183;p27"/>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186" name="Shape 186"/>
        <p:cNvGrpSpPr/>
        <p:nvPr/>
      </p:nvGrpSpPr>
      <p:grpSpPr>
        <a:xfrm>
          <a:off x="0" y="0"/>
          <a:ext cx="0" cy="0"/>
          <a:chOff x="0" y="0"/>
          <a:chExt cx="0" cy="0"/>
        </a:xfrm>
      </p:grpSpPr>
      <p:sp>
        <p:nvSpPr>
          <p:cNvPr id="187" name="Google Shape;187;p2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8"/>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189" name="Google Shape;189;p2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showMasterSp="0" type="secHead">
  <p:cSld name="SECTION_HEADER">
    <p:bg>
      <p:bgPr>
        <a:gradFill>
          <a:gsLst>
            <a:gs pos="0">
              <a:schemeClr val="accent1"/>
            </a:gs>
            <a:gs pos="97000">
              <a:srgbClr val="AF4329"/>
            </a:gs>
            <a:gs pos="100000">
              <a:srgbClr val="AF4329"/>
            </a:gs>
          </a:gsLst>
          <a:path path="circle">
            <a:fillToRect b="50%" l="50%" r="50%" t="50%"/>
          </a:path>
          <a:tileRect/>
        </a:gradFill>
      </p:bgPr>
    </p:bg>
    <p:spTree>
      <p:nvGrpSpPr>
        <p:cNvPr id="192"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95" name="Google Shape;195;p29"/>
            <p:cNvCxnSpPr/>
            <p:nvPr/>
          </p:nvCxnSpPr>
          <p:spPr>
            <a:xfrm>
              <a:off x="182933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96" name="Google Shape;196;p29"/>
            <p:cNvCxnSpPr/>
            <p:nvPr/>
          </p:nvCxnSpPr>
          <p:spPr>
            <a:xfrm>
              <a:off x="304847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97" name="Google Shape;197;p29"/>
            <p:cNvCxnSpPr/>
            <p:nvPr/>
          </p:nvCxnSpPr>
          <p:spPr>
            <a:xfrm>
              <a:off x="426760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98" name="Google Shape;198;p29"/>
            <p:cNvCxnSpPr/>
            <p:nvPr/>
          </p:nvCxnSpPr>
          <p:spPr>
            <a:xfrm>
              <a:off x="548674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199" name="Google Shape;199;p29"/>
            <p:cNvCxnSpPr/>
            <p:nvPr/>
          </p:nvCxnSpPr>
          <p:spPr>
            <a:xfrm>
              <a:off x="670588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0" name="Google Shape;200;p29"/>
            <p:cNvCxnSpPr/>
            <p:nvPr/>
          </p:nvCxnSpPr>
          <p:spPr>
            <a:xfrm>
              <a:off x="792502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1" name="Google Shape;201;p29"/>
            <p:cNvCxnSpPr/>
            <p:nvPr/>
          </p:nvCxnSpPr>
          <p:spPr>
            <a:xfrm>
              <a:off x="914416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2" name="Google Shape;202;p29"/>
            <p:cNvCxnSpPr/>
            <p:nvPr/>
          </p:nvCxnSpPr>
          <p:spPr>
            <a:xfrm>
              <a:off x="1036329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3" name="Google Shape;203;p29"/>
            <p:cNvCxnSpPr/>
            <p:nvPr/>
          </p:nvCxnSpPr>
          <p:spPr>
            <a:xfrm>
              <a:off x="1158243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4" name="Google Shape;204;p29"/>
            <p:cNvCxnSpPr/>
            <p:nvPr/>
          </p:nvCxnSpPr>
          <p:spPr>
            <a:xfrm>
              <a:off x="2819" y="38648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5" name="Google Shape;205;p29"/>
            <p:cNvCxnSpPr/>
            <p:nvPr/>
          </p:nvCxnSpPr>
          <p:spPr>
            <a:xfrm>
              <a:off x="2819" y="1611181"/>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6" name="Google Shape;206;p29"/>
            <p:cNvCxnSpPr/>
            <p:nvPr/>
          </p:nvCxnSpPr>
          <p:spPr>
            <a:xfrm>
              <a:off x="2819" y="2835877"/>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7" name="Google Shape;207;p29"/>
            <p:cNvCxnSpPr/>
            <p:nvPr/>
          </p:nvCxnSpPr>
          <p:spPr>
            <a:xfrm>
              <a:off x="2819" y="4060573"/>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8" name="Google Shape;208;p29"/>
            <p:cNvCxnSpPr/>
            <p:nvPr/>
          </p:nvCxnSpPr>
          <p:spPr>
            <a:xfrm>
              <a:off x="2819" y="5285269"/>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09" name="Google Shape;209;p29"/>
            <p:cNvCxnSpPr/>
            <p:nvPr/>
          </p:nvCxnSpPr>
          <p:spPr>
            <a:xfrm>
              <a:off x="2819" y="650996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2" name="Google Shape;212;p29"/>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3" name="Google Shape;213;p29"/>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4" name="Google Shape;214;p29"/>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5" name="Google Shape;215;p29"/>
              <p:cNvCxnSpPr/>
              <p:nvPr/>
            </p:nvCxnSpPr>
            <p:spPr>
              <a:xfrm>
                <a:off x="510650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8" name="Google Shape;218;p29"/>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19" name="Google Shape;219;p29"/>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0" name="Google Shape;220;p29"/>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1" name="Google Shape;221;p29"/>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222" name="Google Shape;222;p29"/>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3" name="Google Shape;223;p29"/>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4" name="Google Shape;224;p29"/>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5" name="Google Shape;225;p29"/>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6" name="Google Shape;226;p29"/>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29" name="Google Shape;229;p29"/>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0" name="Google Shape;230;p29"/>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1" name="Google Shape;231;p29"/>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2" name="Google Shape;232;p29"/>
              <p:cNvCxnSpPr/>
              <p:nvPr/>
            </p:nvCxnSpPr>
            <p:spPr>
              <a:xfrm>
                <a:off x="515064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5" name="Google Shape;235;p29"/>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6" name="Google Shape;236;p29"/>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7" name="Google Shape;237;p29"/>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38" name="Google Shape;238;p29"/>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239" name="Google Shape;239;p29"/>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40" name="Google Shape;240;p29"/>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41" name="Google Shape;241;p29"/>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42" name="Google Shape;242;p29"/>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243" name="Google Shape;243;p29"/>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sp>
        <p:nvSpPr>
          <p:cNvPr id="244" name="Google Shape;244;p29"/>
          <p:cNvSpPr txBox="1"/>
          <p:nvPr>
            <p:ph type="title"/>
          </p:nvPr>
        </p:nvSpPr>
        <p:spPr>
          <a:xfrm>
            <a:off x="1295400" y="2541573"/>
            <a:ext cx="9601200" cy="27432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9"/>
          <p:cNvSpPr txBox="1"/>
          <p:nvPr>
            <p:ph idx="1" type="body"/>
          </p:nvPr>
        </p:nvSpPr>
        <p:spPr>
          <a:xfrm>
            <a:off x="1295400" y="5431536"/>
            <a:ext cx="96012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lt1"/>
                </a:solidFill>
              </a:defRPr>
            </a:lvl1pPr>
            <a:lvl2pPr indent="-228600" lvl="1" marL="914400" algn="l">
              <a:lnSpc>
                <a:spcPct val="90000"/>
              </a:lnSpc>
              <a:spcBef>
                <a:spcPts val="1200"/>
              </a:spcBef>
              <a:spcAft>
                <a:spcPts val="0"/>
              </a:spcAft>
              <a:buSzPts val="2000"/>
              <a:buNone/>
              <a:defRPr sz="2000"/>
            </a:lvl2pPr>
            <a:lvl3pPr indent="-228600" lvl="2" marL="1371600" algn="l">
              <a:lnSpc>
                <a:spcPct val="90000"/>
              </a:lnSpc>
              <a:spcBef>
                <a:spcPts val="800"/>
              </a:spcBef>
              <a:spcAft>
                <a:spcPts val="0"/>
              </a:spcAft>
              <a:buSzPts val="1800"/>
              <a:buNone/>
              <a:defRPr sz="1800"/>
            </a:lvl3pPr>
            <a:lvl4pPr indent="-228600" lvl="3" marL="1828800" algn="l">
              <a:lnSpc>
                <a:spcPct val="90000"/>
              </a:lnSpc>
              <a:spcBef>
                <a:spcPts val="8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228600" lvl="5" marL="2743200" algn="l">
              <a:lnSpc>
                <a:spcPct val="90000"/>
              </a:lnSpc>
              <a:spcBef>
                <a:spcPts val="600"/>
              </a:spcBef>
              <a:spcAft>
                <a:spcPts val="0"/>
              </a:spcAft>
              <a:buSzPts val="1600"/>
              <a:buNone/>
              <a:defRPr sz="1600"/>
            </a:lvl6pPr>
            <a:lvl7pPr indent="-228600" lvl="6" marL="3200400" algn="l">
              <a:lnSpc>
                <a:spcPct val="90000"/>
              </a:lnSpc>
              <a:spcBef>
                <a:spcPts val="600"/>
              </a:spcBef>
              <a:spcAft>
                <a:spcPts val="0"/>
              </a:spcAft>
              <a:buSzPts val="1600"/>
              <a:buNone/>
              <a:defRPr sz="1600"/>
            </a:lvl7pPr>
            <a:lvl8pPr indent="-228600" lvl="7" marL="3657600" algn="l">
              <a:lnSpc>
                <a:spcPct val="90000"/>
              </a:lnSpc>
              <a:spcBef>
                <a:spcPts val="600"/>
              </a:spcBef>
              <a:spcAft>
                <a:spcPts val="0"/>
              </a:spcAft>
              <a:buSzPts val="1600"/>
              <a:buNone/>
              <a:defRPr sz="1600"/>
            </a:lvl8pPr>
            <a:lvl9pPr indent="-228600" lvl="8" marL="4114800" algn="l">
              <a:lnSpc>
                <a:spcPct val="90000"/>
              </a:lnSpc>
              <a:spcBef>
                <a:spcPts val="600"/>
              </a:spcBef>
              <a:spcAft>
                <a:spcPts val="0"/>
              </a:spcAft>
              <a:buSzPts val="1600"/>
              <a:buNone/>
              <a:defRPr sz="1600"/>
            </a:lvl9pPr>
          </a:lstStyle>
          <a:p/>
        </p:txBody>
      </p:sp>
      <p:cxnSp>
        <p:nvCxnSpPr>
          <p:cNvPr id="246" name="Google Shape;246;p29"/>
          <p:cNvCxnSpPr/>
          <p:nvPr/>
        </p:nvCxnSpPr>
        <p:spPr>
          <a:xfrm>
            <a:off x="1295400" y="5294175"/>
            <a:ext cx="96012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247" name="Shape 247"/>
        <p:cNvGrpSpPr/>
        <p:nvPr/>
      </p:nvGrpSpPr>
      <p:grpSpPr>
        <a:xfrm>
          <a:off x="0" y="0"/>
          <a:ext cx="0" cy="0"/>
          <a:chOff x="0" y="0"/>
          <a:chExt cx="0" cy="0"/>
        </a:xfrm>
      </p:grpSpPr>
      <p:sp>
        <p:nvSpPr>
          <p:cNvPr id="248" name="Google Shape;248;p30"/>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0"/>
          <p:cNvSpPr txBox="1"/>
          <p:nvPr>
            <p:ph idx="1" type="body"/>
          </p:nvPr>
        </p:nvSpPr>
        <p:spPr>
          <a:xfrm>
            <a:off x="12954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0" name="Google Shape;250;p30"/>
          <p:cNvSpPr txBox="1"/>
          <p:nvPr>
            <p:ph idx="2" type="body"/>
          </p:nvPr>
        </p:nvSpPr>
        <p:spPr>
          <a:xfrm>
            <a:off x="12954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1" name="Google Shape;251;p30"/>
          <p:cNvSpPr txBox="1"/>
          <p:nvPr>
            <p:ph idx="3" type="body"/>
          </p:nvPr>
        </p:nvSpPr>
        <p:spPr>
          <a:xfrm>
            <a:off x="63246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2" name="Google Shape;252;p30"/>
          <p:cNvSpPr txBox="1"/>
          <p:nvPr>
            <p:ph idx="4" type="body"/>
          </p:nvPr>
        </p:nvSpPr>
        <p:spPr>
          <a:xfrm>
            <a:off x="63246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3" name="Google Shape;253;p30"/>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0"/>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0"/>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256" name="Shape 256"/>
        <p:cNvGrpSpPr/>
        <p:nvPr/>
      </p:nvGrpSpPr>
      <p:grpSpPr>
        <a:xfrm>
          <a:off x="0" y="0"/>
          <a:ext cx="0" cy="0"/>
          <a:chOff x="0" y="0"/>
          <a:chExt cx="0" cy="0"/>
        </a:xfrm>
      </p:grpSpPr>
      <p:sp>
        <p:nvSpPr>
          <p:cNvPr id="257" name="Google Shape;257;p3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no" showMasterSp="0" type="blank">
  <p:cSld name="BLANK">
    <p:spTree>
      <p:nvGrpSpPr>
        <p:cNvPr id="26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4" name="Google Shape;264;p32"/>
            <p:cNvCxnSpPr/>
            <p:nvPr/>
          </p:nvCxnSpPr>
          <p:spPr>
            <a:xfrm>
              <a:off x="1829332"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5" name="Google Shape;265;p32"/>
            <p:cNvCxnSpPr/>
            <p:nvPr/>
          </p:nvCxnSpPr>
          <p:spPr>
            <a:xfrm>
              <a:off x="3048470"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6" name="Google Shape;266;p32"/>
            <p:cNvCxnSpPr/>
            <p:nvPr/>
          </p:nvCxnSpPr>
          <p:spPr>
            <a:xfrm>
              <a:off x="4267608"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7" name="Google Shape;267;p32"/>
            <p:cNvCxnSpPr/>
            <p:nvPr/>
          </p:nvCxnSpPr>
          <p:spPr>
            <a:xfrm>
              <a:off x="5486746"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8" name="Google Shape;268;p32"/>
            <p:cNvCxnSpPr/>
            <p:nvPr/>
          </p:nvCxnSpPr>
          <p:spPr>
            <a:xfrm>
              <a:off x="6705884"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69" name="Google Shape;269;p32"/>
            <p:cNvCxnSpPr/>
            <p:nvPr/>
          </p:nvCxnSpPr>
          <p:spPr>
            <a:xfrm>
              <a:off x="7925022"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0" name="Google Shape;270;p32"/>
            <p:cNvCxnSpPr/>
            <p:nvPr/>
          </p:nvCxnSpPr>
          <p:spPr>
            <a:xfrm>
              <a:off x="9144160"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1" name="Google Shape;271;p32"/>
            <p:cNvCxnSpPr/>
            <p:nvPr/>
          </p:nvCxnSpPr>
          <p:spPr>
            <a:xfrm>
              <a:off x="10363298"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2" name="Google Shape;272;p32"/>
            <p:cNvCxnSpPr/>
            <p:nvPr/>
          </p:nvCxnSpPr>
          <p:spPr>
            <a:xfrm>
              <a:off x="11582436" y="0"/>
              <a:ext cx="0"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3" name="Google Shape;273;p32"/>
            <p:cNvCxnSpPr/>
            <p:nvPr/>
          </p:nvCxnSpPr>
          <p:spPr>
            <a:xfrm>
              <a:off x="2819" y="386485"/>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4" name="Google Shape;274;p32"/>
            <p:cNvCxnSpPr/>
            <p:nvPr/>
          </p:nvCxnSpPr>
          <p:spPr>
            <a:xfrm>
              <a:off x="2819" y="1611181"/>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5" name="Google Shape;275;p32"/>
            <p:cNvCxnSpPr/>
            <p:nvPr/>
          </p:nvCxnSpPr>
          <p:spPr>
            <a:xfrm>
              <a:off x="2819" y="2835877"/>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6" name="Google Shape;276;p32"/>
            <p:cNvCxnSpPr/>
            <p:nvPr/>
          </p:nvCxnSpPr>
          <p:spPr>
            <a:xfrm>
              <a:off x="2819" y="4060573"/>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7" name="Google Shape;277;p32"/>
            <p:cNvCxnSpPr/>
            <p:nvPr/>
          </p:nvCxnSpPr>
          <p:spPr>
            <a:xfrm>
              <a:off x="2819" y="5285269"/>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78" name="Google Shape;278;p32"/>
            <p:cNvCxnSpPr/>
            <p:nvPr/>
          </p:nvCxnSpPr>
          <p:spPr>
            <a:xfrm>
              <a:off x="2819" y="6509965"/>
              <a:ext cx="12188952" cy="0"/>
            </a:xfrm>
            <a:prstGeom prst="straightConnector1">
              <a:avLst/>
            </a:prstGeom>
            <a:noFill/>
            <a:ln cap="flat" cmpd="sng" w="9525">
              <a:solidFill>
                <a:srgbClr val="D8D8D8">
                  <a:alpha val="29019"/>
                </a:srgbClr>
              </a:solidFill>
              <a:prstDash val="solid"/>
              <a:miter lim="800000"/>
              <a:headEnd len="sm" w="sm" type="none"/>
              <a:tailEnd len="sm" w="sm" type="none"/>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1" name="Google Shape;281;p32"/>
              <p:cNvCxnSpPr/>
              <p:nvPr/>
            </p:nvCxnSpPr>
            <p:spPr>
              <a:xfrm>
                <a:off x="1449154"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2" name="Google Shape;282;p32"/>
              <p:cNvCxnSpPr/>
              <p:nvPr/>
            </p:nvCxnSpPr>
            <p:spPr>
              <a:xfrm>
                <a:off x="2665982"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3" name="Google Shape;283;p32"/>
              <p:cNvCxnSpPr/>
              <p:nvPr/>
            </p:nvCxnSpPr>
            <p:spPr>
              <a:xfrm>
                <a:off x="3885119"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4" name="Google Shape;284;p32"/>
              <p:cNvCxnSpPr/>
              <p:nvPr/>
            </p:nvCxnSpPr>
            <p:spPr>
              <a:xfrm>
                <a:off x="5106502"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7" name="Google Shape;287;p32"/>
                <p:cNvCxnSpPr/>
                <p:nvPr/>
              </p:nvCxnSpPr>
              <p:spPr>
                <a:xfrm>
                  <a:off x="7549268" y="0"/>
                  <a:ext cx="4642732" cy="4672425"/>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8" name="Google Shape;288;p32"/>
                <p:cNvCxnSpPr/>
                <p:nvPr/>
              </p:nvCxnSpPr>
              <p:spPr>
                <a:xfrm>
                  <a:off x="8772997" y="0"/>
                  <a:ext cx="3419003" cy="345674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89" name="Google Shape;289;p32"/>
                <p:cNvCxnSpPr/>
                <p:nvPr/>
              </p:nvCxnSpPr>
              <p:spPr>
                <a:xfrm>
                  <a:off x="9982200" y="0"/>
                  <a:ext cx="2209800" cy="222646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0" name="Google Shape;290;p32"/>
                <p:cNvCxnSpPr/>
                <p:nvPr/>
              </p:nvCxnSpPr>
              <p:spPr>
                <a:xfrm>
                  <a:off x="11199019" y="0"/>
                  <a:ext cx="992981" cy="1002506"/>
                </a:xfrm>
                <a:prstGeom prst="straightConnector1">
                  <a:avLst/>
                </a:prstGeom>
                <a:noFill/>
                <a:ln cap="flat" cmpd="sng" w="9525">
                  <a:solidFill>
                    <a:srgbClr val="D8D8D8">
                      <a:alpha val="29019"/>
                    </a:srgbClr>
                  </a:solidFill>
                  <a:prstDash val="solid"/>
                  <a:miter lim="800000"/>
                  <a:headEnd len="sm" w="sm" type="none"/>
                  <a:tailEnd len="sm" w="sm" type="none"/>
                </a:ln>
              </p:spPr>
            </p:cxnSp>
          </p:grpSp>
          <p:cxnSp>
            <p:nvCxnSpPr>
              <p:cNvPr id="291" name="Google Shape;291;p32"/>
              <p:cNvCxnSpPr/>
              <p:nvPr/>
            </p:nvCxnSpPr>
            <p:spPr>
              <a:xfrm rot="10800000">
                <a:off x="-1" y="1012053"/>
                <a:ext cx="5828811" cy="5845945"/>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2" name="Google Shape;292;p32"/>
              <p:cNvCxnSpPr/>
              <p:nvPr/>
            </p:nvCxnSpPr>
            <p:spPr>
              <a:xfrm rot="10800000">
                <a:off x="-1" y="2227340"/>
                <a:ext cx="4614781" cy="4630658"/>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3" name="Google Shape;293;p32"/>
              <p:cNvCxnSpPr/>
              <p:nvPr/>
            </p:nvCxnSpPr>
            <p:spPr>
              <a:xfrm rot="10800000">
                <a:off x="-1" y="3432149"/>
                <a:ext cx="3398419" cy="342584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4" name="Google Shape;294;p32"/>
              <p:cNvCxnSpPr/>
              <p:nvPr/>
            </p:nvCxnSpPr>
            <p:spPr>
              <a:xfrm rot="10800000">
                <a:off x="-1" y="4651431"/>
                <a:ext cx="2196496" cy="2206567"/>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5" name="Google Shape;295;p32"/>
              <p:cNvCxnSpPr/>
              <p:nvPr/>
            </p:nvCxnSpPr>
            <p:spPr>
              <a:xfrm rot="10800000">
                <a:off x="-1" y="5864453"/>
                <a:ext cx="987003" cy="993545"/>
              </a:xfrm>
              <a:prstGeom prst="straightConnector1">
                <a:avLst/>
              </a:prstGeom>
              <a:noFill/>
              <a:ln cap="flat" cmpd="sng" w="9525">
                <a:solidFill>
                  <a:srgbClr val="D8D8D8">
                    <a:alpha val="29019"/>
                  </a:srgbClr>
                </a:solidFill>
                <a:prstDash val="solid"/>
                <a:miter lim="800000"/>
                <a:headEnd len="sm" w="sm" type="none"/>
                <a:tailEnd len="sm" w="sm" type="none"/>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8" name="Google Shape;298;p32"/>
              <p:cNvCxnSpPr/>
              <p:nvPr/>
            </p:nvCxnSpPr>
            <p:spPr>
              <a:xfrm>
                <a:off x="1449154"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299" name="Google Shape;299;p32"/>
              <p:cNvCxnSpPr/>
              <p:nvPr/>
            </p:nvCxnSpPr>
            <p:spPr>
              <a:xfrm>
                <a:off x="2665982"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0" name="Google Shape;300;p32"/>
              <p:cNvCxnSpPr/>
              <p:nvPr/>
            </p:nvCxnSpPr>
            <p:spPr>
              <a:xfrm>
                <a:off x="3885119"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1" name="Google Shape;301;p32"/>
              <p:cNvCxnSpPr/>
              <p:nvPr/>
            </p:nvCxnSpPr>
            <p:spPr>
              <a:xfrm>
                <a:off x="5106502" y="0"/>
                <a:ext cx="6815931" cy="6858000"/>
              </a:xfrm>
              <a:prstGeom prst="straightConnector1">
                <a:avLst/>
              </a:prstGeom>
              <a:noFill/>
              <a:ln cap="flat" cmpd="sng" w="9525">
                <a:solidFill>
                  <a:srgbClr val="D8D8D8">
                    <a:alpha val="29019"/>
                  </a:srgbClr>
                </a:solidFill>
                <a:prstDash val="solid"/>
                <a:miter lim="800000"/>
                <a:headEnd len="sm" w="sm" type="none"/>
                <a:tailEnd len="sm" w="sm" type="none"/>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4" name="Google Shape;304;p32"/>
                <p:cNvCxnSpPr/>
                <p:nvPr/>
              </p:nvCxnSpPr>
              <p:spPr>
                <a:xfrm>
                  <a:off x="7549268" y="0"/>
                  <a:ext cx="4642732" cy="4672425"/>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5" name="Google Shape;305;p32"/>
                <p:cNvCxnSpPr/>
                <p:nvPr/>
              </p:nvCxnSpPr>
              <p:spPr>
                <a:xfrm>
                  <a:off x="8772997" y="0"/>
                  <a:ext cx="3419003" cy="345674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6" name="Google Shape;306;p32"/>
                <p:cNvCxnSpPr/>
                <p:nvPr/>
              </p:nvCxnSpPr>
              <p:spPr>
                <a:xfrm>
                  <a:off x="9982200" y="0"/>
                  <a:ext cx="2209800" cy="222646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7" name="Google Shape;307;p32"/>
                <p:cNvCxnSpPr/>
                <p:nvPr/>
              </p:nvCxnSpPr>
              <p:spPr>
                <a:xfrm>
                  <a:off x="11199019" y="0"/>
                  <a:ext cx="992981" cy="1002506"/>
                </a:xfrm>
                <a:prstGeom prst="straightConnector1">
                  <a:avLst/>
                </a:prstGeom>
                <a:noFill/>
                <a:ln cap="flat" cmpd="sng" w="9525">
                  <a:solidFill>
                    <a:srgbClr val="D8D8D8">
                      <a:alpha val="29019"/>
                    </a:srgbClr>
                  </a:solidFill>
                  <a:prstDash val="solid"/>
                  <a:miter lim="800000"/>
                  <a:headEnd len="sm" w="sm" type="none"/>
                  <a:tailEnd len="sm" w="sm" type="none"/>
                </a:ln>
              </p:spPr>
            </p:cxnSp>
          </p:grpSp>
          <p:cxnSp>
            <p:nvCxnSpPr>
              <p:cNvPr id="308" name="Google Shape;308;p32"/>
              <p:cNvCxnSpPr/>
              <p:nvPr/>
            </p:nvCxnSpPr>
            <p:spPr>
              <a:xfrm rot="10800000">
                <a:off x="-1" y="1012053"/>
                <a:ext cx="5828811" cy="5845945"/>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09" name="Google Shape;309;p32"/>
              <p:cNvCxnSpPr/>
              <p:nvPr/>
            </p:nvCxnSpPr>
            <p:spPr>
              <a:xfrm rot="10800000">
                <a:off x="-1" y="2227340"/>
                <a:ext cx="4614781" cy="4630658"/>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10" name="Google Shape;310;p32"/>
              <p:cNvCxnSpPr/>
              <p:nvPr/>
            </p:nvCxnSpPr>
            <p:spPr>
              <a:xfrm rot="10800000">
                <a:off x="-1" y="3432149"/>
                <a:ext cx="3398419" cy="3425849"/>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11" name="Google Shape;311;p32"/>
              <p:cNvCxnSpPr/>
              <p:nvPr/>
            </p:nvCxnSpPr>
            <p:spPr>
              <a:xfrm rot="10800000">
                <a:off x="-1" y="4651431"/>
                <a:ext cx="2196496" cy="2206567"/>
              </a:xfrm>
              <a:prstGeom prst="straightConnector1">
                <a:avLst/>
              </a:prstGeom>
              <a:noFill/>
              <a:ln cap="flat" cmpd="sng" w="9525">
                <a:solidFill>
                  <a:srgbClr val="D8D8D8">
                    <a:alpha val="29019"/>
                  </a:srgbClr>
                </a:solidFill>
                <a:prstDash val="solid"/>
                <a:miter lim="800000"/>
                <a:headEnd len="sm" w="sm" type="none"/>
                <a:tailEnd len="sm" w="sm" type="none"/>
              </a:ln>
            </p:spPr>
          </p:cxnSp>
          <p:cxnSp>
            <p:nvCxnSpPr>
              <p:cNvPr id="312" name="Google Shape;312;p32"/>
              <p:cNvCxnSpPr/>
              <p:nvPr/>
            </p:nvCxnSpPr>
            <p:spPr>
              <a:xfrm rot="10800000">
                <a:off x="-1" y="5864453"/>
                <a:ext cx="987003" cy="993545"/>
              </a:xfrm>
              <a:prstGeom prst="straightConnector1">
                <a:avLst/>
              </a:prstGeom>
              <a:noFill/>
              <a:ln cap="flat" cmpd="sng" w="9525">
                <a:solidFill>
                  <a:srgbClr val="D8D8D8">
                    <a:alpha val="29019"/>
                  </a:srgbClr>
                </a:solidFill>
                <a:prstDash val="solid"/>
                <a:miter lim="800000"/>
                <a:headEnd len="sm" w="sm" type="none"/>
                <a:tailEnd len="sm" w="sm" type="none"/>
              </a:ln>
            </p:spPr>
          </p:cxnSp>
        </p:grpSp>
      </p:grpSp>
      <p:sp>
        <p:nvSpPr>
          <p:cNvPr id="313" name="Google Shape;313;p32"/>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2"/>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2"/>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showMasterSp="0" type="objTx">
  <p:cSld name="OBJECT_WITH_CAPTION_TEXT">
    <p:bg>
      <p:bgPr>
        <a:gradFill>
          <a:gsLst>
            <a:gs pos="0">
              <a:schemeClr val="accent1"/>
            </a:gs>
            <a:gs pos="100000">
              <a:srgbClr val="AF4329"/>
            </a:gs>
          </a:gsLst>
          <a:path path="circle">
            <a:fillToRect b="50%" l="50%" r="50%" t="50%"/>
          </a:path>
          <a:tileRect/>
        </a:gradFill>
      </p:bgPr>
    </p:bg>
    <p:spTree>
      <p:nvGrpSpPr>
        <p:cNvPr id="316"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19" name="Google Shape;319;p33"/>
            <p:cNvCxnSpPr/>
            <p:nvPr/>
          </p:nvCxnSpPr>
          <p:spPr>
            <a:xfrm>
              <a:off x="182933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0" name="Google Shape;320;p33"/>
            <p:cNvCxnSpPr/>
            <p:nvPr/>
          </p:nvCxnSpPr>
          <p:spPr>
            <a:xfrm>
              <a:off x="304847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1" name="Google Shape;321;p33"/>
            <p:cNvCxnSpPr/>
            <p:nvPr/>
          </p:nvCxnSpPr>
          <p:spPr>
            <a:xfrm>
              <a:off x="426760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2" name="Google Shape;322;p33"/>
            <p:cNvCxnSpPr/>
            <p:nvPr/>
          </p:nvCxnSpPr>
          <p:spPr>
            <a:xfrm>
              <a:off x="548674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3" name="Google Shape;323;p33"/>
            <p:cNvCxnSpPr/>
            <p:nvPr/>
          </p:nvCxnSpPr>
          <p:spPr>
            <a:xfrm>
              <a:off x="6705884"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4" name="Google Shape;324;p33"/>
            <p:cNvCxnSpPr/>
            <p:nvPr/>
          </p:nvCxnSpPr>
          <p:spPr>
            <a:xfrm>
              <a:off x="7925022"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5" name="Google Shape;325;p33"/>
            <p:cNvCxnSpPr/>
            <p:nvPr/>
          </p:nvCxnSpPr>
          <p:spPr>
            <a:xfrm>
              <a:off x="9144160"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6" name="Google Shape;326;p33"/>
            <p:cNvCxnSpPr/>
            <p:nvPr/>
          </p:nvCxnSpPr>
          <p:spPr>
            <a:xfrm>
              <a:off x="10363298"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7" name="Google Shape;327;p33"/>
            <p:cNvCxnSpPr/>
            <p:nvPr/>
          </p:nvCxnSpPr>
          <p:spPr>
            <a:xfrm>
              <a:off x="11582436" y="0"/>
              <a:ext cx="0"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8" name="Google Shape;328;p33"/>
            <p:cNvCxnSpPr/>
            <p:nvPr/>
          </p:nvCxnSpPr>
          <p:spPr>
            <a:xfrm>
              <a:off x="2819" y="38648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29" name="Google Shape;329;p33"/>
            <p:cNvCxnSpPr/>
            <p:nvPr/>
          </p:nvCxnSpPr>
          <p:spPr>
            <a:xfrm>
              <a:off x="2819" y="1611181"/>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0" name="Google Shape;330;p33"/>
            <p:cNvCxnSpPr/>
            <p:nvPr/>
          </p:nvCxnSpPr>
          <p:spPr>
            <a:xfrm>
              <a:off x="2819" y="2835877"/>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1" name="Google Shape;331;p33"/>
            <p:cNvCxnSpPr/>
            <p:nvPr/>
          </p:nvCxnSpPr>
          <p:spPr>
            <a:xfrm>
              <a:off x="2819" y="4060573"/>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2" name="Google Shape;332;p33"/>
            <p:cNvCxnSpPr/>
            <p:nvPr/>
          </p:nvCxnSpPr>
          <p:spPr>
            <a:xfrm>
              <a:off x="2819" y="5285269"/>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3" name="Google Shape;333;p33"/>
            <p:cNvCxnSpPr/>
            <p:nvPr/>
          </p:nvCxnSpPr>
          <p:spPr>
            <a:xfrm>
              <a:off x="2819" y="6509965"/>
              <a:ext cx="12188952" cy="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6" name="Google Shape;336;p33"/>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7" name="Google Shape;337;p33"/>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8" name="Google Shape;338;p33"/>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39" name="Google Shape;339;p33"/>
              <p:cNvCxnSpPr/>
              <p:nvPr/>
            </p:nvCxnSpPr>
            <p:spPr>
              <a:xfrm>
                <a:off x="510650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2" name="Google Shape;342;p33"/>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3" name="Google Shape;343;p33"/>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4" name="Google Shape;344;p33"/>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5" name="Google Shape;345;p33"/>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346" name="Google Shape;346;p33"/>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7" name="Google Shape;347;p33"/>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8" name="Google Shape;348;p33"/>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49" name="Google Shape;349;p33"/>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0" name="Google Shape;350;p33"/>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3" name="Google Shape;353;p33"/>
              <p:cNvCxnSpPr/>
              <p:nvPr/>
            </p:nvCxnSpPr>
            <p:spPr>
              <a:xfrm>
                <a:off x="144915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4" name="Google Shape;354;p33"/>
              <p:cNvCxnSpPr/>
              <p:nvPr/>
            </p:nvCxnSpPr>
            <p:spPr>
              <a:xfrm>
                <a:off x="2665982"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5" name="Google Shape;355;p33"/>
              <p:cNvCxnSpPr/>
              <p:nvPr/>
            </p:nvCxnSpPr>
            <p:spPr>
              <a:xfrm>
                <a:off x="3885119"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6" name="Google Shape;356;p33"/>
              <p:cNvCxnSpPr/>
              <p:nvPr/>
            </p:nvCxnSpPr>
            <p:spPr>
              <a:xfrm>
                <a:off x="5150644" y="0"/>
                <a:ext cx="6815931" cy="6858000"/>
              </a:xfrm>
              <a:prstGeom prst="straightConnector1">
                <a:avLst/>
              </a:prstGeom>
              <a:noFill/>
              <a:ln cap="flat" cmpd="sng" w="9525">
                <a:solidFill>
                  <a:srgbClr val="A43E27">
                    <a:alpha val="23921"/>
                  </a:srgbClr>
                </a:solidFill>
                <a:prstDash val="solid"/>
                <a:miter lim="800000"/>
                <a:headEnd len="sm" w="sm" type="none"/>
                <a:tailEnd len="sm" w="sm" type="none"/>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59" name="Google Shape;359;p33"/>
                <p:cNvCxnSpPr/>
                <p:nvPr/>
              </p:nvCxnSpPr>
              <p:spPr>
                <a:xfrm>
                  <a:off x="7549268" y="0"/>
                  <a:ext cx="4642732" cy="467242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0" name="Google Shape;360;p33"/>
                <p:cNvCxnSpPr/>
                <p:nvPr/>
              </p:nvCxnSpPr>
              <p:spPr>
                <a:xfrm>
                  <a:off x="8772997" y="0"/>
                  <a:ext cx="3419003" cy="34567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1" name="Google Shape;361;p33"/>
                <p:cNvCxnSpPr/>
                <p:nvPr/>
              </p:nvCxnSpPr>
              <p:spPr>
                <a:xfrm>
                  <a:off x="9982200" y="0"/>
                  <a:ext cx="2209800" cy="222646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2" name="Google Shape;362;p33"/>
                <p:cNvCxnSpPr/>
                <p:nvPr/>
              </p:nvCxnSpPr>
              <p:spPr>
                <a:xfrm>
                  <a:off x="11199019" y="0"/>
                  <a:ext cx="992981" cy="1002506"/>
                </a:xfrm>
                <a:prstGeom prst="straightConnector1">
                  <a:avLst/>
                </a:prstGeom>
                <a:noFill/>
                <a:ln cap="flat" cmpd="sng" w="9525">
                  <a:solidFill>
                    <a:srgbClr val="A43E27">
                      <a:alpha val="23921"/>
                    </a:srgbClr>
                  </a:solidFill>
                  <a:prstDash val="solid"/>
                  <a:miter lim="800000"/>
                  <a:headEnd len="sm" w="sm" type="none"/>
                  <a:tailEnd len="sm" w="sm" type="none"/>
                </a:ln>
              </p:spPr>
            </p:cxnSp>
          </p:grpSp>
          <p:cxnSp>
            <p:nvCxnSpPr>
              <p:cNvPr id="363" name="Google Shape;363;p33"/>
              <p:cNvCxnSpPr/>
              <p:nvPr/>
            </p:nvCxnSpPr>
            <p:spPr>
              <a:xfrm rot="10800000">
                <a:off x="-1" y="1012053"/>
                <a:ext cx="5828811" cy="5845945"/>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4" name="Google Shape;364;p33"/>
              <p:cNvCxnSpPr/>
              <p:nvPr/>
            </p:nvCxnSpPr>
            <p:spPr>
              <a:xfrm rot="10800000">
                <a:off x="-1" y="2227340"/>
                <a:ext cx="4614781" cy="4630658"/>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5" name="Google Shape;365;p33"/>
              <p:cNvCxnSpPr/>
              <p:nvPr/>
            </p:nvCxnSpPr>
            <p:spPr>
              <a:xfrm rot="10800000">
                <a:off x="-1" y="3432149"/>
                <a:ext cx="3398419" cy="3425849"/>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6" name="Google Shape;366;p33"/>
              <p:cNvCxnSpPr/>
              <p:nvPr/>
            </p:nvCxnSpPr>
            <p:spPr>
              <a:xfrm rot="10800000">
                <a:off x="-1" y="4651431"/>
                <a:ext cx="2196496" cy="2206567"/>
              </a:xfrm>
              <a:prstGeom prst="straightConnector1">
                <a:avLst/>
              </a:prstGeom>
              <a:noFill/>
              <a:ln cap="flat" cmpd="sng" w="9525">
                <a:solidFill>
                  <a:srgbClr val="A43E27">
                    <a:alpha val="23921"/>
                  </a:srgbClr>
                </a:solidFill>
                <a:prstDash val="solid"/>
                <a:miter lim="800000"/>
                <a:headEnd len="sm" w="sm" type="none"/>
                <a:tailEnd len="sm" w="sm" type="none"/>
              </a:ln>
            </p:spPr>
          </p:cxnSp>
          <p:cxnSp>
            <p:nvCxnSpPr>
              <p:cNvPr id="367" name="Google Shape;367;p33"/>
              <p:cNvCxnSpPr/>
              <p:nvPr/>
            </p:nvCxnSpPr>
            <p:spPr>
              <a:xfrm rot="10800000">
                <a:off x="-1" y="5864453"/>
                <a:ext cx="987003" cy="993545"/>
              </a:xfrm>
              <a:prstGeom prst="straightConnector1">
                <a:avLst/>
              </a:prstGeom>
              <a:noFill/>
              <a:ln cap="flat" cmpd="sng" w="9525">
                <a:solidFill>
                  <a:srgbClr val="A43E27">
                    <a:alpha val="23921"/>
                  </a:srgbClr>
                </a:solidFill>
                <a:prstDash val="solid"/>
                <a:miter lim="800000"/>
                <a:headEnd len="sm" w="sm" type="none"/>
                <a:tailEnd len="sm" w="sm" type="none"/>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33"/>
          <p:cNvSpPr txBox="1"/>
          <p:nvPr>
            <p:ph type="title"/>
          </p:nvPr>
        </p:nvSpPr>
        <p:spPr>
          <a:xfrm>
            <a:off x="7913152" y="571500"/>
            <a:ext cx="3657600" cy="219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33"/>
          <p:cNvSpPr txBox="1"/>
          <p:nvPr>
            <p:ph idx="1" type="body"/>
          </p:nvPr>
        </p:nvSpPr>
        <p:spPr>
          <a:xfrm>
            <a:off x="543197" y="571500"/>
            <a:ext cx="6217920" cy="5715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371" name="Google Shape;371;p33"/>
          <p:cNvSpPr txBox="1"/>
          <p:nvPr>
            <p:ph idx="2" type="body"/>
          </p:nvPr>
        </p:nvSpPr>
        <p:spPr>
          <a:xfrm>
            <a:off x="7913152" y="2995012"/>
            <a:ext cx="3657600" cy="2285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cxnSp>
        <p:nvCxnSpPr>
          <p:cNvPr id="372" name="Google Shape;372;p33"/>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33"/>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33"/>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33"/>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chemeClr val="lt1"/>
            </a:gs>
            <a:gs pos="100000">
              <a:srgbClr val="F2F2F2">
                <a:alpha val="63921"/>
              </a:srgbClr>
            </a:gs>
          </a:gsLst>
          <a:lin ang="5400000" scaled="0"/>
        </a:gradFill>
      </p:bgPr>
    </p:bg>
    <p:spTree>
      <p:nvGrpSpPr>
        <p:cNvPr id="9"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2" name="Google Shape;12;p24"/>
            <p:cNvCxnSpPr/>
            <p:nvPr/>
          </p:nvCxnSpPr>
          <p:spPr>
            <a:xfrm>
              <a:off x="1829332"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3" name="Google Shape;13;p24"/>
            <p:cNvCxnSpPr/>
            <p:nvPr/>
          </p:nvCxnSpPr>
          <p:spPr>
            <a:xfrm>
              <a:off x="3048470"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4" name="Google Shape;14;p24"/>
            <p:cNvCxnSpPr/>
            <p:nvPr/>
          </p:nvCxnSpPr>
          <p:spPr>
            <a:xfrm>
              <a:off x="4267608"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5" name="Google Shape;15;p24"/>
            <p:cNvCxnSpPr/>
            <p:nvPr/>
          </p:nvCxnSpPr>
          <p:spPr>
            <a:xfrm>
              <a:off x="5486746"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6" name="Google Shape;16;p24"/>
            <p:cNvCxnSpPr/>
            <p:nvPr/>
          </p:nvCxnSpPr>
          <p:spPr>
            <a:xfrm>
              <a:off x="6705884"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7" name="Google Shape;17;p24"/>
            <p:cNvCxnSpPr/>
            <p:nvPr/>
          </p:nvCxnSpPr>
          <p:spPr>
            <a:xfrm>
              <a:off x="7925022"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8" name="Google Shape;18;p24"/>
            <p:cNvCxnSpPr/>
            <p:nvPr/>
          </p:nvCxnSpPr>
          <p:spPr>
            <a:xfrm>
              <a:off x="9144160"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19" name="Google Shape;19;p24"/>
            <p:cNvCxnSpPr/>
            <p:nvPr/>
          </p:nvCxnSpPr>
          <p:spPr>
            <a:xfrm>
              <a:off x="10363298"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0" name="Google Shape;20;p24"/>
            <p:cNvCxnSpPr/>
            <p:nvPr/>
          </p:nvCxnSpPr>
          <p:spPr>
            <a:xfrm>
              <a:off x="11582436" y="0"/>
              <a:ext cx="0"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1" name="Google Shape;21;p24"/>
            <p:cNvCxnSpPr/>
            <p:nvPr/>
          </p:nvCxnSpPr>
          <p:spPr>
            <a:xfrm>
              <a:off x="2819" y="386485"/>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2" name="Google Shape;22;p24"/>
            <p:cNvCxnSpPr/>
            <p:nvPr/>
          </p:nvCxnSpPr>
          <p:spPr>
            <a:xfrm>
              <a:off x="2819" y="1611181"/>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3" name="Google Shape;23;p24"/>
            <p:cNvCxnSpPr/>
            <p:nvPr/>
          </p:nvCxnSpPr>
          <p:spPr>
            <a:xfrm>
              <a:off x="2819" y="2835877"/>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4" name="Google Shape;24;p24"/>
            <p:cNvCxnSpPr/>
            <p:nvPr/>
          </p:nvCxnSpPr>
          <p:spPr>
            <a:xfrm>
              <a:off x="2819" y="4060573"/>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5" name="Google Shape;25;p24"/>
            <p:cNvCxnSpPr/>
            <p:nvPr/>
          </p:nvCxnSpPr>
          <p:spPr>
            <a:xfrm>
              <a:off x="2819" y="5285269"/>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6" name="Google Shape;26;p24"/>
            <p:cNvCxnSpPr/>
            <p:nvPr/>
          </p:nvCxnSpPr>
          <p:spPr>
            <a:xfrm>
              <a:off x="2819" y="6509965"/>
              <a:ext cx="12188952" cy="0"/>
            </a:xfrm>
            <a:prstGeom prst="straightConnector1">
              <a:avLst/>
            </a:prstGeom>
            <a:noFill/>
            <a:ln cap="flat" cmpd="sng" w="9525">
              <a:solidFill>
                <a:srgbClr val="D8D8D8">
                  <a:alpha val="23921"/>
                </a:srgbClr>
              </a:solidFill>
              <a:prstDash val="solid"/>
              <a:miter lim="800000"/>
              <a:headEnd len="sm" w="sm" type="none"/>
              <a:tailEnd len="sm" w="sm" type="none"/>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29" name="Google Shape;29;p24"/>
              <p:cNvCxnSpPr/>
              <p:nvPr/>
            </p:nvCxnSpPr>
            <p:spPr>
              <a:xfrm>
                <a:off x="1449154"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0" name="Google Shape;30;p24"/>
              <p:cNvCxnSpPr/>
              <p:nvPr/>
            </p:nvCxnSpPr>
            <p:spPr>
              <a:xfrm>
                <a:off x="2665982"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1" name="Google Shape;31;p24"/>
              <p:cNvCxnSpPr/>
              <p:nvPr/>
            </p:nvCxnSpPr>
            <p:spPr>
              <a:xfrm>
                <a:off x="3885119"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2" name="Google Shape;32;p24"/>
              <p:cNvCxnSpPr/>
              <p:nvPr/>
            </p:nvCxnSpPr>
            <p:spPr>
              <a:xfrm>
                <a:off x="5106502"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5" name="Google Shape;35;p24"/>
                <p:cNvCxnSpPr/>
                <p:nvPr/>
              </p:nvCxnSpPr>
              <p:spPr>
                <a:xfrm>
                  <a:off x="7549268" y="0"/>
                  <a:ext cx="4642732" cy="4672425"/>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6" name="Google Shape;36;p24"/>
                <p:cNvCxnSpPr/>
                <p:nvPr/>
              </p:nvCxnSpPr>
              <p:spPr>
                <a:xfrm>
                  <a:off x="8772997" y="0"/>
                  <a:ext cx="3419003" cy="345674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7" name="Google Shape;37;p24"/>
                <p:cNvCxnSpPr/>
                <p:nvPr/>
              </p:nvCxnSpPr>
              <p:spPr>
                <a:xfrm>
                  <a:off x="9982200" y="0"/>
                  <a:ext cx="2209800" cy="222646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38" name="Google Shape;38;p24"/>
                <p:cNvCxnSpPr/>
                <p:nvPr/>
              </p:nvCxnSpPr>
              <p:spPr>
                <a:xfrm>
                  <a:off x="11199019" y="0"/>
                  <a:ext cx="992981" cy="1002506"/>
                </a:xfrm>
                <a:prstGeom prst="straightConnector1">
                  <a:avLst/>
                </a:prstGeom>
                <a:noFill/>
                <a:ln cap="flat" cmpd="sng" w="9525">
                  <a:solidFill>
                    <a:srgbClr val="D8D8D8">
                      <a:alpha val="23921"/>
                    </a:srgbClr>
                  </a:solidFill>
                  <a:prstDash val="solid"/>
                  <a:miter lim="800000"/>
                  <a:headEnd len="sm" w="sm" type="none"/>
                  <a:tailEnd len="sm" w="sm" type="none"/>
                </a:ln>
              </p:spPr>
            </p:cxnSp>
          </p:grpSp>
          <p:cxnSp>
            <p:nvCxnSpPr>
              <p:cNvPr id="39" name="Google Shape;39;p24"/>
              <p:cNvCxnSpPr/>
              <p:nvPr/>
            </p:nvCxnSpPr>
            <p:spPr>
              <a:xfrm rot="10800000">
                <a:off x="-1" y="1012053"/>
                <a:ext cx="5828811" cy="5845945"/>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0" name="Google Shape;40;p24"/>
              <p:cNvCxnSpPr/>
              <p:nvPr/>
            </p:nvCxnSpPr>
            <p:spPr>
              <a:xfrm rot="10800000">
                <a:off x="-1" y="2227340"/>
                <a:ext cx="4614781" cy="4630658"/>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1" name="Google Shape;41;p24"/>
              <p:cNvCxnSpPr/>
              <p:nvPr/>
            </p:nvCxnSpPr>
            <p:spPr>
              <a:xfrm rot="10800000">
                <a:off x="-1" y="3432149"/>
                <a:ext cx="3398419" cy="342584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2" name="Google Shape;42;p24"/>
              <p:cNvCxnSpPr/>
              <p:nvPr/>
            </p:nvCxnSpPr>
            <p:spPr>
              <a:xfrm rot="10800000">
                <a:off x="-1" y="4651431"/>
                <a:ext cx="2196496" cy="2206567"/>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3" name="Google Shape;43;p24"/>
              <p:cNvCxnSpPr/>
              <p:nvPr/>
            </p:nvCxnSpPr>
            <p:spPr>
              <a:xfrm rot="10800000">
                <a:off x="-1" y="5864453"/>
                <a:ext cx="987003" cy="993545"/>
              </a:xfrm>
              <a:prstGeom prst="straightConnector1">
                <a:avLst/>
              </a:prstGeom>
              <a:noFill/>
              <a:ln cap="flat" cmpd="sng" w="9525">
                <a:solidFill>
                  <a:srgbClr val="D8D8D8">
                    <a:alpha val="23921"/>
                  </a:srgbClr>
                </a:solidFill>
                <a:prstDash val="solid"/>
                <a:miter lim="800000"/>
                <a:headEnd len="sm" w="sm" type="none"/>
                <a:tailEnd len="sm" w="sm" type="none"/>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6" name="Google Shape;46;p24"/>
              <p:cNvCxnSpPr/>
              <p:nvPr/>
            </p:nvCxnSpPr>
            <p:spPr>
              <a:xfrm>
                <a:off x="1449154"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7" name="Google Shape;47;p24"/>
              <p:cNvCxnSpPr/>
              <p:nvPr/>
            </p:nvCxnSpPr>
            <p:spPr>
              <a:xfrm>
                <a:off x="2665982"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8" name="Google Shape;48;p24"/>
              <p:cNvCxnSpPr/>
              <p:nvPr/>
            </p:nvCxnSpPr>
            <p:spPr>
              <a:xfrm>
                <a:off x="3885119"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49" name="Google Shape;49;p24"/>
              <p:cNvCxnSpPr/>
              <p:nvPr/>
            </p:nvCxnSpPr>
            <p:spPr>
              <a:xfrm>
                <a:off x="5106502" y="0"/>
                <a:ext cx="6815931" cy="6858000"/>
              </a:xfrm>
              <a:prstGeom prst="straightConnector1">
                <a:avLst/>
              </a:prstGeom>
              <a:noFill/>
              <a:ln cap="flat" cmpd="sng" w="9525">
                <a:solidFill>
                  <a:srgbClr val="D8D8D8">
                    <a:alpha val="23921"/>
                  </a:srgbClr>
                </a:solidFill>
                <a:prstDash val="solid"/>
                <a:miter lim="800000"/>
                <a:headEnd len="sm" w="sm" type="none"/>
                <a:tailEnd len="sm" w="sm" type="none"/>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2" name="Google Shape;52;p24"/>
                <p:cNvCxnSpPr/>
                <p:nvPr/>
              </p:nvCxnSpPr>
              <p:spPr>
                <a:xfrm>
                  <a:off x="7549268" y="0"/>
                  <a:ext cx="4642732" cy="4672425"/>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3" name="Google Shape;53;p24"/>
                <p:cNvCxnSpPr/>
                <p:nvPr/>
              </p:nvCxnSpPr>
              <p:spPr>
                <a:xfrm>
                  <a:off x="8772997" y="0"/>
                  <a:ext cx="3419003" cy="345674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4" name="Google Shape;54;p24"/>
                <p:cNvCxnSpPr/>
                <p:nvPr/>
              </p:nvCxnSpPr>
              <p:spPr>
                <a:xfrm>
                  <a:off x="9982200" y="0"/>
                  <a:ext cx="2209800" cy="222646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5" name="Google Shape;55;p24"/>
                <p:cNvCxnSpPr/>
                <p:nvPr/>
              </p:nvCxnSpPr>
              <p:spPr>
                <a:xfrm>
                  <a:off x="11199019" y="0"/>
                  <a:ext cx="992981" cy="1002506"/>
                </a:xfrm>
                <a:prstGeom prst="straightConnector1">
                  <a:avLst/>
                </a:prstGeom>
                <a:noFill/>
                <a:ln cap="flat" cmpd="sng" w="9525">
                  <a:solidFill>
                    <a:srgbClr val="D8D8D8">
                      <a:alpha val="23921"/>
                    </a:srgbClr>
                  </a:solidFill>
                  <a:prstDash val="solid"/>
                  <a:miter lim="800000"/>
                  <a:headEnd len="sm" w="sm" type="none"/>
                  <a:tailEnd len="sm" w="sm" type="none"/>
                </a:ln>
              </p:spPr>
            </p:cxnSp>
          </p:grpSp>
          <p:cxnSp>
            <p:nvCxnSpPr>
              <p:cNvPr id="56" name="Google Shape;56;p24"/>
              <p:cNvCxnSpPr/>
              <p:nvPr/>
            </p:nvCxnSpPr>
            <p:spPr>
              <a:xfrm rot="10800000">
                <a:off x="-1" y="1012053"/>
                <a:ext cx="5828811" cy="5845945"/>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7" name="Google Shape;57;p24"/>
              <p:cNvCxnSpPr/>
              <p:nvPr/>
            </p:nvCxnSpPr>
            <p:spPr>
              <a:xfrm rot="10800000">
                <a:off x="-1" y="2227340"/>
                <a:ext cx="4614781" cy="4630658"/>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8" name="Google Shape;58;p24"/>
              <p:cNvCxnSpPr/>
              <p:nvPr/>
            </p:nvCxnSpPr>
            <p:spPr>
              <a:xfrm rot="10800000">
                <a:off x="-1" y="3432149"/>
                <a:ext cx="3398419" cy="3425849"/>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59" name="Google Shape;59;p24"/>
              <p:cNvCxnSpPr/>
              <p:nvPr/>
            </p:nvCxnSpPr>
            <p:spPr>
              <a:xfrm rot="10800000">
                <a:off x="-1" y="4651431"/>
                <a:ext cx="2196496" cy="2206567"/>
              </a:xfrm>
              <a:prstGeom prst="straightConnector1">
                <a:avLst/>
              </a:prstGeom>
              <a:noFill/>
              <a:ln cap="flat" cmpd="sng" w="9525">
                <a:solidFill>
                  <a:srgbClr val="D8D8D8">
                    <a:alpha val="23921"/>
                  </a:srgbClr>
                </a:solidFill>
                <a:prstDash val="solid"/>
                <a:miter lim="800000"/>
                <a:headEnd len="sm" w="sm" type="none"/>
                <a:tailEnd len="sm" w="sm" type="none"/>
              </a:ln>
            </p:spPr>
          </p:cxnSp>
          <p:cxnSp>
            <p:nvCxnSpPr>
              <p:cNvPr id="60" name="Google Shape;60;p24"/>
              <p:cNvCxnSpPr/>
              <p:nvPr/>
            </p:nvCxnSpPr>
            <p:spPr>
              <a:xfrm rot="10800000">
                <a:off x="-1" y="5864453"/>
                <a:ext cx="987003" cy="993545"/>
              </a:xfrm>
              <a:prstGeom prst="straightConnector1">
                <a:avLst/>
              </a:prstGeom>
              <a:noFill/>
              <a:ln cap="flat" cmpd="sng" w="9525">
                <a:solidFill>
                  <a:srgbClr val="D8D8D8">
                    <a:alpha val="23921"/>
                  </a:srgbClr>
                </a:solidFill>
                <a:prstDash val="solid"/>
                <a:miter lim="800000"/>
                <a:headEnd len="sm" w="sm" type="none"/>
                <a:tailEnd len="sm" w="sm" type="none"/>
              </a:ln>
            </p:spPr>
          </p:cxnSp>
        </p:grpSp>
      </p:grpSp>
      <p:sp>
        <p:nvSpPr>
          <p:cNvPr id="61" name="Google Shape;61;p2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A43E27"/>
              </a:buClr>
              <a:buSzPts val="3200"/>
              <a:buFont typeface="Arial"/>
              <a:buNone/>
              <a:defRPr b="1" i="0" sz="3200" u="none" cap="none" strike="noStrike">
                <a:solidFill>
                  <a:srgbClr val="A43E2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24"/>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rgbClr val="A43E27"/>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rgbClr val="A43E27"/>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800"/>
              </a:spcBef>
              <a:spcAft>
                <a:spcPts val="0"/>
              </a:spcAft>
              <a:buClr>
                <a:srgbClr val="A43E27"/>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8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0"/>
              </a:spcAft>
              <a:buClr>
                <a:srgbClr val="A43E27"/>
              </a:buClr>
              <a:buSzPts val="1400"/>
              <a:buFont typeface="Arial"/>
              <a:buNone/>
              <a:defRPr b="0" i="0" sz="1400" u="none" cap="none" strike="noStrike">
                <a:solidFill>
                  <a:schemeClr val="dk1"/>
                </a:solidFill>
                <a:latin typeface="Arial"/>
                <a:ea typeface="Arial"/>
                <a:cs typeface="Arial"/>
                <a:sym typeface="Arial"/>
              </a:defRPr>
            </a:lvl9pPr>
          </a:lstStyle>
          <a:p/>
        </p:txBody>
      </p:sp>
      <p:cxnSp>
        <p:nvCxnSpPr>
          <p:cNvPr id="63" name="Google Shape;63;p24"/>
          <p:cNvCxnSpPr/>
          <p:nvPr/>
        </p:nvCxnSpPr>
        <p:spPr>
          <a:xfrm>
            <a:off x="609600" y="6172200"/>
            <a:ext cx="10972800" cy="0"/>
          </a:xfrm>
          <a:prstGeom prst="straightConnector1">
            <a:avLst/>
          </a:prstGeom>
          <a:noFill/>
          <a:ln cap="flat" cmpd="sng" w="12700">
            <a:solidFill>
              <a:srgbClr val="A43E27"/>
            </a:solidFill>
            <a:prstDash val="solid"/>
            <a:miter lim="800000"/>
            <a:headEnd len="sm" w="sm" type="none"/>
            <a:tailEnd len="sm" w="sm" type="none"/>
          </a:ln>
        </p:spPr>
      </p:cxnSp>
      <p:sp>
        <p:nvSpPr>
          <p:cNvPr id="64" name="Google Shape;64;p2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2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2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1" Type="http://schemas.openxmlformats.org/officeDocument/2006/relationships/hyperlink" Target="https://nolej.io/" TargetMode="External"/><Relationship Id="rId10" Type="http://schemas.openxmlformats.org/officeDocument/2006/relationships/hyperlink" Target="https://nolej.io/" TargetMode="External"/><Relationship Id="rId13" Type="http://schemas.openxmlformats.org/officeDocument/2006/relationships/hyperlink" Target="https://app.magicschool.ai/" TargetMode="External"/><Relationship Id="rId12" Type="http://schemas.openxmlformats.org/officeDocument/2006/relationships/hyperlink" Target="https://www.gradescope.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6.jpg"/><Relationship Id="rId9" Type="http://schemas.openxmlformats.org/officeDocument/2006/relationships/hyperlink" Target="https://teachermatic.com/generators/" TargetMode="External"/><Relationship Id="rId15" Type="http://schemas.openxmlformats.org/officeDocument/2006/relationships/hyperlink" Target="https://www.feyn.ai/examples" TargetMode="External"/><Relationship Id="rId14" Type="http://schemas.openxmlformats.org/officeDocument/2006/relationships/hyperlink" Target="https://app.magicschool.ai/" TargetMode="External"/><Relationship Id="rId17" Type="http://schemas.openxmlformats.org/officeDocument/2006/relationships/hyperlink" Target="https://theresanaiforthat.com/ai/retinello/" TargetMode="External"/><Relationship Id="rId16" Type="http://schemas.openxmlformats.org/officeDocument/2006/relationships/hyperlink" Target="https://activerecall.com/" TargetMode="External"/><Relationship Id="rId5" Type="http://schemas.openxmlformats.org/officeDocument/2006/relationships/hyperlink" Target="https://app.magicschool.ai/" TargetMode="External"/><Relationship Id="rId6" Type="http://schemas.openxmlformats.org/officeDocument/2006/relationships/hyperlink" Target="https://www.prepai.io/us/?ref=taaft" TargetMode="External"/><Relationship Id="rId7" Type="http://schemas.openxmlformats.org/officeDocument/2006/relationships/hyperlink" Target="https://www.prepai.io/us/?ref=taaft" TargetMode="External"/><Relationship Id="rId8" Type="http://schemas.openxmlformats.org/officeDocument/2006/relationships/hyperlink" Target="https://teachermatic.com/generato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6.jpg"/><Relationship Id="rId5" Type="http://schemas.openxmlformats.org/officeDocument/2006/relationships/hyperlink" Target="https://www.w3.org/TR/WCAG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hyperlink" Target="https://www.ctl.ox.ac.uk/included-designing-inclusive-assessments" TargetMode="External"/><Relationship Id="rId9" Type="http://schemas.openxmlformats.org/officeDocument/2006/relationships/image" Target="../media/image18.png"/><Relationship Id="rId5" Type="http://schemas.openxmlformats.org/officeDocument/2006/relationships/hyperlink" Target="https://feedbackfruits.com/blog/what-is-authentic-assessment-a-full-guide-for-educators" TargetMode="External"/><Relationship Id="rId6" Type="http://schemas.openxmlformats.org/officeDocument/2006/relationships/hyperlink" Target="https://www.digitaleducationcouncil.com/post/the-next-era-of-assessment-a-global-review-of-ai-in-assessment-design" TargetMode="External"/><Relationship Id="rId7" Type="http://schemas.openxmlformats.org/officeDocument/2006/relationships/hyperlink" Target="https://lvp.digitalpromiseglobal.org/content-area/adult-learner/strategies/peer-feedback-peer-review-adult-learner/summary" TargetMode="External"/><Relationship Id="rId8"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jpg"/><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11" Type="http://schemas.openxmlformats.org/officeDocument/2006/relationships/hyperlink" Target="https://www.radicalcandor.com/blog/feedback-sandwich-praise-criticism" TargetMode="External"/><Relationship Id="rId10" Type="http://schemas.openxmlformats.org/officeDocument/2006/relationships/hyperlink" Target="https://www.ucl.ac.uk/teaching-learning/generative-ai-hub/using-ai-tools-assessment" TargetMode="External"/><Relationship Id="rId12" Type="http://schemas.openxmlformats.org/officeDocument/2006/relationships/hyperlink" Target="https://www.radicalcandor.com/blog/feedback-sandwich-praise-criticism"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26.jpg"/><Relationship Id="rId9" Type="http://schemas.openxmlformats.org/officeDocument/2006/relationships/hyperlink" Target="https://www.ucl.ac.uk/teaching-learning/generative-ai-hub/using-ai-tools-assessment" TargetMode="External"/><Relationship Id="rId5" Type="http://schemas.openxmlformats.org/officeDocument/2006/relationships/hyperlink" Target="https://leonfurze.com/2023/12/18/the-ai-assessment-scale-version-2/" TargetMode="External"/><Relationship Id="rId6" Type="http://schemas.openxmlformats.org/officeDocument/2006/relationships/hyperlink" Target="https://leonfurze.com/2023/12/18/the-ai-assessment-scale-version-2/" TargetMode="External"/><Relationship Id="rId7" Type="http://schemas.openxmlformats.org/officeDocument/2006/relationships/hyperlink" Target="https://spencerauthor.com/ai-assessment/" TargetMode="External"/><Relationship Id="rId8" Type="http://schemas.openxmlformats.org/officeDocument/2006/relationships/hyperlink" Target="https://spencerauthor.com/ai-assessment/" TargetMode="External"/></Relationships>
</file>

<file path=ppt/slides/_rels/slide44.xml.rels><?xml version="1.0" encoding="UTF-8" standalone="yes"?><Relationships xmlns="http://schemas.openxmlformats.org/package/2006/relationships"><Relationship Id="rId10" Type="http://schemas.openxmlformats.org/officeDocument/2006/relationships/hyperlink" Target="https://www.education.lu.se/artikel/potential-impact-ai-tools-assessment"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26.jpg"/><Relationship Id="rId9" Type="http://schemas.openxmlformats.org/officeDocument/2006/relationships/hyperlink" Target="https://www.education.lu.se/artikel/potential-impact-ai-tools-assessment" TargetMode="External"/><Relationship Id="rId5" Type="http://schemas.openxmlformats.org/officeDocument/2006/relationships/hyperlink" Target="https://www.ucl.ac.uk/teaching-learning/generative-ai-hub/using-ai-tools-assessment" TargetMode="External"/><Relationship Id="rId6" Type="http://schemas.openxmlformats.org/officeDocument/2006/relationships/hyperlink" Target="https://www.ucl.ac.uk/teaching-learning/generative-ai-hub/using-ai-tools-assessment" TargetMode="External"/><Relationship Id="rId7" Type="http://schemas.openxmlformats.org/officeDocument/2006/relationships/hyperlink" Target="https://www.radicalcandor.com/blog/feedback-sandwich-praise-criticism" TargetMode="External"/><Relationship Id="rId8" Type="http://schemas.openxmlformats.org/officeDocument/2006/relationships/hyperlink" Target="https://www.radicalcandor.com/blog/feedback-sandwich-praise-criticis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26.jpg"/><Relationship Id="rId5" Type="http://schemas.openxmlformats.org/officeDocument/2006/relationships/hyperlink" Target="https://www.linkedin.com/pulse/incorporating-ai-learning-assessments-guided-pathway-sean-mcminn" TargetMode="External"/><Relationship Id="rId6" Type="http://schemas.openxmlformats.org/officeDocument/2006/relationships/hyperlink" Target="https://www.linkedin.com/pulse/incorporating-ai-learning-assessments-guided-pathway-sean-mcminn" TargetMode="External"/><Relationship Id="rId7" Type="http://schemas.openxmlformats.org/officeDocument/2006/relationships/hyperlink" Target="https://doi.org/10.37074/jalt.2023.6.2.2" TargetMode="External"/><Relationship Id="rId8" Type="http://schemas.openxmlformats.org/officeDocument/2006/relationships/hyperlink" Target="https://doi.org/10.37074/jalt.2023.6.2.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jpg"/><Relationship Id="rId4"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3.png"/><Relationship Id="rId7" Type="http://schemas.openxmlformats.org/officeDocument/2006/relationships/image" Target="../media/image22.jpg"/><Relationship Id="rId8"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24000">
              <a:schemeClr val="lt1"/>
            </a:gs>
            <a:gs pos="100000">
              <a:srgbClr val="F2F2F2">
                <a:alpha val="63921"/>
              </a:srgbClr>
            </a:gs>
          </a:gsLst>
          <a:lin ang="5400000" scaled="0"/>
        </a:gradFill>
      </p:bgPr>
    </p:bg>
    <p:spTree>
      <p:nvGrpSpPr>
        <p:cNvPr id="392" name="Shape 392"/>
        <p:cNvGrpSpPr/>
        <p:nvPr/>
      </p:nvGrpSpPr>
      <p:grpSpPr>
        <a:xfrm>
          <a:off x="0" y="0"/>
          <a:ext cx="0" cy="0"/>
          <a:chOff x="0" y="0"/>
          <a:chExt cx="0" cy="0"/>
        </a:xfrm>
      </p:grpSpPr>
      <p:sp>
        <p:nvSpPr>
          <p:cNvPr id="393" name="Google Shape;393;p1"/>
          <p:cNvSpPr txBox="1"/>
          <p:nvPr>
            <p:ph idx="1" type="subTitle"/>
          </p:nvPr>
        </p:nvSpPr>
        <p:spPr>
          <a:xfrm>
            <a:off x="1232885" y="5432563"/>
            <a:ext cx="9604310" cy="45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Project n° </a:t>
            </a:r>
            <a:r>
              <a:rPr b="1" lang="sl-SI" sz="1100">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b="39429" l="0" r="0" t="21235"/>
          <a:stretch/>
        </p:blipFill>
        <p:spPr>
          <a:xfrm>
            <a:off x="982197" y="850354"/>
            <a:ext cx="3576552" cy="1406846"/>
          </a:xfrm>
          <a:prstGeom prst="rect">
            <a:avLst/>
          </a:prstGeom>
          <a:noFill/>
          <a:ln>
            <a:noFill/>
          </a:ln>
        </p:spPr>
      </p:pic>
      <p:pic>
        <p:nvPicPr>
          <p:cNvPr descr="Slika:Flag of Austria.svg - Wikipedija, prosta enciklopedija" id="395" name="Google Shape;395;p1"/>
          <p:cNvPicPr preferRelativeResize="0"/>
          <p:nvPr/>
        </p:nvPicPr>
        <p:blipFill rotWithShape="1">
          <a:blip r:embed="rId4">
            <a:alphaModFix/>
          </a:blip>
          <a:srcRect b="0" l="0" r="0" t="0"/>
          <a:stretch/>
        </p:blipFill>
        <p:spPr>
          <a:xfrm>
            <a:off x="10149087" y="2193125"/>
            <a:ext cx="674955" cy="450533"/>
          </a:xfrm>
          <a:prstGeom prst="rect">
            <a:avLst/>
          </a:prstGeom>
          <a:noFill/>
          <a:ln>
            <a:noFill/>
          </a:ln>
        </p:spPr>
      </p:pic>
      <p:pic>
        <p:nvPicPr>
          <p:cNvPr descr="Slika:Flag of Greece.svg - Wikipedija, prosta enciklopedija" id="396" name="Google Shape;396;p1"/>
          <p:cNvPicPr preferRelativeResize="0"/>
          <p:nvPr/>
        </p:nvPicPr>
        <p:blipFill rotWithShape="1">
          <a:blip r:embed="rId5">
            <a:alphaModFix/>
          </a:blip>
          <a:srcRect b="0" l="0" r="0" t="0"/>
          <a:stretch/>
        </p:blipFill>
        <p:spPr>
          <a:xfrm>
            <a:off x="10154546" y="3447756"/>
            <a:ext cx="675060" cy="450040"/>
          </a:xfrm>
          <a:prstGeom prst="rect">
            <a:avLst/>
          </a:prstGeom>
          <a:noFill/>
          <a:ln>
            <a:noFill/>
          </a:ln>
        </p:spPr>
      </p:pic>
      <p:pic>
        <p:nvPicPr>
          <p:cNvPr descr="Slika:Flag of Ireland.svg - Wikipedija, prosta enciklopedija" id="397" name="Google Shape;397;p1"/>
          <p:cNvPicPr preferRelativeResize="0"/>
          <p:nvPr/>
        </p:nvPicPr>
        <p:blipFill rotWithShape="1">
          <a:blip r:embed="rId6">
            <a:alphaModFix/>
          </a:blip>
          <a:srcRect b="0" l="0" r="0" t="0"/>
          <a:stretch/>
        </p:blipFill>
        <p:spPr>
          <a:xfrm>
            <a:off x="10154546" y="4074825"/>
            <a:ext cx="669496" cy="334748"/>
          </a:xfrm>
          <a:prstGeom prst="rect">
            <a:avLst/>
          </a:prstGeom>
          <a:noFill/>
          <a:ln>
            <a:noFill/>
          </a:ln>
        </p:spPr>
      </p:pic>
      <p:pic>
        <p:nvPicPr>
          <p:cNvPr descr="Slika:Flag of Cyprus.svg - Wikipedija, prosta enciklopedija" id="398" name="Google Shape;398;p1"/>
          <p:cNvPicPr preferRelativeResize="0"/>
          <p:nvPr/>
        </p:nvPicPr>
        <p:blipFill rotWithShape="1">
          <a:blip r:embed="rId7">
            <a:alphaModFix/>
          </a:blip>
          <a:srcRect b="0" l="0" r="0" t="0"/>
          <a:stretch/>
        </p:blipFill>
        <p:spPr>
          <a:xfrm>
            <a:off x="10149087" y="2820687"/>
            <a:ext cx="674955" cy="450040"/>
          </a:xfrm>
          <a:prstGeom prst="rect">
            <a:avLst/>
          </a:prstGeom>
          <a:noFill/>
          <a:ln>
            <a:noFill/>
          </a:ln>
        </p:spPr>
      </p:pic>
      <p:pic>
        <p:nvPicPr>
          <p:cNvPr descr="Flag of Slovenia - Wikipedia" id="399" name="Google Shape;399;p1"/>
          <p:cNvPicPr preferRelativeResize="0"/>
          <p:nvPr/>
        </p:nvPicPr>
        <p:blipFill rotWithShape="1">
          <a:blip r:embed="rId8">
            <a:alphaModFix/>
          </a:blip>
          <a:srcRect b="0" l="0" r="0" t="0"/>
          <a:stretch/>
        </p:blipFill>
        <p:spPr>
          <a:xfrm>
            <a:off x="10154547" y="4586602"/>
            <a:ext cx="669495" cy="334748"/>
          </a:xfrm>
          <a:prstGeom prst="rect">
            <a:avLst/>
          </a:prstGeom>
          <a:noFill/>
          <a:ln>
            <a:noFill/>
          </a:ln>
        </p:spPr>
      </p:pic>
      <p:pic>
        <p:nvPicPr>
          <p:cNvPr id="400" name="Google Shape;400;p1"/>
          <p:cNvPicPr preferRelativeResize="0"/>
          <p:nvPr/>
        </p:nvPicPr>
        <p:blipFill rotWithShape="1">
          <a:blip r:embed="rId9">
            <a:alphaModFix/>
          </a:blip>
          <a:srcRect b="0" l="0" r="0" t="0"/>
          <a:stretch/>
        </p:blipFill>
        <p:spPr>
          <a:xfrm>
            <a:off x="8746584" y="5436828"/>
            <a:ext cx="2220297"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anchorCtr="0" anchor="b" bIns="45700" lIns="91425" spcFirstLastPara="1" rIns="91425" wrap="square" tIns="45700">
            <a:normAutofit/>
          </a:bodyPr>
          <a:lstStyle/>
          <a:p>
            <a:pPr indent="0" lvl="0" marL="0" marR="0" rtl="0" algn="ctr">
              <a:lnSpc>
                <a:spcPct val="76000"/>
              </a:lnSpc>
              <a:spcBef>
                <a:spcPts val="0"/>
              </a:spcBef>
              <a:spcAft>
                <a:spcPts val="0"/>
              </a:spcAft>
              <a:buClr>
                <a:srgbClr val="C52B87"/>
              </a:buClr>
              <a:buSzPts val="4000"/>
              <a:buFont typeface="Calibri"/>
              <a:buNone/>
            </a:pPr>
            <a:r>
              <a:rPr b="1" i="0" lang="sl-SI" sz="4000" u="none" cap="none" strike="noStrike">
                <a:solidFill>
                  <a:srgbClr val="C52B87"/>
                </a:solidFill>
                <a:latin typeface="Calibri"/>
                <a:ea typeface="Calibri"/>
                <a:cs typeface="Calibri"/>
                <a:sym typeface="Calibri"/>
              </a:rPr>
              <a:t>Assessing in the Digital Era</a:t>
            </a:r>
            <a:endParaRPr b="0" i="0" sz="1400" u="none" cap="none" strike="noStrike">
              <a:solidFill>
                <a:srgbClr val="000000"/>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anchorCtr="0" anchor="b" bIns="45700" lIns="91425" spcFirstLastPara="1" rIns="91425" wrap="square" tIns="45700">
            <a:normAutofit/>
          </a:bodyPr>
          <a:lstStyle/>
          <a:p>
            <a:pPr indent="0" lvl="0" marL="0" marR="0" rtl="0" algn="ctr">
              <a:lnSpc>
                <a:spcPct val="76000"/>
              </a:lnSpc>
              <a:spcBef>
                <a:spcPts val="0"/>
              </a:spcBef>
              <a:spcAft>
                <a:spcPts val="0"/>
              </a:spcAft>
              <a:buClr>
                <a:srgbClr val="C52B87"/>
              </a:buClr>
              <a:buSzPts val="2800"/>
              <a:buFont typeface="Calibri"/>
              <a:buNone/>
            </a:pPr>
            <a:r>
              <a:rPr b="1" i="0" lang="sl-SI" sz="2800" u="none" cap="none" strike="noStrike">
                <a:solidFill>
                  <a:srgbClr val="C52B87"/>
                </a:solidFill>
                <a:latin typeface="Calibri"/>
                <a:ea typeface="Calibri"/>
                <a:cs typeface="Calibri"/>
                <a:sym typeface="Calibri"/>
              </a:rPr>
              <a:t>Digital and AI-enhanced Assessment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4" name="Shape 464"/>
        <p:cNvGrpSpPr/>
        <p:nvPr/>
      </p:nvGrpSpPr>
      <p:grpSpPr>
        <a:xfrm>
          <a:off x="0" y="0"/>
          <a:ext cx="0" cy="0"/>
          <a:chOff x="0" y="0"/>
          <a:chExt cx="0" cy="0"/>
        </a:xfrm>
      </p:grpSpPr>
      <p:pic>
        <p:nvPicPr>
          <p:cNvPr id="465" name="Google Shape;465;g3ae70b7d73a_0_15"/>
          <p:cNvPicPr preferRelativeResize="0"/>
          <p:nvPr>
            <p:ph idx="2" type="pic"/>
          </p:nvPr>
        </p:nvPicPr>
        <p:blipFill rotWithShape="1">
          <a:blip r:embed="rId4">
            <a:alphaModFix/>
          </a:blip>
          <a:srcRect b="3916" l="0" r="0" t="3908"/>
          <a:stretch/>
        </p:blipFill>
        <p:spPr>
          <a:xfrm>
            <a:off x="7837798" y="2177750"/>
            <a:ext cx="3785700" cy="3489600"/>
          </a:xfrm>
          <a:prstGeom prst="rect">
            <a:avLst/>
          </a:prstGeom>
          <a:noFill/>
          <a:ln>
            <a:noFill/>
          </a:ln>
        </p:spPr>
      </p:pic>
      <p:sp>
        <p:nvSpPr>
          <p:cNvPr id="466" name="Google Shape;466;g3ae70b7d73a_0_15"/>
          <p:cNvSpPr/>
          <p:nvPr/>
        </p:nvSpPr>
        <p:spPr>
          <a:xfrm>
            <a:off x="327803" y="1145073"/>
            <a:ext cx="6495600" cy="456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l-SI" sz="2000" u="none" cap="none" strike="noStrike">
                <a:solidFill>
                  <a:srgbClr val="0070C0"/>
                </a:solidFill>
                <a:latin typeface="Calibri"/>
                <a:ea typeface="Calibri"/>
                <a:cs typeface="Calibri"/>
                <a:sym typeface="Calibri"/>
              </a:rPr>
              <a:t>Assess your assessment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It’s time to think of your current practices.</a:t>
            </a:r>
            <a:endParaRPr b="0" i="0" sz="1400" u="none" cap="none" strike="noStrike">
              <a:solidFill>
                <a:srgbClr val="5F625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Instructions:</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1. Select one existing assessment from your current or past teaching practice.</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br>
              <a:rPr b="0" i="0" lang="sl-SI" sz="1600" u="none" cap="none" strike="noStrike">
                <a:solidFill>
                  <a:srgbClr val="5F625F"/>
                </a:solidFill>
                <a:latin typeface="Calibri"/>
                <a:ea typeface="Calibri"/>
                <a:cs typeface="Calibri"/>
                <a:sym typeface="Calibri"/>
              </a:rPr>
            </a:br>
            <a:r>
              <a:rPr b="0" i="0" lang="sl-SI" sz="1600" u="none" cap="none" strike="noStrike">
                <a:solidFill>
                  <a:srgbClr val="5F625F"/>
                </a:solidFill>
                <a:latin typeface="Calibri"/>
                <a:ea typeface="Calibri"/>
                <a:cs typeface="Calibri"/>
                <a:sym typeface="Calibri"/>
              </a:rPr>
              <a:t>Step 2. Classify it as </a:t>
            </a:r>
            <a:r>
              <a:rPr b="1" i="0" lang="sl-SI" sz="1600" u="none" cap="none" strike="noStrike">
                <a:solidFill>
                  <a:srgbClr val="5F625F"/>
                </a:solidFill>
                <a:latin typeface="Calibri"/>
                <a:ea typeface="Calibri"/>
                <a:cs typeface="Calibri"/>
                <a:sym typeface="Calibri"/>
              </a:rPr>
              <a:t>Diagnostic</a:t>
            </a:r>
            <a:r>
              <a:rPr b="0" i="0" lang="sl-SI" sz="1600" u="none" cap="none" strike="noStrike">
                <a:solidFill>
                  <a:srgbClr val="5F625F"/>
                </a:solidFill>
                <a:latin typeface="Calibri"/>
                <a:ea typeface="Calibri"/>
                <a:cs typeface="Calibri"/>
                <a:sym typeface="Calibri"/>
              </a:rPr>
              <a:t>, </a:t>
            </a:r>
            <a:r>
              <a:rPr b="1" i="0" lang="sl-SI" sz="1600" u="none" cap="none" strike="noStrike">
                <a:solidFill>
                  <a:srgbClr val="5F625F"/>
                </a:solidFill>
                <a:latin typeface="Calibri"/>
                <a:ea typeface="Calibri"/>
                <a:cs typeface="Calibri"/>
                <a:sym typeface="Calibri"/>
              </a:rPr>
              <a:t>Formative</a:t>
            </a:r>
            <a:r>
              <a:rPr b="0" i="0" lang="sl-SI" sz="1600" u="none" cap="none" strike="noStrike">
                <a:solidFill>
                  <a:srgbClr val="5F625F"/>
                </a:solidFill>
                <a:latin typeface="Calibri"/>
                <a:ea typeface="Calibri"/>
                <a:cs typeface="Calibri"/>
                <a:sym typeface="Calibri"/>
              </a:rPr>
              <a:t>, or </a:t>
            </a:r>
            <a:r>
              <a:rPr b="1" i="0" lang="sl-SI" sz="1600" u="none" cap="none" strike="noStrike">
                <a:solidFill>
                  <a:srgbClr val="5F625F"/>
                </a:solidFill>
                <a:latin typeface="Calibri"/>
                <a:ea typeface="Calibri"/>
                <a:cs typeface="Calibri"/>
                <a:sym typeface="Calibri"/>
              </a:rPr>
              <a:t>Summative</a:t>
            </a:r>
            <a:r>
              <a:rPr b="0" i="0" lang="sl-SI" sz="1600" u="none" cap="none" strike="noStrike">
                <a:solidFill>
                  <a:srgbClr val="5F625F"/>
                </a:solidFill>
                <a:latin typeface="Calibri"/>
                <a:ea typeface="Calibri"/>
                <a:cs typeface="Calibri"/>
                <a:sym typeface="Calibri"/>
              </a:rPr>
              <a:t>.</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3. Apply the </a:t>
            </a:r>
            <a:r>
              <a:rPr b="1" i="0" lang="sl-SI" sz="1600" u="none" cap="none" strike="noStrike">
                <a:solidFill>
                  <a:srgbClr val="5F625F"/>
                </a:solidFill>
                <a:latin typeface="Calibri"/>
                <a:ea typeface="Calibri"/>
                <a:cs typeface="Calibri"/>
                <a:sym typeface="Calibri"/>
              </a:rPr>
              <a:t>Furze Scale</a:t>
            </a:r>
            <a:r>
              <a:rPr b="0" i="0" lang="sl-SI" sz="1600" u="none" cap="none" strike="noStrike">
                <a:solidFill>
                  <a:srgbClr val="5F625F"/>
                </a:solidFill>
                <a:latin typeface="Calibri"/>
                <a:ea typeface="Calibri"/>
                <a:cs typeface="Calibri"/>
                <a:sym typeface="Calibri"/>
              </a:rPr>
              <a:t>: Where does it currently fit? (e.g., "No AI"?)</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1" i="0" lang="sl-SI" sz="1600" u="none" cap="none" strike="noStrike">
                <a:solidFill>
                  <a:srgbClr val="5F625F"/>
                </a:solidFill>
                <a:latin typeface="Calibri"/>
                <a:ea typeface="Calibri"/>
                <a:cs typeface="Calibri"/>
                <a:sym typeface="Calibri"/>
              </a:rPr>
              <a:t>Reflection:</a:t>
            </a:r>
            <a:r>
              <a:rPr b="0" i="0" lang="sl-SI" sz="1600" u="none" cap="none" strike="noStrike">
                <a:solidFill>
                  <a:srgbClr val="5F625F"/>
                </a:solidFill>
                <a:latin typeface="Calibri"/>
                <a:ea typeface="Calibri"/>
                <a:cs typeface="Calibri"/>
                <a:sym typeface="Calibri"/>
              </a:rPr>
              <a:t> If a learner used ChatGPT on this assignment today, would it invalidate the results? If yes, should you change its place on the scale (e.g., integrate AI or proctored environment.</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900" u="none" cap="none" strike="noStrike">
              <a:solidFill>
                <a:srgbClr val="2D2E2D"/>
              </a:solidFill>
              <a:latin typeface="Arial"/>
              <a:ea typeface="Arial"/>
              <a:cs typeface="Arial"/>
              <a:sym typeface="Arial"/>
            </a:endParaRPr>
          </a:p>
        </p:txBody>
      </p:sp>
      <p:sp>
        <p:nvSpPr>
          <p:cNvPr id="467" name="Google Shape;467;g3ae70b7d73a_0_15"/>
          <p:cNvSpPr txBox="1"/>
          <p:nvPr/>
        </p:nvSpPr>
        <p:spPr>
          <a:xfrm>
            <a:off x="525861" y="407091"/>
            <a:ext cx="511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Activity 1</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1" name="Shape 471"/>
        <p:cNvGrpSpPr/>
        <p:nvPr/>
      </p:nvGrpSpPr>
      <p:grpSpPr>
        <a:xfrm>
          <a:off x="0" y="0"/>
          <a:ext cx="0" cy="0"/>
          <a:chOff x="0" y="0"/>
          <a:chExt cx="0" cy="0"/>
        </a:xfrm>
      </p:grpSpPr>
      <p:pic>
        <p:nvPicPr>
          <p:cNvPr id="472" name="Google Shape;472;g3adc94a52c7_0_39"/>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473" name="Google Shape;473;g3adc94a52c7_0_39"/>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Designing Learner-centred Digital Assessment</a:t>
            </a:r>
            <a:endParaRPr b="1" i="0" sz="2600" u="none" cap="none" strike="noStrike">
              <a:solidFill>
                <a:srgbClr val="C52B87"/>
              </a:solidFill>
              <a:latin typeface="Calibri"/>
              <a:ea typeface="Calibri"/>
              <a:cs typeface="Calibri"/>
              <a:sym typeface="Calibri"/>
            </a:endParaRPr>
          </a:p>
        </p:txBody>
      </p:sp>
      <p:sp>
        <p:nvSpPr>
          <p:cNvPr id="474" name="Google Shape;474;g3adc94a52c7_0_39"/>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1" i="1" lang="sl-SI" sz="1600" u="none" cap="none" strike="noStrike">
                <a:solidFill>
                  <a:srgbClr val="5F625F"/>
                </a:solidFill>
                <a:latin typeface="Calibri"/>
                <a:ea typeface="Calibri"/>
                <a:cs typeface="Calibri"/>
                <a:sym typeface="Calibri"/>
              </a:rPr>
              <a:t>1. Selecting the right tools:</a:t>
            </a:r>
            <a:r>
              <a:rPr b="0" i="0" lang="sl-SI" sz="1600" u="none" cap="none" strike="noStrike">
                <a:solidFill>
                  <a:srgbClr val="5F625F"/>
                </a:solidFill>
                <a:latin typeface="Calibri"/>
                <a:ea typeface="Calibri"/>
                <a:cs typeface="Calibri"/>
                <a:sym typeface="Calibri"/>
              </a:rPr>
              <a:t> In digital assessment, we need to prioritize value. It is key that we select tools based on the specific assessment function they serve. According to the course materials, AI and digital tools generally support assessment in four key ways:</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sng" cap="none" strike="noStrike">
                <a:solidFill>
                  <a:srgbClr val="5F625F"/>
                </a:solidFill>
                <a:latin typeface="Calibri"/>
                <a:ea typeface="Calibri"/>
                <a:cs typeface="Calibri"/>
                <a:sym typeface="Calibri"/>
              </a:rPr>
              <a:t>Automating creation</a:t>
            </a:r>
            <a:r>
              <a:rPr b="0" i="0" lang="sl-SI" sz="1600" u="none" cap="none" strike="noStrike">
                <a:solidFill>
                  <a:srgbClr val="5F625F"/>
                </a:solidFill>
                <a:latin typeface="Calibri"/>
                <a:ea typeface="Calibri"/>
                <a:cs typeface="Calibri"/>
                <a:sym typeface="Calibri"/>
              </a:rPr>
              <a:t>: Tools that help educators generate topics, questions, and rubrics quickly. Examples: </a:t>
            </a:r>
            <a:r>
              <a:rPr b="0" i="0" lang="sl-SI" sz="1600" u="sng" cap="none" strike="noStrike">
                <a:solidFill>
                  <a:schemeClr val="hlink"/>
                </a:solidFill>
                <a:latin typeface="Calibri"/>
                <a:ea typeface="Calibri"/>
                <a:cs typeface="Calibri"/>
                <a:sym typeface="Calibri"/>
                <a:hlinkClick r:id="rId5"/>
              </a:rPr>
              <a:t>MagischoolAI</a:t>
            </a:r>
            <a:r>
              <a:rPr b="0" i="0" lang="sl-SI" sz="1600" u="none" cap="none" strike="noStrike">
                <a:solidFill>
                  <a:schemeClr val="dk2"/>
                </a:solidFill>
                <a:latin typeface="Calibri"/>
                <a:ea typeface="Calibri"/>
                <a:cs typeface="Calibri"/>
                <a:sym typeface="Calibri"/>
              </a:rPr>
              <a:t>,</a:t>
            </a:r>
            <a:r>
              <a:rPr b="0" i="0" lang="sl-SI" sz="1600" u="none" cap="none" strike="noStrike">
                <a:solidFill>
                  <a:schemeClr val="dk2"/>
                </a:solidFill>
                <a:uFill>
                  <a:noFill/>
                </a:uFill>
                <a:latin typeface="Calibri"/>
                <a:ea typeface="Calibri"/>
                <a:cs typeface="Calibri"/>
                <a:sym typeface="Calibri"/>
                <a:hlinkClick r:id="rId6">
                  <a:extLst>
                    <a:ext uri="{A12FA001-AC4F-418D-AE19-62706E023703}">
                      <ahyp:hlinkClr val="tx"/>
                    </a:ext>
                  </a:extLst>
                </a:hlinkClick>
              </a:rPr>
              <a:t> </a:t>
            </a:r>
            <a:r>
              <a:rPr b="0" i="0" lang="sl-SI" sz="1600" u="sng" cap="none" strike="noStrike">
                <a:solidFill>
                  <a:schemeClr val="hlink"/>
                </a:solidFill>
                <a:latin typeface="Calibri"/>
                <a:ea typeface="Calibri"/>
                <a:cs typeface="Calibri"/>
                <a:sym typeface="Calibri"/>
                <a:hlinkClick r:id="rId7"/>
              </a:rPr>
              <a:t>PrepAI</a:t>
            </a:r>
            <a:r>
              <a:rPr b="0" i="0" lang="sl-SI" sz="1600" u="none" cap="none" strike="noStrike">
                <a:solidFill>
                  <a:schemeClr val="dk2"/>
                </a:solidFill>
                <a:latin typeface="Calibri"/>
                <a:ea typeface="Calibri"/>
                <a:cs typeface="Calibri"/>
                <a:sym typeface="Calibri"/>
              </a:rPr>
              <a:t>,</a:t>
            </a:r>
            <a:r>
              <a:rPr b="0" i="0" lang="sl-SI" sz="1600" u="none" cap="none" strike="noStrike">
                <a:solidFill>
                  <a:schemeClr val="dk2"/>
                </a:solidFill>
                <a:uFill>
                  <a:noFill/>
                </a:uFill>
                <a:latin typeface="Calibri"/>
                <a:ea typeface="Calibri"/>
                <a:cs typeface="Calibri"/>
                <a:sym typeface="Calibri"/>
                <a:hlinkClick r:id="rId8">
                  <a:extLst>
                    <a:ext uri="{A12FA001-AC4F-418D-AE19-62706E023703}">
                      <ahyp:hlinkClr val="tx"/>
                    </a:ext>
                  </a:extLst>
                </a:hlinkClick>
              </a:rPr>
              <a:t> </a:t>
            </a:r>
            <a:r>
              <a:rPr b="0" i="0" lang="sl-SI" sz="1600" u="sng" cap="none" strike="noStrike">
                <a:solidFill>
                  <a:schemeClr val="hlink"/>
                </a:solidFill>
                <a:latin typeface="Calibri"/>
                <a:ea typeface="Calibri"/>
                <a:cs typeface="Calibri"/>
                <a:sym typeface="Calibri"/>
                <a:hlinkClick r:id="rId9"/>
              </a:rPr>
              <a:t>TEACHERMATIC</a:t>
            </a:r>
            <a:r>
              <a:rPr b="0" i="0" lang="sl-SI" sz="1600" u="none" cap="none" strike="noStrike">
                <a:solidFill>
                  <a:schemeClr val="dk2"/>
                </a:solidFill>
                <a:latin typeface="Calibri"/>
                <a:ea typeface="Calibri"/>
                <a:cs typeface="Calibri"/>
                <a:sym typeface="Calibri"/>
              </a:rPr>
              <a:t>,</a:t>
            </a:r>
            <a:r>
              <a:rPr b="0" i="0" lang="sl-SI" sz="1600" u="none" cap="none" strike="noStrike">
                <a:solidFill>
                  <a:schemeClr val="dk2"/>
                </a:solidFill>
                <a:uFill>
                  <a:noFill/>
                </a:uFill>
                <a:latin typeface="Calibri"/>
                <a:ea typeface="Calibri"/>
                <a:cs typeface="Calibri"/>
                <a:sym typeface="Calibri"/>
                <a:hlinkClick r:id="rId10">
                  <a:extLst>
                    <a:ext uri="{A12FA001-AC4F-418D-AE19-62706E023703}">
                      <ahyp:hlinkClr val="tx"/>
                    </a:ext>
                  </a:extLst>
                </a:hlinkClick>
              </a:rPr>
              <a:t> </a:t>
            </a:r>
            <a:r>
              <a:rPr b="0" i="0" lang="sl-SI" sz="1600" u="sng" cap="none" strike="noStrike">
                <a:solidFill>
                  <a:schemeClr val="hlink"/>
                </a:solidFill>
                <a:latin typeface="Calibri"/>
                <a:ea typeface="Calibri"/>
                <a:cs typeface="Calibri"/>
                <a:sym typeface="Calibri"/>
                <a:hlinkClick r:id="rId11"/>
              </a:rPr>
              <a:t>Nolej</a:t>
            </a:r>
            <a:r>
              <a:rPr b="0" i="0" lang="sl-SI" sz="1600" u="none" cap="none" strike="noStrike">
                <a:solidFill>
                  <a:schemeClr val="dk2"/>
                </a:solidFill>
                <a:latin typeface="Calibri"/>
                <a:ea typeface="Calibri"/>
                <a:cs typeface="Calibri"/>
                <a:sym typeface="Calibri"/>
              </a:rPr>
              <a:t>.</a:t>
            </a:r>
            <a:r>
              <a:rPr b="0" i="0" lang="sl-SI" sz="1600" u="none" cap="none" strike="noStrike">
                <a:solidFill>
                  <a:srgbClr val="5F625F"/>
                </a:solidFill>
                <a:latin typeface="Calibri"/>
                <a:ea typeface="Calibri"/>
                <a:cs typeface="Calibri"/>
                <a:sym typeface="Calibri"/>
              </a:rPr>
              <a:t> Use case: Generating a bank of quiz questions for a diagnostic test.</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sng" cap="none" strike="noStrike">
                <a:solidFill>
                  <a:srgbClr val="5F625F"/>
                </a:solidFill>
                <a:latin typeface="Calibri"/>
                <a:ea typeface="Calibri"/>
                <a:cs typeface="Calibri"/>
                <a:sym typeface="Calibri"/>
              </a:rPr>
              <a:t>Automating grading</a:t>
            </a:r>
            <a:r>
              <a:rPr b="0" i="0" lang="sl-SI" sz="1600" u="sng" cap="none" strike="noStrike">
                <a:solidFill>
                  <a:srgbClr val="5F625F"/>
                </a:solidFill>
                <a:latin typeface="Calibri"/>
                <a:ea typeface="Calibri"/>
                <a:cs typeface="Calibri"/>
                <a:sym typeface="Calibri"/>
              </a:rPr>
              <a:t>:</a:t>
            </a:r>
            <a:r>
              <a:rPr b="0" i="0" lang="sl-SI" sz="1600" u="none" cap="none" strike="noStrike">
                <a:solidFill>
                  <a:srgbClr val="5F625F"/>
                </a:solidFill>
                <a:latin typeface="Calibri"/>
                <a:ea typeface="Calibri"/>
                <a:cs typeface="Calibri"/>
                <a:sym typeface="Calibri"/>
              </a:rPr>
              <a:t> Tools that speed up consistency in marking, freeing up time for qualitative feedback. Examples: </a:t>
            </a:r>
            <a:r>
              <a:rPr b="0" i="0" lang="sl-SI" sz="1600" u="sng" cap="none" strike="noStrike">
                <a:solidFill>
                  <a:schemeClr val="hlink"/>
                </a:solidFill>
                <a:latin typeface="Calibri"/>
                <a:ea typeface="Calibri"/>
                <a:cs typeface="Calibri"/>
                <a:sym typeface="Calibri"/>
                <a:hlinkClick r:id="rId12"/>
              </a:rPr>
              <a:t>Gradescope</a:t>
            </a:r>
            <a:r>
              <a:rPr b="0" i="0" lang="sl-SI" sz="1600" u="none" cap="none" strike="noStrike">
                <a:solidFill>
                  <a:schemeClr val="dk2"/>
                </a:solidFill>
                <a:latin typeface="Calibri"/>
                <a:ea typeface="Calibri"/>
                <a:cs typeface="Calibri"/>
                <a:sym typeface="Calibri"/>
              </a:rPr>
              <a:t>,</a:t>
            </a:r>
            <a:r>
              <a:rPr b="0" i="0" lang="sl-SI" sz="1600" u="none" cap="none" strike="noStrike">
                <a:solidFill>
                  <a:schemeClr val="dk2"/>
                </a:solidFill>
                <a:uFill>
                  <a:noFill/>
                </a:uFill>
                <a:latin typeface="Calibri"/>
                <a:ea typeface="Calibri"/>
                <a:cs typeface="Calibri"/>
                <a:sym typeface="Calibri"/>
                <a:hlinkClick r:id="rId13">
                  <a:extLst>
                    <a:ext uri="{A12FA001-AC4F-418D-AE19-62706E023703}">
                      <ahyp:hlinkClr val="tx"/>
                    </a:ext>
                  </a:extLst>
                </a:hlinkClick>
              </a:rPr>
              <a:t> </a:t>
            </a:r>
            <a:r>
              <a:rPr b="0" i="0" lang="sl-SI" sz="1600" u="sng" cap="none" strike="noStrike">
                <a:solidFill>
                  <a:schemeClr val="hlink"/>
                </a:solidFill>
                <a:latin typeface="Calibri"/>
                <a:ea typeface="Calibri"/>
                <a:cs typeface="Calibri"/>
                <a:sym typeface="Calibri"/>
                <a:hlinkClick r:id="rId14"/>
              </a:rPr>
              <a:t>MagischoolAI</a:t>
            </a:r>
            <a:r>
              <a:rPr b="0" i="0" lang="sl-SI" sz="1600" u="none" cap="none" strike="noStrike">
                <a:solidFill>
                  <a:srgbClr val="5F625F"/>
                </a:solidFill>
                <a:latin typeface="Calibri"/>
                <a:ea typeface="Calibri"/>
                <a:cs typeface="Calibri"/>
                <a:sym typeface="Calibri"/>
              </a:rPr>
              <a:t>. Use case: Grading multiple-choice questions of a formative assessment.</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sng" cap="none" strike="noStrike">
                <a:solidFill>
                  <a:srgbClr val="5F625F"/>
                </a:solidFill>
                <a:latin typeface="Calibri"/>
                <a:ea typeface="Calibri"/>
                <a:cs typeface="Calibri"/>
                <a:sym typeface="Calibri"/>
              </a:rPr>
              <a:t>Adjusting difficulty (adaptive learning):</a:t>
            </a:r>
            <a:r>
              <a:rPr b="0" i="0" lang="sl-SI" sz="1600" u="none" cap="none" strike="noStrike">
                <a:solidFill>
                  <a:srgbClr val="5F625F"/>
                </a:solidFill>
                <a:latin typeface="Calibri"/>
                <a:ea typeface="Calibri"/>
                <a:cs typeface="Calibri"/>
                <a:sym typeface="Calibri"/>
              </a:rPr>
              <a:t> Tools that adapt questions in real-time based on the learner’s responses. Examples: Adaptive Quiz Moodle plugin. Use case: A quiz where the difficulty of the English grammar questions scales with the learner's accuracy.</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sng" cap="none" strike="noStrike">
                <a:solidFill>
                  <a:srgbClr val="5F625F"/>
                </a:solidFill>
                <a:latin typeface="Calibri"/>
                <a:ea typeface="Calibri"/>
                <a:cs typeface="Calibri"/>
                <a:sym typeface="Calibri"/>
              </a:rPr>
              <a:t>Supporting self-assessment</a:t>
            </a:r>
            <a:r>
              <a:rPr b="0" i="0" lang="sl-SI" sz="1600" u="none" cap="none" strike="noStrike">
                <a:solidFill>
                  <a:srgbClr val="5F625F"/>
                </a:solidFill>
                <a:latin typeface="Calibri"/>
                <a:ea typeface="Calibri"/>
                <a:cs typeface="Calibri"/>
                <a:sym typeface="Calibri"/>
              </a:rPr>
              <a:t>: Tools that work like a study companion, helping learners check their own understanding before the educator sees it. Examples: </a:t>
            </a:r>
            <a:r>
              <a:rPr b="0" i="0" lang="sl-SI" sz="1600" u="sng" cap="none" strike="noStrike">
                <a:solidFill>
                  <a:schemeClr val="accent3"/>
                </a:solidFill>
                <a:latin typeface="Calibri"/>
                <a:ea typeface="Calibri"/>
                <a:cs typeface="Calibri"/>
                <a:sym typeface="Calibri"/>
                <a:hlinkClick r:id="rId15">
                  <a:extLst>
                    <a:ext uri="{A12FA001-AC4F-418D-AE19-62706E023703}">
                      <ahyp:hlinkClr val="tx"/>
                    </a:ext>
                  </a:extLst>
                </a:hlinkClick>
              </a:rPr>
              <a:t>Feyn</a:t>
            </a:r>
            <a:r>
              <a:rPr b="0" i="0" lang="sl-SI" sz="1600" u="none" cap="none" strike="noStrike">
                <a:solidFill>
                  <a:srgbClr val="5F625F"/>
                </a:solidFill>
                <a:latin typeface="Calibri"/>
                <a:ea typeface="Calibri"/>
                <a:cs typeface="Calibri"/>
                <a:sym typeface="Calibri"/>
              </a:rPr>
              <a:t>, </a:t>
            </a:r>
            <a:r>
              <a:rPr b="0" i="0" lang="sl-SI" sz="1600" u="sng" cap="none" strike="noStrike">
                <a:solidFill>
                  <a:schemeClr val="accent3"/>
                </a:solidFill>
                <a:latin typeface="Calibri"/>
                <a:ea typeface="Calibri"/>
                <a:cs typeface="Calibri"/>
                <a:sym typeface="Calibri"/>
                <a:hlinkClick r:id="rId16">
                  <a:extLst>
                    <a:ext uri="{A12FA001-AC4F-418D-AE19-62706E023703}">
                      <ahyp:hlinkClr val="tx"/>
                    </a:ext>
                  </a:extLst>
                </a:hlinkClick>
              </a:rPr>
              <a:t>Active Recall</a:t>
            </a:r>
            <a:r>
              <a:rPr b="0" i="0" lang="sl-SI" sz="1600" u="none" cap="none" strike="noStrike">
                <a:solidFill>
                  <a:srgbClr val="5F625F"/>
                </a:solidFill>
                <a:latin typeface="Calibri"/>
                <a:ea typeface="Calibri"/>
                <a:cs typeface="Calibri"/>
                <a:sym typeface="Calibri"/>
              </a:rPr>
              <a:t>, </a:t>
            </a:r>
            <a:r>
              <a:rPr b="0" i="0" lang="sl-SI" sz="1600" u="sng" cap="none" strike="noStrike">
                <a:solidFill>
                  <a:schemeClr val="hlink"/>
                </a:solidFill>
                <a:latin typeface="Calibri"/>
                <a:ea typeface="Calibri"/>
                <a:cs typeface="Calibri"/>
                <a:sym typeface="Calibri"/>
                <a:hlinkClick r:id="rId17"/>
              </a:rPr>
              <a:t>Retinello</a:t>
            </a:r>
            <a:r>
              <a:rPr b="0" i="0" lang="sl-SI" sz="1600" u="none" cap="none" strike="noStrike">
                <a:solidFill>
                  <a:srgbClr val="5F625F"/>
                </a:solidFill>
                <a:latin typeface="Calibri"/>
                <a:ea typeface="Calibri"/>
                <a:cs typeface="Calibri"/>
                <a:sym typeface="Calibri"/>
              </a:rPr>
              <a:t>.</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When selecting a tool, always ask: If I promote the use of this too, will I be able to actually measure learner's performance? For example, using an AI writing improver is a risk if you are assessing language skills, but acceptable if you are assessing an irrelevant skill.</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8" name="Shape 478"/>
        <p:cNvGrpSpPr/>
        <p:nvPr/>
      </p:nvGrpSpPr>
      <p:grpSpPr>
        <a:xfrm>
          <a:off x="0" y="0"/>
          <a:ext cx="0" cy="0"/>
          <a:chOff x="0" y="0"/>
          <a:chExt cx="0" cy="0"/>
        </a:xfrm>
      </p:grpSpPr>
      <p:pic>
        <p:nvPicPr>
          <p:cNvPr id="479" name="Google Shape;479;g3af88922ed5_0_76"/>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480" name="Google Shape;480;g3af88922ed5_0_76"/>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Designing Learner-centred Digital Assessment</a:t>
            </a:r>
            <a:endParaRPr b="1" i="0" sz="2600" u="none" cap="none" strike="noStrike">
              <a:solidFill>
                <a:srgbClr val="C52B87"/>
              </a:solidFill>
              <a:latin typeface="Calibri"/>
              <a:ea typeface="Calibri"/>
              <a:cs typeface="Calibri"/>
              <a:sym typeface="Calibri"/>
            </a:endParaRPr>
          </a:p>
        </p:txBody>
      </p:sp>
      <p:sp>
        <p:nvSpPr>
          <p:cNvPr id="481" name="Google Shape;481;g3af88922ed5_0_76"/>
          <p:cNvSpPr/>
          <p:nvPr/>
        </p:nvSpPr>
        <p:spPr>
          <a:xfrm>
            <a:off x="678550" y="1252425"/>
            <a:ext cx="8448300" cy="4916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Here is is a </a:t>
            </a:r>
            <a:r>
              <a:rPr b="1" i="0" lang="sl-SI" sz="1600" u="none" cap="none" strike="noStrike">
                <a:solidFill>
                  <a:srgbClr val="5F625F"/>
                </a:solidFill>
                <a:latin typeface="Calibri"/>
                <a:ea typeface="Calibri"/>
                <a:cs typeface="Calibri"/>
                <a:sym typeface="Calibri"/>
              </a:rPr>
              <a:t>step-by-step checklist</a:t>
            </a:r>
            <a:r>
              <a:rPr b="0" i="0" lang="sl-SI" sz="1600" u="none" cap="none" strike="noStrike">
                <a:solidFill>
                  <a:srgbClr val="5F625F"/>
                </a:solidFill>
                <a:latin typeface="Calibri"/>
                <a:ea typeface="Calibri"/>
                <a:cs typeface="Calibri"/>
                <a:sym typeface="Calibri"/>
              </a:rPr>
              <a:t> to use when selecting digital assessment tools: </a:t>
            </a:r>
            <a:endParaRPr b="1" i="0" sz="13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Step 1: Why will the X tool help me?</a:t>
            </a:r>
            <a:r>
              <a:rPr b="0" i="0" lang="sl-SI" sz="1600" u="none" cap="none" strike="noStrike">
                <a:solidFill>
                  <a:srgbClr val="5F625F"/>
                </a:solidFill>
                <a:latin typeface="Calibri"/>
                <a:ea typeface="Calibri"/>
                <a:cs typeface="Calibri"/>
                <a:sym typeface="Calibri"/>
              </a:rPr>
              <a:t> Think “Does this tool actually solve a specific assessment problem (is there an added value)?” You can match the tool with one of the functions mentioned in the previous slide (e.g., automating creation, grading, etc.)</a:t>
            </a:r>
            <a:endParaRPr b="0" i="0" sz="11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Step 2: What skill(s) do I want to measure?</a:t>
            </a:r>
            <a:r>
              <a:rPr b="0" i="0" lang="sl-SI" sz="1600" u="none" cap="none" strike="noStrike">
                <a:solidFill>
                  <a:srgbClr val="5F625F"/>
                </a:solidFill>
                <a:latin typeface="Calibri"/>
                <a:ea typeface="Calibri"/>
                <a:cs typeface="Calibri"/>
                <a:sym typeface="Calibri"/>
              </a:rPr>
              <a:t> Think “Does learners’ use of this tool hidner the measurement of their actual performance?”. First, analyze your learning outcome(s). You can mark the tools with a red or green flag. Red flag example: If assessing language proficiency, do not use an AI writing improver, as the tool does the skill for them.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Step 3: Is equity ensured?</a:t>
            </a:r>
            <a:r>
              <a:rPr b="0" i="0" lang="sl-SI" sz="1600" u="none" cap="none" strike="noStrike">
                <a:solidFill>
                  <a:srgbClr val="5F625F"/>
                </a:solidFill>
                <a:latin typeface="Calibri"/>
                <a:ea typeface="Calibri"/>
                <a:cs typeface="Calibri"/>
                <a:sym typeface="Calibri"/>
              </a:rPr>
              <a:t> Check the pricing and see how accessible the tool is. You can verify  against WCAG Guidelines. Think “Does it work with text-to-speech or speech-to-text software?, Does it allow for keyboard navigation (no mouse required)?, Are there high-contrast buttons and text alternatives for images?”.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Step 4: Is privacy promoted?</a:t>
            </a:r>
            <a:r>
              <a:rPr b="0" i="0" lang="sl-SI" sz="1600" u="none" cap="none" strike="noStrike">
                <a:solidFill>
                  <a:srgbClr val="5F625F"/>
                </a:solidFill>
                <a:latin typeface="Calibri"/>
                <a:ea typeface="Calibri"/>
                <a:cs typeface="Calibri"/>
                <a:sym typeface="Calibri"/>
              </a:rPr>
              <a:t> Think “Does this tool process personal data?”. Read the Terms of Service, avoid tools that claim ownership of uploaded content or sell data to third parties and anonymize any data shared.</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5" name="Shape 485"/>
        <p:cNvGrpSpPr/>
        <p:nvPr/>
      </p:nvGrpSpPr>
      <p:grpSpPr>
        <a:xfrm>
          <a:off x="0" y="0"/>
          <a:ext cx="0" cy="0"/>
          <a:chOff x="0" y="0"/>
          <a:chExt cx="0" cy="0"/>
        </a:xfrm>
      </p:grpSpPr>
      <p:pic>
        <p:nvPicPr>
          <p:cNvPr id="486" name="Google Shape;486;g3adc94a52c7_0_45"/>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487" name="Google Shape;487;g3adc94a52c7_0_45"/>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Designing Learner-centred Digital Assessment</a:t>
            </a:r>
            <a:endParaRPr b="1" i="0" sz="2600" u="none" cap="none" strike="noStrike">
              <a:solidFill>
                <a:srgbClr val="C52B87"/>
              </a:solidFill>
              <a:latin typeface="Calibri"/>
              <a:ea typeface="Calibri"/>
              <a:cs typeface="Calibri"/>
              <a:sym typeface="Calibri"/>
            </a:endParaRPr>
          </a:p>
        </p:txBody>
      </p:sp>
      <p:sp>
        <p:nvSpPr>
          <p:cNvPr id="488" name="Google Shape;488;g3adc94a52c7_0_45"/>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1" i="1" lang="sl-SI" sz="1600" u="none" cap="none" strike="noStrike">
                <a:solidFill>
                  <a:srgbClr val="5F625F"/>
                </a:solidFill>
                <a:latin typeface="Calibri"/>
                <a:ea typeface="Calibri"/>
                <a:cs typeface="Calibri"/>
                <a:sym typeface="Calibri"/>
              </a:rPr>
              <a:t>2. Principles of authentic digital assessment: </a:t>
            </a:r>
            <a:r>
              <a:rPr b="0" i="0" lang="sl-SI" sz="1600" u="none" cap="none" strike="noStrike">
                <a:solidFill>
                  <a:srgbClr val="5F625F"/>
                </a:solidFill>
                <a:latin typeface="Calibri"/>
                <a:ea typeface="Calibri"/>
                <a:cs typeface="Calibri"/>
                <a:sym typeface="Calibri"/>
              </a:rPr>
              <a:t>In the era of AI, which can easily generate content such as essays, authentic assessment can help us safeguard integrity.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What makes an assessment "Authentic"? An authentic assessment must meet these criteria:</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Realistic</a:t>
            </a:r>
            <a:r>
              <a:rPr b="0" i="0" lang="sl-SI" sz="1600" u="none" cap="none" strike="noStrike">
                <a:solidFill>
                  <a:srgbClr val="5F625F"/>
                </a:solidFill>
                <a:latin typeface="Calibri"/>
                <a:ea typeface="Calibri"/>
                <a:cs typeface="Calibri"/>
                <a:sym typeface="Calibri"/>
              </a:rPr>
              <a:t>: It reflects real-life situations and contexts where learners will actually use the new knowledge.</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Higher-order thinking</a:t>
            </a:r>
            <a:r>
              <a:rPr b="0" i="0" lang="sl-SI" sz="1600" u="none" cap="none" strike="noStrike">
                <a:solidFill>
                  <a:srgbClr val="5F625F"/>
                </a:solidFill>
                <a:latin typeface="Calibri"/>
                <a:ea typeface="Calibri"/>
                <a:cs typeface="Calibri"/>
                <a:sym typeface="Calibri"/>
              </a:rPr>
              <a:t>: It requires judgment, critical thinking, and innovation, rather than rote memorization.</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Complex tasks</a:t>
            </a:r>
            <a:r>
              <a:rPr b="0" i="0" lang="sl-SI" sz="1600" u="none" cap="none" strike="noStrike">
                <a:solidFill>
                  <a:srgbClr val="5F625F"/>
                </a:solidFill>
                <a:latin typeface="Calibri"/>
                <a:ea typeface="Calibri"/>
                <a:cs typeface="Calibri"/>
                <a:sym typeface="Calibri"/>
              </a:rPr>
              <a:t>: It cannot be solved on the spot or with a single "click" and minimum effort; it requires multiple skills over a sustained time period.</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Process-oriented</a:t>
            </a:r>
            <a:r>
              <a:rPr b="0" i="0" lang="sl-SI" sz="1600" u="none" cap="none" strike="noStrike">
                <a:solidFill>
                  <a:srgbClr val="5F625F"/>
                </a:solidFill>
                <a:latin typeface="Calibri"/>
                <a:ea typeface="Calibri"/>
                <a:cs typeface="Calibri"/>
                <a:sym typeface="Calibri"/>
              </a:rPr>
              <a:t>: It focuses on the progression of work (drafts, outlines, reflections) rather than just the final product.</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Do you know E-Portfolios? A highly recommended method for authentic assessment is the E-portfolio. This is a digital space (e.g., a folder) where learners gather works produced throughout a course (e.g., projects, videos). Why it works for adults? It acts as a professional exhibition or CV supplement. Tools: Canvas e-portfolio, WordPress, Wix, Google Sites.</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2" name="Shape 492"/>
        <p:cNvGrpSpPr/>
        <p:nvPr/>
      </p:nvGrpSpPr>
      <p:grpSpPr>
        <a:xfrm>
          <a:off x="0" y="0"/>
          <a:ext cx="0" cy="0"/>
          <a:chOff x="0" y="0"/>
          <a:chExt cx="0" cy="0"/>
        </a:xfrm>
      </p:grpSpPr>
      <p:pic>
        <p:nvPicPr>
          <p:cNvPr id="493" name="Google Shape;493;g3adc94a52c7_0_51"/>
          <p:cNvPicPr preferRelativeResize="0"/>
          <p:nvPr>
            <p:ph idx="2" type="pic"/>
          </p:nvPr>
        </p:nvPicPr>
        <p:blipFill rotWithShape="1">
          <a:blip r:embed="rId4">
            <a:alphaModFix/>
          </a:blip>
          <a:srcRect b="3908" l="0" r="0" t="3917"/>
          <a:stretch/>
        </p:blipFill>
        <p:spPr>
          <a:xfrm>
            <a:off x="9242650" y="2970175"/>
            <a:ext cx="2341800" cy="2158500"/>
          </a:xfrm>
          <a:prstGeom prst="rect">
            <a:avLst/>
          </a:prstGeom>
          <a:noFill/>
          <a:ln>
            <a:noFill/>
          </a:ln>
        </p:spPr>
      </p:pic>
      <p:sp>
        <p:nvSpPr>
          <p:cNvPr id="494" name="Google Shape;494;g3adc94a52c7_0_51"/>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Designing Learner-centred Digital Assessment</a:t>
            </a:r>
            <a:endParaRPr b="1" i="0" sz="2600" u="none" cap="none" strike="noStrike">
              <a:solidFill>
                <a:srgbClr val="C52B87"/>
              </a:solidFill>
              <a:latin typeface="Calibri"/>
              <a:ea typeface="Calibri"/>
              <a:cs typeface="Calibri"/>
              <a:sym typeface="Calibri"/>
            </a:endParaRPr>
          </a:p>
        </p:txBody>
      </p:sp>
      <p:sp>
        <p:nvSpPr>
          <p:cNvPr id="495" name="Google Shape;495;g3adc94a52c7_0_51"/>
          <p:cNvSpPr/>
          <p:nvPr/>
        </p:nvSpPr>
        <p:spPr>
          <a:xfrm>
            <a:off x="678550" y="1252425"/>
            <a:ext cx="8663400" cy="5083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chemeClr val="dk2"/>
              </a:buClr>
              <a:buSzPts val="1100"/>
              <a:buFont typeface="Arial"/>
              <a:buNone/>
            </a:pPr>
            <a:r>
              <a:rPr b="1" i="1" lang="sl-SI" sz="1600" u="none" cap="none" strike="noStrike">
                <a:solidFill>
                  <a:srgbClr val="5F625F"/>
                </a:solidFill>
                <a:latin typeface="Calibri"/>
                <a:ea typeface="Calibri"/>
                <a:cs typeface="Calibri"/>
                <a:sym typeface="Calibri"/>
              </a:rPr>
              <a:t>3. Principles of inclusive digital assessment: </a:t>
            </a:r>
            <a:r>
              <a:rPr b="0" i="0" lang="sl-SI" sz="1600" u="none" cap="none" strike="noStrike">
                <a:solidFill>
                  <a:srgbClr val="5F625F"/>
                </a:solidFill>
                <a:latin typeface="Calibri"/>
                <a:ea typeface="Calibri"/>
                <a:cs typeface="Calibri"/>
                <a:sym typeface="Calibri"/>
              </a:rPr>
              <a:t>Designing for the "learner" means designing for </a:t>
            </a:r>
            <a:r>
              <a:rPr b="0" i="1" lang="sl-SI" sz="1600" u="none" cap="none" strike="noStrike">
                <a:solidFill>
                  <a:srgbClr val="5F625F"/>
                </a:solidFill>
                <a:latin typeface="Calibri"/>
                <a:ea typeface="Calibri"/>
                <a:cs typeface="Calibri"/>
                <a:sym typeface="Calibri"/>
              </a:rPr>
              <a:t>every</a:t>
            </a:r>
            <a:r>
              <a:rPr b="0" i="0" lang="sl-SI" sz="1600" u="none" cap="none" strike="noStrike">
                <a:solidFill>
                  <a:srgbClr val="5F625F"/>
                </a:solidFill>
                <a:latin typeface="Calibri"/>
                <a:ea typeface="Calibri"/>
                <a:cs typeface="Calibri"/>
                <a:sym typeface="Calibri"/>
              </a:rPr>
              <a:t> learner. There are two issues to address: </a:t>
            </a:r>
            <a:r>
              <a:rPr b="1" i="0" lang="sl-SI" sz="1600" u="none" cap="none" strike="noStrike">
                <a:solidFill>
                  <a:srgbClr val="5F625F"/>
                </a:solidFill>
                <a:latin typeface="Calibri"/>
                <a:ea typeface="Calibri"/>
                <a:cs typeface="Calibri"/>
                <a:sym typeface="Calibri"/>
              </a:rPr>
              <a:t>equity</a:t>
            </a:r>
            <a:r>
              <a:rPr b="0" i="0" lang="sl-SI" sz="1600" u="none" cap="none" strike="noStrike">
                <a:solidFill>
                  <a:srgbClr val="5F625F"/>
                </a:solidFill>
                <a:latin typeface="Calibri"/>
                <a:ea typeface="Calibri"/>
                <a:cs typeface="Calibri"/>
                <a:sym typeface="Calibri"/>
              </a:rPr>
              <a:t> &amp; </a:t>
            </a:r>
            <a:r>
              <a:rPr b="1" i="0" lang="sl-SI" sz="1600" u="none" cap="none" strike="noStrike">
                <a:solidFill>
                  <a:srgbClr val="5F625F"/>
                </a:solidFill>
                <a:latin typeface="Calibri"/>
                <a:ea typeface="Calibri"/>
                <a:cs typeface="Calibri"/>
                <a:sym typeface="Calibri"/>
              </a:rPr>
              <a:t>accessibility</a:t>
            </a:r>
            <a:r>
              <a:rPr b="0" i="0" lang="sl-SI" sz="1600" u="none" cap="none" strike="noStrike">
                <a:solidFill>
                  <a:srgbClr val="5F625F"/>
                </a:solidFill>
                <a:latin typeface="Calibri"/>
                <a:ea typeface="Calibri"/>
                <a:cs typeface="Calibri"/>
                <a:sym typeface="Calibri"/>
              </a:rPr>
              <a:t>.</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A. Equity: </a:t>
            </a:r>
            <a:r>
              <a:rPr b="0" i="0" lang="sl-SI" sz="1600" u="none" cap="none" strike="noStrike">
                <a:solidFill>
                  <a:srgbClr val="5F625F"/>
                </a:solidFill>
                <a:latin typeface="Calibri"/>
                <a:ea typeface="Calibri"/>
                <a:cs typeface="Calibri"/>
                <a:sym typeface="Calibri"/>
              </a:rPr>
              <a:t>When integrating tools, especially AI, inequities arise. Some might have access to premium versions (e.g., ChatGPT Plus) while others do not. </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If you assign a task requiring AI, you must ensure equal access. Either provide access to the tool or design the task so it can be completed with free versions. Alternatively, allow AI use only during synchronous classes where you provide the access.</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B. Accessibility: </a:t>
            </a:r>
            <a:r>
              <a:rPr b="0" i="0" lang="sl-SI" sz="1600" u="none" cap="none" strike="noStrike">
                <a:solidFill>
                  <a:srgbClr val="5F625F"/>
                </a:solidFill>
                <a:latin typeface="Calibri"/>
                <a:ea typeface="Calibri"/>
                <a:cs typeface="Calibri"/>
                <a:sym typeface="Calibri"/>
              </a:rPr>
              <a:t>Digital assessments must be accessible to learners with disabilities. Have in mind that there are: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Assistive technologies:</a:t>
            </a:r>
            <a:r>
              <a:rPr b="0" i="0" lang="sl-SI" sz="1600" u="none" cap="none" strike="noStrike">
                <a:solidFill>
                  <a:srgbClr val="5F625F"/>
                </a:solidFill>
                <a:latin typeface="Calibri"/>
                <a:ea typeface="Calibri"/>
                <a:cs typeface="Calibri"/>
                <a:sym typeface="Calibri"/>
              </a:rPr>
              <a:t> Ensure compatibility with text-to-speech or speech-to-text recognition software.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Guidelines for web content accessibility - WCAG:</a:t>
            </a:r>
            <a:r>
              <a:rPr b="0" i="0" lang="sl-SI" sz="1600" u="none" cap="none" strike="noStrike">
                <a:solidFill>
                  <a:srgbClr val="5F625F"/>
                </a:solidFill>
                <a:latin typeface="Calibri"/>
                <a:ea typeface="Calibri"/>
                <a:cs typeface="Calibri"/>
                <a:sym typeface="Calibri"/>
              </a:rPr>
              <a:t> Follow the </a:t>
            </a:r>
            <a:r>
              <a:rPr b="0" i="0" lang="sl-SI" sz="1600" u="sng" cap="none" strike="noStrike">
                <a:solidFill>
                  <a:schemeClr val="hlink"/>
                </a:solidFill>
                <a:latin typeface="Calibri"/>
                <a:ea typeface="Calibri"/>
                <a:cs typeface="Calibri"/>
                <a:sym typeface="Calibri"/>
                <a:hlinkClick r:id="rId5"/>
              </a:rPr>
              <a:t>Web Content Accessibility Guidelines</a:t>
            </a:r>
            <a:r>
              <a:rPr b="0" i="0" lang="sl-SI" sz="1600" u="none" cap="none" strike="noStrike">
                <a:solidFill>
                  <a:srgbClr val="5F625F"/>
                </a:solidFill>
                <a:latin typeface="Calibri"/>
                <a:ea typeface="Calibri"/>
                <a:cs typeface="Calibri"/>
                <a:sym typeface="Calibri"/>
              </a:rPr>
              <a:t> when developing digital content. Examples: text alternatives for images, keyboard navigation for all interactive elements.</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1" i="1"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9" name="Shape 499"/>
        <p:cNvGrpSpPr/>
        <p:nvPr/>
      </p:nvGrpSpPr>
      <p:grpSpPr>
        <a:xfrm>
          <a:off x="0" y="0"/>
          <a:ext cx="0" cy="0"/>
          <a:chOff x="0" y="0"/>
          <a:chExt cx="0" cy="0"/>
        </a:xfrm>
      </p:grpSpPr>
      <p:pic>
        <p:nvPicPr>
          <p:cNvPr id="500" name="Google Shape;500;g3ae70b7d73a_0_407"/>
          <p:cNvPicPr preferRelativeResize="0"/>
          <p:nvPr>
            <p:ph idx="2" type="pic"/>
          </p:nvPr>
        </p:nvPicPr>
        <p:blipFill rotWithShape="1">
          <a:blip r:embed="rId4">
            <a:alphaModFix/>
          </a:blip>
          <a:srcRect b="3916" l="0" r="0" t="3908"/>
          <a:stretch/>
        </p:blipFill>
        <p:spPr>
          <a:xfrm>
            <a:off x="7837798" y="2177750"/>
            <a:ext cx="3785700" cy="3489600"/>
          </a:xfrm>
          <a:prstGeom prst="rect">
            <a:avLst/>
          </a:prstGeom>
          <a:noFill/>
          <a:ln>
            <a:noFill/>
          </a:ln>
        </p:spPr>
      </p:pic>
      <p:sp>
        <p:nvSpPr>
          <p:cNvPr id="501" name="Google Shape;501;g3ae70b7d73a_0_407"/>
          <p:cNvSpPr/>
          <p:nvPr/>
        </p:nvSpPr>
        <p:spPr>
          <a:xfrm>
            <a:off x="327803" y="1145073"/>
            <a:ext cx="6495600" cy="456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l-SI" sz="2000" u="none" cap="none" strike="noStrike">
                <a:solidFill>
                  <a:srgbClr val="0070C0"/>
                </a:solidFill>
                <a:latin typeface="Calibri"/>
                <a:ea typeface="Calibri"/>
                <a:cs typeface="Calibri"/>
                <a:sym typeface="Calibri"/>
              </a:rPr>
              <a:t>Make it authentic and inclusive!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It’s time to redesign assessment and make it more authentic and inclusive.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Instructions:</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1. Look at the following assessment task: "Write a 500-word essay on the benefits of olive oil tourism." What’s the issue here?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Easily done with AI</a:t>
            </a:r>
            <a:endParaRPr b="0" i="0" sz="1600" u="none" cap="none" strike="noStrike">
              <a:solidFill>
                <a:srgbClr val="5F625F"/>
              </a:solidFill>
              <a:latin typeface="Calibri"/>
              <a:ea typeface="Calibri"/>
              <a:cs typeface="Calibri"/>
              <a:sym typeface="Calibri"/>
            </a:endParaRPr>
          </a:p>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Not a “real-life” task</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br>
              <a:rPr b="0" i="0" lang="sl-SI" sz="1600" u="none" cap="none" strike="noStrike">
                <a:solidFill>
                  <a:srgbClr val="5F625F"/>
                </a:solidFill>
                <a:latin typeface="Calibri"/>
                <a:ea typeface="Calibri"/>
                <a:cs typeface="Calibri"/>
                <a:sym typeface="Calibri"/>
              </a:rPr>
            </a:br>
            <a:r>
              <a:rPr b="0" i="0" lang="sl-SI" sz="1600" u="none" cap="none" strike="noStrike">
                <a:solidFill>
                  <a:srgbClr val="5F625F"/>
                </a:solidFill>
                <a:latin typeface="Calibri"/>
                <a:ea typeface="Calibri"/>
                <a:cs typeface="Calibri"/>
                <a:sym typeface="Calibri"/>
              </a:rPr>
              <a:t>Step 2. Redesign this task using authentic assessment principles to make it valuable for the learners and safeguard integrity.</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0"/>
              </a:spcBef>
              <a:spcAft>
                <a:spcPts val="0"/>
              </a:spcAft>
              <a:buClr>
                <a:schemeClr val="dk2"/>
              </a:buClr>
              <a:buSzPts val="9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900" u="none" cap="none" strike="noStrike">
              <a:solidFill>
                <a:srgbClr val="2D2E2D"/>
              </a:solidFill>
              <a:latin typeface="Arial"/>
              <a:ea typeface="Arial"/>
              <a:cs typeface="Arial"/>
              <a:sym typeface="Arial"/>
            </a:endParaRPr>
          </a:p>
        </p:txBody>
      </p:sp>
      <p:sp>
        <p:nvSpPr>
          <p:cNvPr id="502" name="Google Shape;502;g3ae70b7d73a_0_407"/>
          <p:cNvSpPr txBox="1"/>
          <p:nvPr/>
        </p:nvSpPr>
        <p:spPr>
          <a:xfrm>
            <a:off x="525861" y="407091"/>
            <a:ext cx="511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Activity 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06" name="Shape 506"/>
        <p:cNvGrpSpPr/>
        <p:nvPr/>
      </p:nvGrpSpPr>
      <p:grpSpPr>
        <a:xfrm>
          <a:off x="0" y="0"/>
          <a:ext cx="0" cy="0"/>
          <a:chOff x="0" y="0"/>
          <a:chExt cx="0" cy="0"/>
        </a:xfrm>
      </p:grpSpPr>
      <p:pic>
        <p:nvPicPr>
          <p:cNvPr id="507" name="Google Shape;507;p6"/>
          <p:cNvPicPr preferRelativeResize="0"/>
          <p:nvPr>
            <p:ph idx="2" type="pic"/>
          </p:nvPr>
        </p:nvPicPr>
        <p:blipFill rotWithShape="1">
          <a:blip r:embed="rId4">
            <a:alphaModFix/>
          </a:blip>
          <a:srcRect b="3908" l="0" r="0" t="3908"/>
          <a:stretch/>
        </p:blipFill>
        <p:spPr>
          <a:xfrm>
            <a:off x="8410797" y="2706027"/>
            <a:ext cx="3212700" cy="2961600"/>
          </a:xfrm>
          <a:prstGeom prst="rect">
            <a:avLst/>
          </a:prstGeom>
          <a:noFill/>
          <a:ln>
            <a:noFill/>
          </a:ln>
        </p:spPr>
      </p:pic>
      <p:sp>
        <p:nvSpPr>
          <p:cNvPr id="508" name="Google Shape;508;p6"/>
          <p:cNvSpPr txBox="1"/>
          <p:nvPr>
            <p:ph type="title"/>
          </p:nvPr>
        </p:nvSpPr>
        <p:spPr>
          <a:xfrm>
            <a:off x="450011" y="232912"/>
            <a:ext cx="9601200" cy="11423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Case Study (1/3)</a:t>
            </a:r>
            <a:endParaRPr/>
          </a:p>
        </p:txBody>
      </p:sp>
      <p:sp>
        <p:nvSpPr>
          <p:cNvPr id="509" name="Google Shape;509;p6"/>
          <p:cNvSpPr/>
          <p:nvPr/>
        </p:nvSpPr>
        <p:spPr>
          <a:xfrm>
            <a:off x="541400" y="1375300"/>
            <a:ext cx="7636200" cy="443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context:</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Nikos is preparing a summative assessment task to identify learners’ skills in applying practices for sustainable tourism (i.e.,  rules about waste recycling and energy saving). In the past, Nikos used a standard 30-question Multiple Choice Quiz. The challenge:</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challenge:</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For adult learners this was a boring and unfulfilling task since they memorized the answers just to pass and eventually, without actually changing anything in their businesses. Nikos also has a student, Mrs. Eleni (62), who runs a successful small mountain house. She has slight visual impairment and struggles with small text on screens. She failed the last quiz because the "Next" button was hard to find and the timer added too much anxiety.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13" name="Shape 513"/>
        <p:cNvGrpSpPr/>
        <p:nvPr/>
      </p:nvGrpSpPr>
      <p:grpSpPr>
        <a:xfrm>
          <a:off x="0" y="0"/>
          <a:ext cx="0" cy="0"/>
          <a:chOff x="0" y="0"/>
          <a:chExt cx="0" cy="0"/>
        </a:xfrm>
      </p:grpSpPr>
      <p:pic>
        <p:nvPicPr>
          <p:cNvPr id="514" name="Google Shape;514;g3ae70b7d73a_0_2"/>
          <p:cNvPicPr preferRelativeResize="0"/>
          <p:nvPr>
            <p:ph idx="2" type="pic"/>
          </p:nvPr>
        </p:nvPicPr>
        <p:blipFill rotWithShape="1">
          <a:blip r:embed="rId4">
            <a:alphaModFix/>
          </a:blip>
          <a:srcRect b="3908" l="0" r="0" t="3908"/>
          <a:stretch/>
        </p:blipFill>
        <p:spPr>
          <a:xfrm>
            <a:off x="8410797" y="2706027"/>
            <a:ext cx="3212700" cy="2961600"/>
          </a:xfrm>
          <a:prstGeom prst="rect">
            <a:avLst/>
          </a:prstGeom>
          <a:noFill/>
          <a:ln>
            <a:noFill/>
          </a:ln>
        </p:spPr>
      </p:pic>
      <p:sp>
        <p:nvSpPr>
          <p:cNvPr id="515" name="Google Shape;515;g3ae70b7d73a_0_2"/>
          <p:cNvSpPr txBox="1"/>
          <p:nvPr>
            <p:ph type="title"/>
          </p:nvPr>
        </p:nvSpPr>
        <p:spPr>
          <a:xfrm>
            <a:off x="450011" y="232912"/>
            <a:ext cx="9601200" cy="1142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Case Study (2/3)</a:t>
            </a:r>
            <a:endParaRPr/>
          </a:p>
        </p:txBody>
      </p:sp>
      <p:sp>
        <p:nvSpPr>
          <p:cNvPr id="516" name="Google Shape;516;g3ae70b7d73a_0_2"/>
          <p:cNvSpPr/>
          <p:nvPr/>
        </p:nvSpPr>
        <p:spPr>
          <a:xfrm>
            <a:off x="541400" y="1375300"/>
            <a:ext cx="7822200" cy="4738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solution: </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In the redesigned task, the participants must self-assess their own business. For instance: "Walk through your premises. Identify 3 areas where you currently violate sustainability rules (e.g., single-use plastics). Propose a realistic 3-step plan to fix them by next season."</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 </a:t>
            </a:r>
            <a:r>
              <a:rPr b="1" i="0" lang="sl-SI" sz="1600" u="none" cap="none" strike="noStrike">
                <a:solidFill>
                  <a:srgbClr val="5F625F"/>
                </a:solidFill>
                <a:latin typeface="Calibri"/>
                <a:ea typeface="Calibri"/>
                <a:cs typeface="Calibri"/>
                <a:sym typeface="Calibri"/>
              </a:rPr>
              <a:t>Why it's authentic:</a:t>
            </a:r>
            <a:endParaRPr b="1"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It is </a:t>
            </a:r>
            <a:r>
              <a:rPr b="1" i="0" lang="sl-SI" sz="1600" u="none" cap="none" strike="noStrike">
                <a:solidFill>
                  <a:srgbClr val="5F625F"/>
                </a:solidFill>
                <a:latin typeface="Calibri"/>
                <a:ea typeface="Calibri"/>
                <a:cs typeface="Calibri"/>
                <a:sym typeface="Calibri"/>
              </a:rPr>
              <a:t>realistic</a:t>
            </a:r>
            <a:r>
              <a:rPr b="0" i="0" lang="sl-SI" sz="1600" u="none" cap="none" strike="noStrike">
                <a:solidFill>
                  <a:srgbClr val="5F625F"/>
                </a:solidFill>
                <a:latin typeface="Calibri"/>
                <a:ea typeface="Calibri"/>
                <a:cs typeface="Calibri"/>
                <a:sym typeface="Calibri"/>
              </a:rPr>
              <a:t> and resembles the context in which the learners will use the knowledge.</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It requires </a:t>
            </a:r>
            <a:r>
              <a:rPr b="1" i="0" lang="sl-SI" sz="1600" u="none" cap="none" strike="noStrike">
                <a:solidFill>
                  <a:srgbClr val="5F625F"/>
                </a:solidFill>
                <a:latin typeface="Calibri"/>
                <a:ea typeface="Calibri"/>
                <a:cs typeface="Calibri"/>
                <a:sym typeface="Calibri"/>
              </a:rPr>
              <a:t>higher-order thinking</a:t>
            </a:r>
            <a:r>
              <a:rPr b="0" i="0" lang="sl-SI" sz="1600" u="none" cap="none" strike="noStrike">
                <a:solidFill>
                  <a:srgbClr val="5F625F"/>
                </a:solidFill>
                <a:latin typeface="Calibri"/>
                <a:ea typeface="Calibri"/>
                <a:cs typeface="Calibri"/>
                <a:sym typeface="Calibri"/>
              </a:rPr>
              <a:t> (evaluation/innovation) rather than rote memorization.</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It is a </a:t>
            </a:r>
            <a:r>
              <a:rPr b="1" i="0" lang="sl-SI" sz="1600" u="none" cap="none" strike="noStrike">
                <a:solidFill>
                  <a:srgbClr val="5F625F"/>
                </a:solidFill>
                <a:latin typeface="Calibri"/>
                <a:ea typeface="Calibri"/>
                <a:cs typeface="Calibri"/>
                <a:sym typeface="Calibri"/>
              </a:rPr>
              <a:t>complex task</a:t>
            </a:r>
            <a:r>
              <a:rPr b="0" i="0" lang="sl-SI" sz="1600" u="none" cap="none" strike="noStrike">
                <a:solidFill>
                  <a:srgbClr val="5F625F"/>
                </a:solidFill>
                <a:latin typeface="Calibri"/>
                <a:ea typeface="Calibri"/>
                <a:cs typeface="Calibri"/>
                <a:sym typeface="Calibri"/>
              </a:rPr>
              <a:t> that cannot be solved with a single click or simple AI prompt.</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He asks learners to create a simple </a:t>
            </a:r>
            <a:r>
              <a:rPr b="1" i="0" lang="sl-SI" sz="1600" u="none" cap="none" strike="noStrike">
                <a:solidFill>
                  <a:srgbClr val="5F625F"/>
                </a:solidFill>
                <a:latin typeface="Calibri"/>
                <a:ea typeface="Calibri"/>
                <a:cs typeface="Calibri"/>
                <a:sym typeface="Calibri"/>
              </a:rPr>
              <a:t>Digital Portfolio</a:t>
            </a:r>
            <a:r>
              <a:rPr b="0" i="0" lang="sl-SI" sz="1600" u="none" cap="none" strike="noStrike">
                <a:solidFill>
                  <a:srgbClr val="5F625F"/>
                </a:solidFill>
                <a:latin typeface="Calibri"/>
                <a:ea typeface="Calibri"/>
                <a:cs typeface="Calibri"/>
                <a:sym typeface="Calibri"/>
              </a:rPr>
              <a:t> (using a tool like Padlet or a simple Google Folder). They have to upload photos of the "Before" (the issues) and a short video or text explaining the "After" plan. This documents the </a:t>
            </a:r>
            <a:r>
              <a:rPr b="0" i="0" lang="sl-SI" sz="1600" u="sng" cap="none" strike="noStrike">
                <a:solidFill>
                  <a:srgbClr val="5F625F"/>
                </a:solidFill>
                <a:latin typeface="Calibri"/>
                <a:ea typeface="Calibri"/>
                <a:cs typeface="Calibri"/>
                <a:sym typeface="Calibri"/>
              </a:rPr>
              <a:t>progress </a:t>
            </a:r>
            <a:r>
              <a:rPr b="0" i="0" lang="sl-SI" sz="1600" u="none" cap="none" strike="noStrike">
                <a:solidFill>
                  <a:srgbClr val="5F625F"/>
                </a:solidFill>
                <a:latin typeface="Calibri"/>
                <a:ea typeface="Calibri"/>
                <a:cs typeface="Calibri"/>
                <a:sym typeface="Calibri"/>
              </a:rPr>
              <a:t>of their work and not only the </a:t>
            </a:r>
            <a:r>
              <a:rPr b="0" i="0" lang="sl-SI" sz="1600" u="sng" cap="none" strike="noStrike">
                <a:solidFill>
                  <a:srgbClr val="5F625F"/>
                </a:solidFill>
                <a:latin typeface="Calibri"/>
                <a:ea typeface="Calibri"/>
                <a:cs typeface="Calibri"/>
                <a:sym typeface="Calibri"/>
              </a:rPr>
              <a:t>final product.</a:t>
            </a:r>
            <a:endParaRPr b="0" i="0" sz="1600" u="sng"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20" name="Shape 520"/>
        <p:cNvGrpSpPr/>
        <p:nvPr/>
      </p:nvGrpSpPr>
      <p:grpSpPr>
        <a:xfrm>
          <a:off x="0" y="0"/>
          <a:ext cx="0" cy="0"/>
          <a:chOff x="0" y="0"/>
          <a:chExt cx="0" cy="0"/>
        </a:xfrm>
      </p:grpSpPr>
      <p:pic>
        <p:nvPicPr>
          <p:cNvPr id="521" name="Google Shape;521;g3ae70b7d73a_0_9"/>
          <p:cNvPicPr preferRelativeResize="0"/>
          <p:nvPr>
            <p:ph idx="2" type="pic"/>
          </p:nvPr>
        </p:nvPicPr>
        <p:blipFill rotWithShape="1">
          <a:blip r:embed="rId4">
            <a:alphaModFix/>
          </a:blip>
          <a:srcRect b="3908" l="0" r="0" t="3908"/>
          <a:stretch/>
        </p:blipFill>
        <p:spPr>
          <a:xfrm>
            <a:off x="8410797" y="2706027"/>
            <a:ext cx="3212700" cy="2961600"/>
          </a:xfrm>
          <a:prstGeom prst="rect">
            <a:avLst/>
          </a:prstGeom>
          <a:noFill/>
          <a:ln>
            <a:noFill/>
          </a:ln>
        </p:spPr>
      </p:pic>
      <p:sp>
        <p:nvSpPr>
          <p:cNvPr id="522" name="Google Shape;522;g3ae70b7d73a_0_9"/>
          <p:cNvSpPr txBox="1"/>
          <p:nvPr>
            <p:ph type="title"/>
          </p:nvPr>
        </p:nvSpPr>
        <p:spPr>
          <a:xfrm>
            <a:off x="450011" y="232912"/>
            <a:ext cx="9601200" cy="1142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Case Study (3/3)</a:t>
            </a:r>
            <a:endParaRPr/>
          </a:p>
        </p:txBody>
      </p:sp>
      <p:sp>
        <p:nvSpPr>
          <p:cNvPr id="523" name="Google Shape;523;g3ae70b7d73a_0_9"/>
          <p:cNvSpPr/>
          <p:nvPr/>
        </p:nvSpPr>
        <p:spPr>
          <a:xfrm>
            <a:off x="541400" y="1375300"/>
            <a:ext cx="7636200" cy="4432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solution: </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Why it’s inclusive?</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To ensure Mrs. Eleni is not disadvantaged, Nikos applies </a:t>
            </a:r>
            <a:r>
              <a:rPr b="1" i="0" lang="sl-SI" sz="1600" u="none" cap="none" strike="noStrike">
                <a:solidFill>
                  <a:srgbClr val="5F625F"/>
                </a:solidFill>
                <a:latin typeface="Calibri"/>
                <a:ea typeface="Calibri"/>
                <a:cs typeface="Calibri"/>
                <a:sym typeface="Calibri"/>
              </a:rPr>
              <a:t>WCAG Guidelines</a:t>
            </a:r>
            <a:r>
              <a:rPr b="0" i="0" lang="sl-SI" sz="1600" u="none" cap="none" strike="noStrike">
                <a:solidFill>
                  <a:srgbClr val="5F625F"/>
                </a:solidFill>
                <a:latin typeface="Calibri"/>
                <a:ea typeface="Calibri"/>
                <a:cs typeface="Calibri"/>
                <a:sym typeface="Calibri"/>
              </a:rPr>
              <a: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Multiple formats:</a:t>
            </a:r>
            <a:r>
              <a:rPr b="0" i="0" lang="sl-SI" sz="1600" u="none" cap="none" strike="noStrike">
                <a:solidFill>
                  <a:srgbClr val="5F625F"/>
                </a:solidFill>
                <a:latin typeface="Calibri"/>
                <a:ea typeface="Calibri"/>
                <a:cs typeface="Calibri"/>
                <a:sym typeface="Calibri"/>
              </a:rPr>
              <a:t> He allows learners to submit their plan as either a written document or a voice note/video presentation.</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Platform choice:</a:t>
            </a:r>
            <a:r>
              <a:rPr b="0" i="0" lang="sl-SI" sz="1600" u="none" cap="none" strike="noStrike">
                <a:solidFill>
                  <a:srgbClr val="5F625F"/>
                </a:solidFill>
                <a:latin typeface="Calibri"/>
                <a:ea typeface="Calibri"/>
                <a:cs typeface="Calibri"/>
                <a:sym typeface="Calibri"/>
              </a:rPr>
              <a:t> He ensures the chosen platform supports </a:t>
            </a:r>
            <a:r>
              <a:rPr b="1" i="0" lang="sl-SI" sz="1600" u="none" cap="none" strike="noStrike">
                <a:solidFill>
                  <a:srgbClr val="5F625F"/>
                </a:solidFill>
                <a:latin typeface="Calibri"/>
                <a:ea typeface="Calibri"/>
                <a:cs typeface="Calibri"/>
                <a:sym typeface="Calibri"/>
              </a:rPr>
              <a:t>text-to-speech</a:t>
            </a:r>
            <a:r>
              <a:rPr b="0" i="0" lang="sl-SI" sz="1600" u="none" cap="none" strike="noStrike">
                <a:solidFill>
                  <a:srgbClr val="5F625F"/>
                </a:solidFill>
                <a:latin typeface="Calibri"/>
                <a:ea typeface="Calibri"/>
                <a:cs typeface="Calibri"/>
                <a:sym typeface="Calibri"/>
              </a:rPr>
              <a:t> and has high-contrast buttons for navigation.</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27" name="Shape 527"/>
        <p:cNvGrpSpPr/>
        <p:nvPr/>
      </p:nvGrpSpPr>
      <p:grpSpPr>
        <a:xfrm>
          <a:off x="0" y="0"/>
          <a:ext cx="0" cy="0"/>
          <a:chOff x="0" y="0"/>
          <a:chExt cx="0" cy="0"/>
        </a:xfrm>
      </p:grpSpPr>
      <p:pic>
        <p:nvPicPr>
          <p:cNvPr id="528" name="Google Shape;528;g3ae70b7d73a_0_413"/>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29" name="Google Shape;529;g3ae70b7d73a_0_413"/>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The feedback loop: give back to improve</a:t>
            </a:r>
            <a:endParaRPr b="1" i="0" sz="2600" u="none" cap="none" strike="noStrike">
              <a:solidFill>
                <a:srgbClr val="C52B87"/>
              </a:solidFill>
              <a:latin typeface="Calibri"/>
              <a:ea typeface="Calibri"/>
              <a:cs typeface="Calibri"/>
              <a:sym typeface="Calibri"/>
            </a:endParaRPr>
          </a:p>
        </p:txBody>
      </p:sp>
      <p:sp>
        <p:nvSpPr>
          <p:cNvPr id="530" name="Google Shape;530;g3ae70b7d73a_0_413"/>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While one-to-one feedback is ideal, it isn't always practical or feasible, particularly in fully online courses. What we need to do is to mix different types of feedback medium: instructor, peer, and automated feedback. This helps to keep the learners connected.</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Feedback must be more than "Good job!". To be constructive, it could follow the below principles:</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Goal-oriented</a:t>
            </a:r>
            <a:r>
              <a:rPr b="0" i="0" lang="sl-SI" sz="1600" u="none" cap="none" strike="noStrike">
                <a:solidFill>
                  <a:srgbClr val="5F625F"/>
                </a:solidFill>
                <a:latin typeface="Calibri"/>
                <a:ea typeface="Calibri"/>
                <a:cs typeface="Calibri"/>
                <a:sym typeface="Calibri"/>
              </a:rPr>
              <a:t>: Align comments directly with the learning objectives (e.g., "You met the criteria for critical analysis, but..."). </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Tangible &amp; clear</a:t>
            </a:r>
            <a:r>
              <a:rPr b="0" i="0" lang="sl-SI" sz="1600" u="none" cap="none" strike="noStrike">
                <a:solidFill>
                  <a:srgbClr val="5F625F"/>
                </a:solidFill>
                <a:latin typeface="Calibri"/>
                <a:ea typeface="Calibri"/>
                <a:cs typeface="Calibri"/>
                <a:sym typeface="Calibri"/>
              </a:rPr>
              <a:t>: Use specific evidence. Avoid vague praise.</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Action-oriented</a:t>
            </a:r>
            <a:r>
              <a:rPr b="0" i="0" lang="sl-SI" sz="1600" u="none" cap="none" strike="noStrike">
                <a:solidFill>
                  <a:srgbClr val="5F625F"/>
                </a:solidFill>
                <a:latin typeface="Calibri"/>
                <a:ea typeface="Calibri"/>
                <a:cs typeface="Calibri"/>
                <a:sym typeface="Calibri"/>
              </a:rPr>
              <a:t>: Provide a clear "next step" or suggestion for improvement.</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Timely</a:t>
            </a:r>
            <a:r>
              <a:rPr b="0" i="0" lang="sl-SI" sz="1600" u="none" cap="none" strike="noStrike">
                <a:solidFill>
                  <a:srgbClr val="5F625F"/>
                </a:solidFill>
                <a:latin typeface="Calibri"/>
                <a:ea typeface="Calibri"/>
                <a:cs typeface="Calibri"/>
                <a:sym typeface="Calibri"/>
              </a:rPr>
              <a:t>: Adult learners need quick responses to apply them to their work.</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Culturally relevant</a:t>
            </a:r>
            <a:r>
              <a:rPr b="0" i="0" lang="sl-SI" sz="1600" u="none" cap="none" strike="noStrike">
                <a:solidFill>
                  <a:srgbClr val="5F625F"/>
                </a:solidFill>
                <a:latin typeface="Calibri"/>
                <a:ea typeface="Calibri"/>
                <a:cs typeface="Calibri"/>
                <a:sym typeface="Calibri"/>
              </a:rPr>
              <a:t>: In diverse adult cohorts, feedback must respect cultural differences. For example, some cultures prefer direct correction, while others value anonymity. For instance, if language isn't the assessment focus, avoid over-correcting syntax, as this can discourage adult learners.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2"/>
          <p:cNvSpPr txBox="1"/>
          <p:nvPr>
            <p:ph type="title"/>
          </p:nvPr>
        </p:nvSpPr>
        <p:spPr>
          <a:xfrm>
            <a:off x="7702526" y="1017916"/>
            <a:ext cx="3657600" cy="6657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Unit Aim </a:t>
            </a:r>
            <a:endParaRPr/>
          </a:p>
        </p:txBody>
      </p:sp>
      <p:sp>
        <p:nvSpPr>
          <p:cNvPr id="408" name="Google Shape;408;p2"/>
          <p:cNvSpPr txBox="1"/>
          <p:nvPr>
            <p:ph idx="1" type="body"/>
          </p:nvPr>
        </p:nvSpPr>
        <p:spPr>
          <a:xfrm>
            <a:off x="6915125" y="1801225"/>
            <a:ext cx="4244400" cy="3154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1360"/>
              <a:buNone/>
            </a:pPr>
            <a:r>
              <a:rPr lang="sl-SI" sz="1660">
                <a:solidFill>
                  <a:srgbClr val="5F625F"/>
                </a:solidFill>
                <a:latin typeface="Calibri"/>
                <a:ea typeface="Calibri"/>
                <a:cs typeface="Calibri"/>
                <a:sym typeface="Calibri"/>
              </a:rPr>
              <a:t>The goal of this unit is to equip adult educators with tools for designing and implementing effective assessment in the digital era. It combines theoretical and practical knowledge with the aim of empowering participants to create flexible, learner-centered assessment. In this context, the unit positions feedback as a mechanism for learner empowerment and continuous progression.</a:t>
            </a:r>
            <a:endParaRPr sz="1660"/>
          </a:p>
        </p:txBody>
      </p:sp>
      <p:pic>
        <p:nvPicPr>
          <p:cNvPr id="409" name="Google Shape;409;p2"/>
          <p:cNvPicPr preferRelativeResize="0"/>
          <p:nvPr/>
        </p:nvPicPr>
        <p:blipFill rotWithShape="1">
          <a:blip r:embed="rId4">
            <a:alphaModFix/>
          </a:blip>
          <a:srcRect b="0" l="8595" r="8595" t="0"/>
          <a:stretch/>
        </p:blipFill>
        <p:spPr>
          <a:xfrm>
            <a:off x="1657625" y="688150"/>
            <a:ext cx="3780600" cy="45654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4" name="Shape 534"/>
        <p:cNvGrpSpPr/>
        <p:nvPr/>
      </p:nvGrpSpPr>
      <p:grpSpPr>
        <a:xfrm>
          <a:off x="0" y="0"/>
          <a:ext cx="0" cy="0"/>
          <a:chOff x="0" y="0"/>
          <a:chExt cx="0" cy="0"/>
        </a:xfrm>
      </p:grpSpPr>
      <p:pic>
        <p:nvPicPr>
          <p:cNvPr id="535" name="Google Shape;535;g3ae70b7d73a_0_421"/>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36" name="Google Shape;536;g3ae70b7d73a_0_421"/>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The feedback loop: give back to improve</a:t>
            </a:r>
            <a:endParaRPr b="1" i="0" sz="2600" u="none" cap="none" strike="noStrike">
              <a:solidFill>
                <a:srgbClr val="C52B87"/>
              </a:solidFill>
              <a:latin typeface="Calibri"/>
              <a:ea typeface="Calibri"/>
              <a:cs typeface="Calibri"/>
              <a:sym typeface="Calibri"/>
            </a:endParaRPr>
          </a:p>
        </p:txBody>
      </p:sp>
      <p:sp>
        <p:nvSpPr>
          <p:cNvPr id="537" name="Google Shape;537;g3ae70b7d73a_0_421"/>
          <p:cNvSpPr/>
          <p:nvPr/>
        </p:nvSpPr>
        <p:spPr>
          <a:xfrm>
            <a:off x="678550" y="1252425"/>
            <a:ext cx="82500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Technique: The "Sandwich Method"</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A classic structure for comments: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AutoNum type="arabicPeriod"/>
            </a:pPr>
            <a:r>
              <a:rPr b="1" i="0" lang="sl-SI" sz="1600" u="none" cap="none" strike="noStrike">
                <a:solidFill>
                  <a:srgbClr val="5F625F"/>
                </a:solidFill>
                <a:latin typeface="Calibri"/>
                <a:ea typeface="Calibri"/>
                <a:cs typeface="Calibri"/>
                <a:sym typeface="Calibri"/>
              </a:rPr>
              <a:t>Top layer:</a:t>
            </a:r>
            <a:r>
              <a:rPr b="0" i="0" lang="sl-SI" sz="1600" u="none" cap="none" strike="noStrike">
                <a:solidFill>
                  <a:srgbClr val="5F625F"/>
                </a:solidFill>
                <a:latin typeface="Calibri"/>
                <a:ea typeface="Calibri"/>
                <a:cs typeface="Calibri"/>
                <a:sym typeface="Calibri"/>
              </a:rPr>
              <a:t> Positive comment on effort/strengths ("I appreciate the depth of your research...").</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AutoNum type="arabicPeriod"/>
            </a:pPr>
            <a:r>
              <a:rPr b="1" i="0" lang="sl-SI" sz="1600" u="none" cap="none" strike="noStrike">
                <a:solidFill>
                  <a:srgbClr val="5F625F"/>
                </a:solidFill>
                <a:latin typeface="Calibri"/>
                <a:ea typeface="Calibri"/>
                <a:cs typeface="Calibri"/>
                <a:sym typeface="Calibri"/>
              </a:rPr>
              <a:t>Medium layer:</a:t>
            </a:r>
            <a:r>
              <a:rPr b="0" i="0" lang="sl-SI" sz="1600" u="none" cap="none" strike="noStrike">
                <a:solidFill>
                  <a:srgbClr val="5F625F"/>
                </a:solidFill>
                <a:latin typeface="Calibri"/>
                <a:ea typeface="Calibri"/>
                <a:cs typeface="Calibri"/>
                <a:sym typeface="Calibri"/>
              </a:rPr>
              <a:t> Critical comment on what needs improvement ("However, the connection to the theory is weak...").</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AutoNum type="arabicPeriod"/>
            </a:pPr>
            <a:r>
              <a:rPr b="1" i="0" lang="sl-SI" sz="1600" u="none" cap="none" strike="noStrike">
                <a:solidFill>
                  <a:srgbClr val="5F625F"/>
                </a:solidFill>
                <a:latin typeface="Calibri"/>
                <a:ea typeface="Calibri"/>
                <a:cs typeface="Calibri"/>
                <a:sym typeface="Calibri"/>
              </a:rPr>
              <a:t>Bottom layer:</a:t>
            </a:r>
            <a:r>
              <a:rPr b="0" i="0" lang="sl-SI" sz="1600" u="none" cap="none" strike="noStrike">
                <a:solidFill>
                  <a:srgbClr val="5F625F"/>
                </a:solidFill>
                <a:latin typeface="Calibri"/>
                <a:ea typeface="Calibri"/>
                <a:cs typeface="Calibri"/>
                <a:sym typeface="Calibri"/>
              </a:rPr>
              <a:t> Final positive comment for closure ("With this adjustment, the argument will be very strong, because...").</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chemeClr val="dk2"/>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600"/>
              <a:buFont typeface="Arial"/>
              <a:buNone/>
            </a:pPr>
            <a:r>
              <a:t/>
            </a:r>
            <a:endParaRPr b="0" i="0" sz="1600" u="none" cap="none" strike="noStrike">
              <a:solidFill>
                <a:schemeClr val="dk2"/>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1" name="Shape 541"/>
        <p:cNvGrpSpPr/>
        <p:nvPr/>
      </p:nvGrpSpPr>
      <p:grpSpPr>
        <a:xfrm>
          <a:off x="0" y="0"/>
          <a:ext cx="0" cy="0"/>
          <a:chOff x="0" y="0"/>
          <a:chExt cx="0" cy="0"/>
        </a:xfrm>
      </p:grpSpPr>
      <p:pic>
        <p:nvPicPr>
          <p:cNvPr id="542" name="Google Shape;542;g3ae70b7d73a_0_437"/>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43" name="Google Shape;543;g3ae70b7d73a_0_437"/>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The feedback loop: give back to improve</a:t>
            </a:r>
            <a:endParaRPr b="1" i="0" sz="2600" u="none" cap="none" strike="noStrike">
              <a:solidFill>
                <a:srgbClr val="C52B87"/>
              </a:solidFill>
              <a:latin typeface="Calibri"/>
              <a:ea typeface="Calibri"/>
              <a:cs typeface="Calibri"/>
              <a:sym typeface="Calibri"/>
            </a:endParaRPr>
          </a:p>
        </p:txBody>
      </p:sp>
      <p:sp>
        <p:nvSpPr>
          <p:cNvPr id="544" name="Google Shape;544;g3ae70b7d73a_0_437"/>
          <p:cNvSpPr/>
          <p:nvPr/>
        </p:nvSpPr>
        <p:spPr>
          <a:xfrm>
            <a:off x="678550" y="1252425"/>
            <a:ext cx="82500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Technique: Peer review and self assessment</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To promote "Assessment as Learning," we can shift the focus toward the learners themselves. </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Peer review:</a:t>
            </a:r>
            <a:r>
              <a:rPr b="0" i="0" lang="sl-SI" sz="1600" u="none" cap="none" strike="noStrike">
                <a:solidFill>
                  <a:srgbClr val="5F625F"/>
                </a:solidFill>
                <a:latin typeface="Calibri"/>
                <a:ea typeface="Calibri"/>
                <a:cs typeface="Calibri"/>
                <a:sym typeface="Calibri"/>
              </a:rPr>
              <a:t> The learners provide feedback to each other.</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Calibri"/>
              <a:buChar char="○"/>
            </a:pPr>
            <a:r>
              <a:rPr b="0" i="1" lang="sl-SI" sz="1600" u="none" cap="none" strike="noStrike">
                <a:solidFill>
                  <a:srgbClr val="5F625F"/>
                </a:solidFill>
                <a:latin typeface="Calibri"/>
                <a:ea typeface="Calibri"/>
                <a:cs typeface="Calibri"/>
                <a:sym typeface="Calibri"/>
              </a:rPr>
              <a:t>Step 1:</a:t>
            </a:r>
            <a:r>
              <a:rPr b="0" i="0" lang="sl-SI" sz="1600" u="none" cap="none" strike="noStrike">
                <a:solidFill>
                  <a:srgbClr val="5F625F"/>
                </a:solidFill>
                <a:latin typeface="Calibri"/>
                <a:ea typeface="Calibri"/>
                <a:cs typeface="Calibri"/>
                <a:sym typeface="Calibri"/>
              </a:rPr>
              <a:t> Communicate clear expectations.</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0" i="1" lang="sl-SI" sz="1600" u="none" cap="none" strike="noStrike">
                <a:solidFill>
                  <a:srgbClr val="5F625F"/>
                </a:solidFill>
                <a:latin typeface="Calibri"/>
                <a:ea typeface="Calibri"/>
                <a:cs typeface="Calibri"/>
                <a:sym typeface="Calibri"/>
              </a:rPr>
              <a:t>Step 2:</a:t>
            </a:r>
            <a:r>
              <a:rPr b="0" i="0" lang="sl-SI" sz="1600" u="none" cap="none" strike="noStrike">
                <a:solidFill>
                  <a:srgbClr val="5F625F"/>
                </a:solidFill>
                <a:latin typeface="Calibri"/>
                <a:ea typeface="Calibri"/>
                <a:cs typeface="Calibri"/>
                <a:sym typeface="Calibri"/>
              </a:rPr>
              <a:t> Provide a specific </a:t>
            </a:r>
            <a:r>
              <a:rPr b="1" i="0" lang="sl-SI" sz="1600" u="none" cap="none" strike="noStrike">
                <a:solidFill>
                  <a:srgbClr val="5F625F"/>
                </a:solidFill>
                <a:latin typeface="Calibri"/>
                <a:ea typeface="Calibri"/>
                <a:cs typeface="Calibri"/>
                <a:sym typeface="Calibri"/>
              </a:rPr>
              <a:t>Checklist or Rubric</a:t>
            </a:r>
            <a:r>
              <a:rPr b="0" i="0" lang="sl-SI" sz="1600" u="none" cap="none" strike="noStrike">
                <a:solidFill>
                  <a:srgbClr val="5F625F"/>
                </a:solidFill>
                <a:latin typeface="Calibri"/>
                <a:ea typeface="Calibri"/>
                <a:cs typeface="Calibri"/>
                <a:sym typeface="Calibri"/>
              </a:rPr>
              <a:t>.</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Calibri"/>
              <a:buChar char="○"/>
            </a:pPr>
            <a:r>
              <a:rPr b="0" i="1" lang="sl-SI" sz="1600" u="none" cap="none" strike="noStrike">
                <a:solidFill>
                  <a:srgbClr val="5F625F"/>
                </a:solidFill>
                <a:latin typeface="Calibri"/>
                <a:ea typeface="Calibri"/>
                <a:cs typeface="Calibri"/>
                <a:sym typeface="Calibri"/>
              </a:rPr>
              <a:t>Step 3:</a:t>
            </a:r>
            <a:r>
              <a:rPr b="0" i="0" lang="sl-SI" sz="1600" u="none" cap="none" strike="noStrike">
                <a:solidFill>
                  <a:srgbClr val="5F625F"/>
                </a:solidFill>
                <a:latin typeface="Calibri"/>
                <a:ea typeface="Calibri"/>
                <a:cs typeface="Calibri"/>
                <a:sym typeface="Calibri"/>
              </a:rPr>
              <a:t> Model the expected behavior (show them what good feedback looks like) .</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Self-assessment:</a:t>
            </a:r>
            <a:r>
              <a:rPr b="0" i="0" lang="sl-SI" sz="1600" u="none" cap="none" strike="noStrike">
                <a:solidFill>
                  <a:srgbClr val="5F625F"/>
                </a:solidFill>
                <a:latin typeface="Calibri"/>
                <a:ea typeface="Calibri"/>
                <a:cs typeface="Calibri"/>
                <a:sym typeface="Calibri"/>
              </a:rPr>
              <a:t> Before submitting any work, ask learners to "grade" themselves against the rubric. This forces them to reflect on their own progress and reduces the gap between their perception and reality</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8" name="Shape 548"/>
        <p:cNvGrpSpPr/>
        <p:nvPr/>
      </p:nvGrpSpPr>
      <p:grpSpPr>
        <a:xfrm>
          <a:off x="0" y="0"/>
          <a:ext cx="0" cy="0"/>
          <a:chOff x="0" y="0"/>
          <a:chExt cx="0" cy="0"/>
        </a:xfrm>
      </p:grpSpPr>
      <p:pic>
        <p:nvPicPr>
          <p:cNvPr id="549" name="Google Shape;549;g3ae70b7d73a_0_429"/>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50" name="Google Shape;550;g3ae70b7d73a_0_429"/>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The feedback loop: give back to improve</a:t>
            </a:r>
            <a:endParaRPr b="1" i="0" sz="2600" u="none" cap="none" strike="noStrike">
              <a:solidFill>
                <a:srgbClr val="C52B87"/>
              </a:solidFill>
              <a:latin typeface="Calibri"/>
              <a:ea typeface="Calibri"/>
              <a:cs typeface="Calibri"/>
              <a:sym typeface="Calibri"/>
            </a:endParaRPr>
          </a:p>
        </p:txBody>
      </p:sp>
      <p:sp>
        <p:nvSpPr>
          <p:cNvPr id="551" name="Google Shape;551;g3ae70b7d73a_0_429"/>
          <p:cNvSpPr/>
          <p:nvPr/>
        </p:nvSpPr>
        <p:spPr>
          <a:xfrm>
            <a:off x="678550" y="1252425"/>
            <a:ext cx="82914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rgbClr val="000000"/>
              </a:buClr>
              <a:buSzPts val="1600"/>
              <a:buFont typeface="Arial"/>
              <a:buNone/>
            </a:pPr>
            <a:r>
              <a:rPr b="1" i="0" lang="sl-SI" sz="1600" u="none" cap="none" strike="noStrike">
                <a:solidFill>
                  <a:srgbClr val="5F625F"/>
                </a:solidFill>
                <a:latin typeface="Calibri"/>
                <a:ea typeface="Calibri"/>
                <a:cs typeface="Calibri"/>
                <a:sym typeface="Calibri"/>
              </a:rPr>
              <a:t>AI-Assisted feedback: automation with a human touch</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AI can support by handling the “harder task” of initial drafting, allowing you to focus on personali</a:t>
            </a:r>
            <a:r>
              <a:rPr lang="sl-SI" sz="1600">
                <a:solidFill>
                  <a:srgbClr val="5F625F"/>
                </a:solidFill>
                <a:latin typeface="Calibri"/>
                <a:ea typeface="Calibri"/>
                <a:cs typeface="Calibri"/>
                <a:sym typeface="Calibri"/>
              </a:rPr>
              <a:t>s</a:t>
            </a:r>
            <a:r>
              <a:rPr b="0" i="0" lang="sl-SI" sz="1600" u="none" cap="none" strike="noStrike">
                <a:solidFill>
                  <a:srgbClr val="5F625F"/>
                </a:solidFill>
                <a:latin typeface="Calibri"/>
                <a:ea typeface="Calibri"/>
                <a:cs typeface="Calibri"/>
                <a:sym typeface="Calibri"/>
              </a:rPr>
              <a:t>ation.</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Use GenAI to generate a first draft of feedback based on a rubric. For example, paste a learner’s response (anonymized) and your rubric into ChatGPT and ask it to "Review the response using the rubric". If the output includes recommendations for improvement, you can further request the tool to generate both the strong and weaker points. Then, review and edit the output to add your personal tone.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Tools like Brisk Teaching can automatically generate "Glows" (strengths) and "Grows" (areas for improvement) aligned with standards.</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100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You can encourage learners to use a Large Language Model (e.g., ChatGPT, Gemini) to receive feedback and ideas for improvement. However, note that AI often creates content that seems correct but is actually wrong or biased. It lacks in-depth understanding of specific fields or student backgrounds, meaning it can provide generic or inaccurate advice. If a learner cannot critically evaluate the AI's output, they might accept it as truth.</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600"/>
              <a:buFont typeface="Arial"/>
              <a:buNone/>
            </a:pPr>
            <a:r>
              <a:t/>
            </a:r>
            <a:endParaRPr b="1" i="0" sz="1600" u="none" cap="none" strike="noStrike">
              <a:solidFill>
                <a:schemeClr val="dk2"/>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5" name="Shape 555"/>
        <p:cNvGrpSpPr/>
        <p:nvPr/>
      </p:nvGrpSpPr>
      <p:grpSpPr>
        <a:xfrm>
          <a:off x="0" y="0"/>
          <a:ext cx="0" cy="0"/>
          <a:chOff x="0" y="0"/>
          <a:chExt cx="0" cy="0"/>
        </a:xfrm>
      </p:grpSpPr>
      <p:pic>
        <p:nvPicPr>
          <p:cNvPr id="556" name="Google Shape;556;p7"/>
          <p:cNvPicPr preferRelativeResize="0"/>
          <p:nvPr>
            <p:ph idx="2" type="pic"/>
          </p:nvPr>
        </p:nvPicPr>
        <p:blipFill rotWithShape="1">
          <a:blip r:embed="rId4">
            <a:alphaModFix/>
          </a:blip>
          <a:srcRect b="3908" l="0" r="0" t="3908"/>
          <a:stretch/>
        </p:blipFill>
        <p:spPr>
          <a:xfrm>
            <a:off x="7116023" y="1512476"/>
            <a:ext cx="4507500" cy="4155000"/>
          </a:xfrm>
          <a:prstGeom prst="rect">
            <a:avLst/>
          </a:prstGeom>
          <a:noFill/>
          <a:ln>
            <a:noFill/>
          </a:ln>
        </p:spPr>
      </p:pic>
      <p:sp>
        <p:nvSpPr>
          <p:cNvPr id="557" name="Google Shape;557;p7"/>
          <p:cNvSpPr txBox="1"/>
          <p:nvPr/>
        </p:nvSpPr>
        <p:spPr>
          <a:xfrm>
            <a:off x="1034827" y="976425"/>
            <a:ext cx="2883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 (1/3)</a:t>
            </a:r>
            <a:endParaRPr b="1" i="0" sz="2400" u="none" cap="none" strike="noStrike">
              <a:solidFill>
                <a:srgbClr val="C52B87"/>
              </a:solidFill>
              <a:latin typeface="Arial"/>
              <a:ea typeface="Arial"/>
              <a:cs typeface="Arial"/>
              <a:sym typeface="Arial"/>
            </a:endParaRPr>
          </a:p>
        </p:txBody>
      </p:sp>
      <p:sp>
        <p:nvSpPr>
          <p:cNvPr id="558" name="Google Shape;558;p7"/>
          <p:cNvSpPr/>
          <p:nvPr/>
        </p:nvSpPr>
        <p:spPr>
          <a:xfrm>
            <a:off x="1034825" y="1570625"/>
            <a:ext cx="5746500" cy="4442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context:</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Nikos runs a vocational course for local guesthouse owners in Ioannina. One of his students is Mr. Giorgos, owner of a small tavern with 30 years of experience but limited digital skills. The current course unit focuses on how to manage online reputation. One of their formative assessment is to write a professional response to a negative guest review.</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challenge:</a:t>
            </a:r>
            <a:r>
              <a:rPr b="0" i="0" lang="sl-SI" sz="1600" u="none" cap="none" strike="noStrike">
                <a:solidFill>
                  <a:srgbClr val="5F625F"/>
                </a:solidFill>
                <a:latin typeface="Calibri"/>
                <a:ea typeface="Calibri"/>
                <a:cs typeface="Calibri"/>
                <a:sym typeface="Calibri"/>
              </a:rPr>
              <a:t> Mr. Giorgos submits his first draft. It is written in all-caps English and reads: </a:t>
            </a:r>
            <a:r>
              <a:rPr b="0" i="1" lang="sl-SI" sz="1600" u="none" cap="none" strike="noStrike">
                <a:solidFill>
                  <a:srgbClr val="5F625F"/>
                </a:solidFill>
                <a:latin typeface="Calibri"/>
                <a:ea typeface="Calibri"/>
                <a:cs typeface="Calibri"/>
                <a:sym typeface="Calibri"/>
              </a:rPr>
              <a:t>"WE ARE THE BEST TAVERN. YOU DO NOT KNOW GREEK FOOD." </a:t>
            </a:r>
            <a:r>
              <a:rPr b="0" i="0" lang="sl-SI" sz="1600" u="none" cap="none" strike="noStrike">
                <a:solidFill>
                  <a:srgbClr val="5F625F"/>
                </a:solidFill>
                <a:latin typeface="Calibri"/>
                <a:ea typeface="Calibri"/>
                <a:cs typeface="Calibri"/>
                <a:sym typeface="Calibri"/>
              </a:rPr>
              <a:t>The teacher, Nikos, rushes between classes, leaves a quick comment on the learning platform: "Too aggressive. Don't use caps. Rewrite it." With the lack of direct connection and the verbs written in imperative, this comment felt too cold and distant. </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2" name="Shape 562"/>
        <p:cNvGrpSpPr/>
        <p:nvPr/>
      </p:nvGrpSpPr>
      <p:grpSpPr>
        <a:xfrm>
          <a:off x="0" y="0"/>
          <a:ext cx="0" cy="0"/>
          <a:chOff x="0" y="0"/>
          <a:chExt cx="0" cy="0"/>
        </a:xfrm>
      </p:grpSpPr>
      <p:sp>
        <p:nvSpPr>
          <p:cNvPr id="563" name="Google Shape;563;g3ae70b7d73a_0_451"/>
          <p:cNvSpPr/>
          <p:nvPr>
            <p:ph idx="2" type="pic"/>
          </p:nvPr>
        </p:nvSpPr>
        <p:spPr>
          <a:xfrm>
            <a:off x="7116023" y="1512476"/>
            <a:ext cx="4507500" cy="4155000"/>
          </a:xfrm>
          <a:prstGeom prst="rect">
            <a:avLst/>
          </a:prstGeom>
          <a:noFill/>
          <a:ln>
            <a:noFill/>
          </a:ln>
        </p:spPr>
      </p:sp>
      <p:sp>
        <p:nvSpPr>
          <p:cNvPr id="564" name="Google Shape;564;g3ae70b7d73a_0_451"/>
          <p:cNvSpPr txBox="1"/>
          <p:nvPr/>
        </p:nvSpPr>
        <p:spPr>
          <a:xfrm>
            <a:off x="1034827" y="976425"/>
            <a:ext cx="2931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 (2/3)</a:t>
            </a:r>
            <a:endParaRPr b="1" i="0" sz="2400" u="none" cap="none" strike="noStrike">
              <a:solidFill>
                <a:srgbClr val="C52B87"/>
              </a:solidFill>
              <a:latin typeface="Arial"/>
              <a:ea typeface="Arial"/>
              <a:cs typeface="Arial"/>
              <a:sym typeface="Arial"/>
            </a:endParaRPr>
          </a:p>
        </p:txBody>
      </p:sp>
      <p:sp>
        <p:nvSpPr>
          <p:cNvPr id="565" name="Google Shape;565;g3ae70b7d73a_0_451"/>
          <p:cNvSpPr/>
          <p:nvPr/>
        </p:nvSpPr>
        <p:spPr>
          <a:xfrm>
            <a:off x="1034825" y="1570625"/>
            <a:ext cx="5746500" cy="4442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solution:</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Nikos re-delivers the feedback using a voice note (to add warmth) and the Sandwich Method:</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Top layer (validation): </a:t>
            </a:r>
            <a:r>
              <a:rPr b="0" i="0" lang="sl-SI" sz="1600" u="none" cap="none" strike="noStrike">
                <a:solidFill>
                  <a:srgbClr val="5F625F"/>
                </a:solidFill>
                <a:latin typeface="Calibri"/>
                <a:ea typeface="Calibri"/>
                <a:cs typeface="Calibri"/>
                <a:sym typeface="Calibri"/>
              </a:rPr>
              <a:t>He starts by saying, "Mr. Giorgos, your passion is obvious. You are right to defend the quality of your food, which is famous in the village."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The medium layer (corrective, meaningful action)</a:t>
            </a:r>
            <a:r>
              <a:rPr b="0" i="0" lang="sl-SI" sz="1600" u="none" cap="none" strike="noStrike">
                <a:solidFill>
                  <a:srgbClr val="5F625F"/>
                </a:solidFill>
                <a:latin typeface="Calibri"/>
                <a:ea typeface="Calibri"/>
                <a:cs typeface="Calibri"/>
                <a:sym typeface="Calibri"/>
              </a:rPr>
              <a:t>: He shifts to the correction: "However, online guests cannot taste your food. Using capital letters looks like shouting. I suggest we lower the volume. Let's try a phrase like: 'We are sorry you felt this way, please come again [mentioning your good aspects…]"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1" i="0" lang="sl-SI" sz="1600" u="none" cap="none" strike="noStrike">
                <a:solidFill>
                  <a:srgbClr val="5F625F"/>
                </a:solidFill>
                <a:latin typeface="Calibri"/>
                <a:ea typeface="Calibri"/>
                <a:cs typeface="Calibri"/>
                <a:sym typeface="Calibri"/>
              </a:rPr>
              <a:t>The bottom layer (support)</a:t>
            </a:r>
            <a:r>
              <a:rPr b="0" i="0" lang="sl-SI" sz="1600" u="none" cap="none" strike="noStrike">
                <a:solidFill>
                  <a:srgbClr val="5F625F"/>
                </a:solidFill>
                <a:latin typeface="Calibri"/>
                <a:ea typeface="Calibri"/>
                <a:cs typeface="Calibri"/>
                <a:sym typeface="Calibri"/>
              </a:rPr>
              <a:t>: He concludes, "With your reputation and this softer tone, you will easily turn this bad review into a good advertisement."</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1600" u="none" cap="none" strike="noStrike">
              <a:solidFill>
                <a:schemeClr val="dk1"/>
              </a:solidFill>
              <a:latin typeface="Calibri"/>
              <a:ea typeface="Calibri"/>
              <a:cs typeface="Calibri"/>
              <a:sym typeface="Calibri"/>
            </a:endParaRPr>
          </a:p>
        </p:txBody>
      </p:sp>
      <p:pic>
        <p:nvPicPr>
          <p:cNvPr id="566" name="Google Shape;566;g3ae70b7d73a_0_451"/>
          <p:cNvPicPr preferRelativeResize="0"/>
          <p:nvPr>
            <p:ph idx="2" type="pic"/>
          </p:nvPr>
        </p:nvPicPr>
        <p:blipFill rotWithShape="1">
          <a:blip r:embed="rId4">
            <a:alphaModFix/>
          </a:blip>
          <a:srcRect b="3908" l="0" r="0" t="3908"/>
          <a:stretch/>
        </p:blipFill>
        <p:spPr>
          <a:xfrm>
            <a:off x="7116023" y="1512476"/>
            <a:ext cx="4507500" cy="4155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0" name="Shape 570"/>
        <p:cNvGrpSpPr/>
        <p:nvPr/>
      </p:nvGrpSpPr>
      <p:grpSpPr>
        <a:xfrm>
          <a:off x="0" y="0"/>
          <a:ext cx="0" cy="0"/>
          <a:chOff x="0" y="0"/>
          <a:chExt cx="0" cy="0"/>
        </a:xfrm>
      </p:grpSpPr>
      <p:sp>
        <p:nvSpPr>
          <p:cNvPr id="571" name="Google Shape;571;g3af88922ed5_0_25"/>
          <p:cNvSpPr/>
          <p:nvPr>
            <p:ph idx="2" type="pic"/>
          </p:nvPr>
        </p:nvSpPr>
        <p:spPr>
          <a:xfrm>
            <a:off x="7116023" y="1512476"/>
            <a:ext cx="4507500" cy="4155000"/>
          </a:xfrm>
          <a:prstGeom prst="rect">
            <a:avLst/>
          </a:prstGeom>
          <a:noFill/>
          <a:ln>
            <a:noFill/>
          </a:ln>
        </p:spPr>
      </p:sp>
      <p:sp>
        <p:nvSpPr>
          <p:cNvPr id="572" name="Google Shape;572;g3af88922ed5_0_25"/>
          <p:cNvSpPr txBox="1"/>
          <p:nvPr/>
        </p:nvSpPr>
        <p:spPr>
          <a:xfrm>
            <a:off x="1034827" y="976425"/>
            <a:ext cx="2931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 (3/3)</a:t>
            </a:r>
            <a:endParaRPr b="1" i="0" sz="2400" u="none" cap="none" strike="noStrike">
              <a:solidFill>
                <a:srgbClr val="C52B87"/>
              </a:solidFill>
              <a:latin typeface="Arial"/>
              <a:ea typeface="Arial"/>
              <a:cs typeface="Arial"/>
              <a:sym typeface="Arial"/>
            </a:endParaRPr>
          </a:p>
        </p:txBody>
      </p:sp>
      <p:sp>
        <p:nvSpPr>
          <p:cNvPr id="573" name="Google Shape;573;g3af88922ed5_0_25"/>
          <p:cNvSpPr/>
          <p:nvPr/>
        </p:nvSpPr>
        <p:spPr>
          <a:xfrm>
            <a:off x="1034825" y="1570625"/>
            <a:ext cx="6081300" cy="4769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If not applied correctly, the sandwich method can be ineffective. Some have critiqued the method due to the following reasons:</a:t>
            </a:r>
            <a:endParaRPr b="0" i="0" sz="1100" u="none" cap="none" strike="noStrike">
              <a:solidFill>
                <a:schemeClr val="dk2"/>
              </a:solidFill>
              <a:latin typeface="Arial"/>
              <a:ea typeface="Arial"/>
              <a:cs typeface="Arial"/>
              <a:sym typeface="Arial"/>
            </a:endParaRPr>
          </a:p>
          <a:p>
            <a:pPr indent="-330200" lvl="0" marL="457200" marR="0" rtl="0" algn="l">
              <a:lnSpc>
                <a:spcPct val="115000"/>
              </a:lnSpc>
              <a:spcBef>
                <a:spcPts val="120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The praise might be more general or “faked”, not genuine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It might include mixed signals with the learners not knowing what to change.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The positive comments seem to mediate the “bad news” and therefore not be seen as constructive.</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Instead try to ensure that: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You are specific -outlining the Context, Observation, Result, and Expected next steps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The criticism is Humble, Helpful, Immediate, Private, and </a:t>
            </a:r>
            <a:r>
              <a:rPr b="1" i="0" lang="sl-SI" sz="1600" u="none" cap="none" strike="noStrike">
                <a:solidFill>
                  <a:srgbClr val="5F625F"/>
                </a:solidFill>
                <a:latin typeface="Calibri"/>
                <a:ea typeface="Calibri"/>
                <a:cs typeface="Calibri"/>
                <a:sym typeface="Calibri"/>
              </a:rPr>
              <a:t>f</a:t>
            </a:r>
            <a:r>
              <a:rPr b="1" i="0" lang="sl-SI" sz="1600" u="sng" cap="none" strike="noStrike">
                <a:solidFill>
                  <a:srgbClr val="5F625F"/>
                </a:solidFill>
                <a:latin typeface="Calibri"/>
                <a:ea typeface="Calibri"/>
                <a:cs typeface="Calibri"/>
                <a:sym typeface="Calibri"/>
              </a:rPr>
              <a:t>ocused on behavior</a:t>
            </a:r>
            <a:r>
              <a:rPr b="0" i="0" lang="sl-SI" sz="1600" u="none" cap="none" strike="noStrike">
                <a:solidFill>
                  <a:srgbClr val="5F625F"/>
                </a:solidFill>
                <a:latin typeface="Calibri"/>
                <a:ea typeface="Calibri"/>
                <a:cs typeface="Calibri"/>
                <a:sym typeface="Calibri"/>
              </a:rPr>
              <a:t>, not the personality.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You care by hearing any concerns and seeing the emotional response of the learners.</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1600" u="none" cap="none" strike="noStrike">
              <a:solidFill>
                <a:schemeClr val="dk1"/>
              </a:solidFill>
              <a:latin typeface="Calibri"/>
              <a:ea typeface="Calibri"/>
              <a:cs typeface="Calibri"/>
              <a:sym typeface="Calibri"/>
            </a:endParaRPr>
          </a:p>
        </p:txBody>
      </p:sp>
      <p:pic>
        <p:nvPicPr>
          <p:cNvPr id="574" name="Google Shape;574;g3af88922ed5_0_25"/>
          <p:cNvPicPr preferRelativeResize="0"/>
          <p:nvPr>
            <p:ph idx="2" type="pic"/>
          </p:nvPr>
        </p:nvPicPr>
        <p:blipFill rotWithShape="1">
          <a:blip r:embed="rId4">
            <a:alphaModFix/>
          </a:blip>
          <a:srcRect b="3908" l="0" r="0" t="3908"/>
          <a:stretch/>
        </p:blipFill>
        <p:spPr>
          <a:xfrm>
            <a:off x="7116023" y="1512476"/>
            <a:ext cx="4507500" cy="4155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8" name="Shape 578"/>
        <p:cNvGrpSpPr/>
        <p:nvPr/>
      </p:nvGrpSpPr>
      <p:grpSpPr>
        <a:xfrm>
          <a:off x="0" y="0"/>
          <a:ext cx="0" cy="0"/>
          <a:chOff x="0" y="0"/>
          <a:chExt cx="0" cy="0"/>
        </a:xfrm>
      </p:grpSpPr>
      <p:pic>
        <p:nvPicPr>
          <p:cNvPr id="579" name="Google Shape;579;g3ae70b7d73a_0_444"/>
          <p:cNvPicPr preferRelativeResize="0"/>
          <p:nvPr>
            <p:ph idx="2" type="pic"/>
          </p:nvPr>
        </p:nvPicPr>
        <p:blipFill rotWithShape="1">
          <a:blip r:embed="rId4">
            <a:alphaModFix/>
          </a:blip>
          <a:srcRect b="3916" l="0" r="0" t="3908"/>
          <a:stretch/>
        </p:blipFill>
        <p:spPr>
          <a:xfrm>
            <a:off x="7837798" y="2177750"/>
            <a:ext cx="3785700" cy="3489600"/>
          </a:xfrm>
          <a:prstGeom prst="rect">
            <a:avLst/>
          </a:prstGeom>
          <a:noFill/>
          <a:ln>
            <a:noFill/>
          </a:ln>
        </p:spPr>
      </p:pic>
      <p:sp>
        <p:nvSpPr>
          <p:cNvPr id="580" name="Google Shape;580;g3ae70b7d73a_0_444"/>
          <p:cNvSpPr/>
          <p:nvPr/>
        </p:nvSpPr>
        <p:spPr>
          <a:xfrm>
            <a:off x="327803" y="1145073"/>
            <a:ext cx="6495600" cy="456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sl-SI" sz="2000" u="none" cap="none" strike="noStrike">
                <a:solidFill>
                  <a:srgbClr val="0070C0"/>
                </a:solidFill>
                <a:latin typeface="Calibri"/>
                <a:ea typeface="Calibri"/>
                <a:cs typeface="Calibri"/>
                <a:sym typeface="Calibri"/>
              </a:rPr>
              <a:t>Make it meaningful!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Is feedback given in any way welcomed? Reflect on some statements and make improvements using the techniques and tips presented above.</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1. Take a look at these feedback - comments: "This is too short. You didn't mention recycling. Fix it." and "The submission does not respond to the length requirements. Section 3 on waste management is absent. Please refer to the syllabus regarding sustainability protocols."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2. Do you think that it is meaningful?</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3. Rewrite this feedback to be meaningful and encouraging for adult learners.</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900" u="none" cap="none" strike="noStrike">
              <a:solidFill>
                <a:srgbClr val="2D2E2D"/>
              </a:solidFill>
              <a:latin typeface="Arial"/>
              <a:ea typeface="Arial"/>
              <a:cs typeface="Arial"/>
              <a:sym typeface="Arial"/>
            </a:endParaRPr>
          </a:p>
        </p:txBody>
      </p:sp>
      <p:sp>
        <p:nvSpPr>
          <p:cNvPr id="581" name="Google Shape;581;g3ae70b7d73a_0_444"/>
          <p:cNvSpPr txBox="1"/>
          <p:nvPr/>
        </p:nvSpPr>
        <p:spPr>
          <a:xfrm>
            <a:off x="525861" y="407091"/>
            <a:ext cx="511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Activity 3</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85" name="Shape 585"/>
        <p:cNvGrpSpPr/>
        <p:nvPr/>
      </p:nvGrpSpPr>
      <p:grpSpPr>
        <a:xfrm>
          <a:off x="0" y="0"/>
          <a:ext cx="0" cy="0"/>
          <a:chOff x="0" y="0"/>
          <a:chExt cx="0" cy="0"/>
        </a:xfrm>
      </p:grpSpPr>
      <p:pic>
        <p:nvPicPr>
          <p:cNvPr id="586" name="Google Shape;586;g3ae70b7d73a_0_457"/>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87" name="Google Shape;587;g3ae70b7d73a_0_457"/>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It’s a matter of ethics, too</a:t>
            </a:r>
            <a:endParaRPr b="1" i="0" sz="2600" u="none" cap="none" strike="noStrike">
              <a:solidFill>
                <a:srgbClr val="C52B87"/>
              </a:solidFill>
              <a:latin typeface="Calibri"/>
              <a:ea typeface="Calibri"/>
              <a:cs typeface="Calibri"/>
              <a:sym typeface="Calibri"/>
            </a:endParaRPr>
          </a:p>
        </p:txBody>
      </p:sp>
      <p:sp>
        <p:nvSpPr>
          <p:cNvPr id="588" name="Google Shape;588;g3ae70b7d73a_0_457"/>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chemeClr val="dk2"/>
              </a:buClr>
              <a:buSzPts val="1100"/>
              <a:buFont typeface="Arial"/>
              <a:buNone/>
            </a:pPr>
            <a:r>
              <a:rPr b="1" i="1" lang="sl-SI" sz="1600" u="none" cap="none" strike="noStrike">
                <a:solidFill>
                  <a:srgbClr val="5F625F"/>
                </a:solidFill>
                <a:latin typeface="Calibri"/>
                <a:ea typeface="Calibri"/>
                <a:cs typeface="Calibri"/>
                <a:sym typeface="Calibri"/>
              </a:rPr>
              <a:t>1. Promoting trustworthiness</a:t>
            </a:r>
            <a:endParaRPr b="1" i="1"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Trustworthiness goes beyond simply finding who cheated. It involves ensuring that assessment is secure, transparent, and respectful of data privacy.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Data Privacy (GDPR):</a:t>
            </a:r>
            <a:r>
              <a:rPr b="0" i="0" lang="sl-SI" sz="1600" u="none" cap="none" strike="noStrike">
                <a:solidFill>
                  <a:srgbClr val="5F625F"/>
                </a:solidFill>
                <a:latin typeface="Calibri"/>
                <a:ea typeface="Calibri"/>
                <a:cs typeface="Calibri"/>
                <a:sym typeface="Calibri"/>
              </a:rPr>
              <a:t> Always review the privacy policies of the tools you are using. Ensure that no personal information is shared (e.g., identification of names, places). </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Transparency &amp; citations:</a:t>
            </a:r>
            <a:r>
              <a:rPr b="0" i="0" lang="sl-SI" sz="1600" u="none" cap="none" strike="noStrike">
                <a:solidFill>
                  <a:srgbClr val="5F625F"/>
                </a:solidFill>
                <a:latin typeface="Calibri"/>
                <a:ea typeface="Calibri"/>
                <a:cs typeface="Calibri"/>
                <a:sym typeface="Calibri"/>
              </a:rPr>
              <a:t> Rather than banning AI (which can be hard to enforce), require students to document their usage.</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Ask learners to cite AI as a "personal communication" or include an acknowledgement statement explaining which parts of the work were AI-assisted.</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Shift the assessment focus from the final product to the process (e.g., assessing students’ drafts, outlines, and notes).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Internal code:</a:t>
            </a:r>
            <a:r>
              <a:rPr b="0" i="0" lang="sl-SI" sz="1600" u="none" cap="none" strike="noStrike">
                <a:solidFill>
                  <a:srgbClr val="5F625F"/>
                </a:solidFill>
                <a:latin typeface="Calibri"/>
                <a:ea typeface="Calibri"/>
                <a:cs typeface="Calibri"/>
                <a:sym typeface="Calibri"/>
              </a:rPr>
              <a:t> Co-create the rules. Learners are less likely to cheat if they understand why integrity matters. Dedicate time to discuss ethics and set boundaries collaboratively.</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92" name="Shape 592"/>
        <p:cNvGrpSpPr/>
        <p:nvPr/>
      </p:nvGrpSpPr>
      <p:grpSpPr>
        <a:xfrm>
          <a:off x="0" y="0"/>
          <a:ext cx="0" cy="0"/>
          <a:chOff x="0" y="0"/>
          <a:chExt cx="0" cy="0"/>
        </a:xfrm>
      </p:grpSpPr>
      <p:pic>
        <p:nvPicPr>
          <p:cNvPr id="593" name="Google Shape;593;g3ae70b7d73a_0_464"/>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594" name="Google Shape;594;g3ae70b7d73a_0_464"/>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It’s a matter of ethics, too</a:t>
            </a:r>
            <a:endParaRPr b="1" i="0" sz="2600" u="none" cap="none" strike="noStrike">
              <a:solidFill>
                <a:srgbClr val="C52B87"/>
              </a:solidFill>
              <a:latin typeface="Calibri"/>
              <a:ea typeface="Calibri"/>
              <a:cs typeface="Calibri"/>
              <a:sym typeface="Calibri"/>
            </a:endParaRPr>
          </a:p>
        </p:txBody>
      </p:sp>
      <p:sp>
        <p:nvSpPr>
          <p:cNvPr id="595" name="Google Shape;595;g3ae70b7d73a_0_464"/>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chemeClr val="dk2"/>
              </a:buClr>
              <a:buSzPts val="1100"/>
              <a:buFont typeface="Arial"/>
              <a:buNone/>
            </a:pPr>
            <a:r>
              <a:rPr b="1" i="1" lang="sl-SI" sz="1600" u="none" cap="none" strike="noStrike">
                <a:solidFill>
                  <a:srgbClr val="5F625F"/>
                </a:solidFill>
                <a:latin typeface="Calibri"/>
                <a:ea typeface="Calibri"/>
                <a:cs typeface="Calibri"/>
                <a:sym typeface="Calibri"/>
              </a:rPr>
              <a:t>2. Promoting validity</a:t>
            </a:r>
            <a:endParaRPr b="1" i="1"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Are we measuring what we intend to measure? The introduction of AI challenges validity. If we are assessing "English Writing Skills," and a learner uses Grammarly or ChatGPT to polish their text, the assessment is no longer valid because the tool is doing the skill we are trying to measure.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Before assigning a tool, ask: "Does using the X tool hinder the measurement of the student's performance?"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If the learning outcome is focused on improving skills like synthesis or analysis, using AI to fix grammar does not invalidate the assessment - contrary to the outcome being focused on language proficiency.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AI algorithms can perpetuate biases found in their training data (e.g., racial or gender bias), leading to unfair assessment results for certain groups. Always review what is produced.</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99" name="Shape 599"/>
        <p:cNvGrpSpPr/>
        <p:nvPr/>
      </p:nvGrpSpPr>
      <p:grpSpPr>
        <a:xfrm>
          <a:off x="0" y="0"/>
          <a:ext cx="0" cy="0"/>
          <a:chOff x="0" y="0"/>
          <a:chExt cx="0" cy="0"/>
        </a:xfrm>
      </p:grpSpPr>
      <p:pic>
        <p:nvPicPr>
          <p:cNvPr id="600" name="Google Shape;600;g3ae70b7d73a_0_470"/>
          <p:cNvPicPr preferRelativeResize="0"/>
          <p:nvPr>
            <p:ph idx="2" type="pic"/>
          </p:nvPr>
        </p:nvPicPr>
        <p:blipFill rotWithShape="1">
          <a:blip r:embed="rId4">
            <a:alphaModFix/>
          </a:blip>
          <a:srcRect b="3916" l="0" r="0" t="3908"/>
          <a:stretch/>
        </p:blipFill>
        <p:spPr>
          <a:xfrm>
            <a:off x="8928450" y="1766850"/>
            <a:ext cx="2607000" cy="2403000"/>
          </a:xfrm>
          <a:prstGeom prst="rect">
            <a:avLst/>
          </a:prstGeom>
          <a:noFill/>
          <a:ln>
            <a:noFill/>
          </a:ln>
        </p:spPr>
      </p:pic>
      <p:sp>
        <p:nvSpPr>
          <p:cNvPr id="601" name="Google Shape;601;g3ae70b7d73a_0_470"/>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It’s a matter of ethics, too</a:t>
            </a:r>
            <a:endParaRPr b="1" i="0" sz="2600" u="none" cap="none" strike="noStrike">
              <a:solidFill>
                <a:srgbClr val="C52B87"/>
              </a:solidFill>
              <a:latin typeface="Calibri"/>
              <a:ea typeface="Calibri"/>
              <a:cs typeface="Calibri"/>
              <a:sym typeface="Calibri"/>
            </a:endParaRPr>
          </a:p>
        </p:txBody>
      </p:sp>
      <p:sp>
        <p:nvSpPr>
          <p:cNvPr id="602" name="Google Shape;602;g3ae70b7d73a_0_470"/>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chemeClr val="dk2"/>
              </a:buClr>
              <a:buSzPts val="1100"/>
              <a:buFont typeface="Arial"/>
              <a:buNone/>
            </a:pPr>
            <a:r>
              <a:rPr b="1" i="1" lang="sl-SI" sz="1600" u="none" cap="none" strike="noStrike">
                <a:solidFill>
                  <a:srgbClr val="5F625F"/>
                </a:solidFill>
                <a:latin typeface="Calibri"/>
                <a:ea typeface="Calibri"/>
                <a:cs typeface="Calibri"/>
                <a:sym typeface="Calibri"/>
              </a:rPr>
              <a:t>2. Where is the human?</a:t>
            </a:r>
            <a:endParaRPr b="1" i="0" sz="1300" u="none" cap="none" strike="noStrike">
              <a:solidFill>
                <a:srgbClr val="5F625F"/>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rPr b="1" i="0" lang="sl-SI" sz="1600" u="none" cap="none" strike="noStrike">
                <a:solidFill>
                  <a:srgbClr val="5F625F"/>
                </a:solidFill>
                <a:latin typeface="Calibri"/>
                <a:ea typeface="Calibri"/>
                <a:cs typeface="Calibri"/>
                <a:sym typeface="Calibri"/>
              </a:rPr>
              <a:t>AI should never have the final word</a:t>
            </a:r>
            <a:r>
              <a:rPr b="0" i="0" lang="sl-SI" sz="1600" u="none" cap="none" strike="noStrike">
                <a:solidFill>
                  <a:srgbClr val="5F625F"/>
                </a:solidFill>
                <a:latin typeface="Calibri"/>
                <a:ea typeface="Calibri"/>
                <a:cs typeface="Calibri"/>
                <a:sym typeface="Calibri"/>
              </a:rPr>
              <a:t>. The educator is the one who must be the ultimate decision-maker.</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Even if you use AI for automated grading or feedback, you must verify the output, intervene, and modify the result where necessary.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Over-reliance on AI can lead to "skill degradation".</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Ensure that integrating AI does not amplify division. For instance, learners who can afford premium tools (like ChatGPT Plus) have an unfair advantage over those who cannot.</a:t>
            </a:r>
            <a:endParaRPr b="0" i="0" sz="1600" u="none" cap="none" strike="noStrike">
              <a:solidFill>
                <a:srgbClr val="5F625F"/>
              </a:solidFill>
              <a:latin typeface="Calibri"/>
              <a:ea typeface="Calibri"/>
              <a:cs typeface="Calibri"/>
              <a:sym typeface="Calibri"/>
            </a:endParaRPr>
          </a:p>
          <a:p>
            <a:pPr indent="0" lvl="0" marL="45720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13" name="Shape 413"/>
        <p:cNvGrpSpPr/>
        <p:nvPr/>
      </p:nvGrpSpPr>
      <p:grpSpPr>
        <a:xfrm>
          <a:off x="0" y="0"/>
          <a:ext cx="0" cy="0"/>
          <a:chOff x="0" y="0"/>
          <a:chExt cx="0" cy="0"/>
        </a:xfrm>
      </p:grpSpPr>
      <p:sp>
        <p:nvSpPr>
          <p:cNvPr id="414" name="Google Shape;414;p3"/>
          <p:cNvSpPr txBox="1"/>
          <p:nvPr>
            <p:ph type="title"/>
          </p:nvPr>
        </p:nvSpPr>
        <p:spPr>
          <a:xfrm>
            <a:off x="844526" y="759124"/>
            <a:ext cx="3657600" cy="6657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Learning </a:t>
            </a:r>
            <a:r>
              <a:rPr lang="sl-SI">
                <a:solidFill>
                  <a:srgbClr val="0070C0"/>
                </a:solidFill>
                <a:latin typeface="Calibri"/>
                <a:ea typeface="Calibri"/>
                <a:cs typeface="Calibri"/>
                <a:sym typeface="Calibri"/>
              </a:rPr>
              <a:t>Outcomes</a:t>
            </a:r>
            <a:endParaRPr/>
          </a:p>
        </p:txBody>
      </p:sp>
      <p:pic>
        <p:nvPicPr>
          <p:cNvPr id="415" name="Google Shape;415;p3"/>
          <p:cNvPicPr preferRelativeResize="0"/>
          <p:nvPr>
            <p:ph idx="2" type="pic"/>
          </p:nvPr>
        </p:nvPicPr>
        <p:blipFill rotWithShape="1">
          <a:blip r:embed="rId4">
            <a:alphaModFix/>
          </a:blip>
          <a:srcRect b="3908" l="0" r="0" t="3908"/>
          <a:stretch/>
        </p:blipFill>
        <p:spPr>
          <a:xfrm>
            <a:off x="5727939" y="232912"/>
            <a:ext cx="5895579" cy="5434643"/>
          </a:xfrm>
          <a:prstGeom prst="rect">
            <a:avLst/>
          </a:prstGeom>
          <a:noFill/>
          <a:ln>
            <a:noFill/>
          </a:ln>
        </p:spPr>
      </p:pic>
      <p:sp>
        <p:nvSpPr>
          <p:cNvPr id="416" name="Google Shape;416;p3"/>
          <p:cNvSpPr txBox="1"/>
          <p:nvPr>
            <p:ph idx="1" type="body"/>
          </p:nvPr>
        </p:nvSpPr>
        <p:spPr>
          <a:xfrm>
            <a:off x="715125" y="1550000"/>
            <a:ext cx="4508100" cy="363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sl-SI">
                <a:solidFill>
                  <a:srgbClr val="5F625F"/>
                </a:solidFill>
                <a:latin typeface="Calibri"/>
                <a:ea typeface="Calibri"/>
                <a:cs typeface="Calibri"/>
                <a:sym typeface="Calibri"/>
              </a:rPr>
              <a:t>After completing this SDL unit, you will have gained the following knowledge, skills and attitudes: </a:t>
            </a:r>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1: Evaluate the alignment between digital assessment types and pedagogical goals to select the most appropriate for digital learning.</a:t>
            </a:r>
            <a:endParaRPr>
              <a:solidFill>
                <a:srgbClr val="5F625F"/>
              </a:solidFill>
              <a:latin typeface="Calibri"/>
              <a:ea typeface="Calibri"/>
              <a:cs typeface="Calibri"/>
              <a:sym typeface="Calibri"/>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2: Design interactive digital assessment, that is authentic, inclusive and valid, acknowledging the role of AI.</a:t>
            </a:r>
            <a:endParaRPr>
              <a:solidFill>
                <a:srgbClr val="5F625F"/>
              </a:solidFill>
              <a:latin typeface="Calibri"/>
              <a:ea typeface="Calibri"/>
              <a:cs typeface="Calibri"/>
              <a:sym typeface="Calibri"/>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3: Value the role of transparent, learner-centered feedback by adapting assessment methods to empower learners.</a:t>
            </a:r>
            <a:endParaRPr>
              <a:solidFill>
                <a:srgbClr val="5F625F"/>
              </a:solidFill>
              <a:latin typeface="Calibri"/>
              <a:ea typeface="Calibri"/>
              <a:cs typeface="Calibri"/>
              <a:sym typeface="Calibri"/>
            </a:endParaRPr>
          </a:p>
          <a:p>
            <a:pPr indent="0" lvl="0" marL="457200" rtl="0" algn="l">
              <a:lnSpc>
                <a:spcPct val="90000"/>
              </a:lnSpc>
              <a:spcBef>
                <a:spcPts val="1200"/>
              </a:spcBef>
              <a:spcAft>
                <a:spcPts val="0"/>
              </a:spcAft>
              <a:buSzPts val="1600"/>
              <a:buNone/>
            </a:pPr>
            <a:r>
              <a:t/>
            </a:r>
            <a:endParaRPr>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06" name="Shape 606"/>
        <p:cNvGrpSpPr/>
        <p:nvPr/>
      </p:nvGrpSpPr>
      <p:grpSpPr>
        <a:xfrm>
          <a:off x="0" y="0"/>
          <a:ext cx="0" cy="0"/>
          <a:chOff x="0" y="0"/>
          <a:chExt cx="0" cy="0"/>
        </a:xfrm>
      </p:grpSpPr>
      <p:pic>
        <p:nvPicPr>
          <p:cNvPr id="607" name="Google Shape;607;g3ae70b7d73a_0_483"/>
          <p:cNvPicPr preferRelativeResize="0"/>
          <p:nvPr>
            <p:ph idx="2" type="pic"/>
          </p:nvPr>
        </p:nvPicPr>
        <p:blipFill rotWithShape="1">
          <a:blip r:embed="rId4">
            <a:alphaModFix/>
          </a:blip>
          <a:srcRect b="3908" l="0" r="0" t="3908"/>
          <a:stretch/>
        </p:blipFill>
        <p:spPr>
          <a:xfrm>
            <a:off x="7116023" y="1512476"/>
            <a:ext cx="4507500" cy="4155000"/>
          </a:xfrm>
          <a:prstGeom prst="rect">
            <a:avLst/>
          </a:prstGeom>
          <a:noFill/>
          <a:ln>
            <a:noFill/>
          </a:ln>
        </p:spPr>
      </p:pic>
      <p:sp>
        <p:nvSpPr>
          <p:cNvPr id="608" name="Google Shape;608;g3ae70b7d73a_0_483"/>
          <p:cNvSpPr txBox="1"/>
          <p:nvPr/>
        </p:nvSpPr>
        <p:spPr>
          <a:xfrm>
            <a:off x="1034827" y="976425"/>
            <a:ext cx="2931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 (1/2)</a:t>
            </a:r>
            <a:endParaRPr b="1" i="0" sz="2400" u="none" cap="none" strike="noStrike">
              <a:solidFill>
                <a:srgbClr val="C52B87"/>
              </a:solidFill>
              <a:latin typeface="Arial"/>
              <a:ea typeface="Arial"/>
              <a:cs typeface="Arial"/>
              <a:sym typeface="Arial"/>
            </a:endParaRPr>
          </a:p>
        </p:txBody>
      </p:sp>
      <p:sp>
        <p:nvSpPr>
          <p:cNvPr id="609" name="Google Shape;609;g3ae70b7d73a_0_483"/>
          <p:cNvSpPr/>
          <p:nvPr/>
        </p:nvSpPr>
        <p:spPr>
          <a:xfrm>
            <a:off x="1034825" y="1570625"/>
            <a:ext cx="5746500" cy="4442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context</a:t>
            </a:r>
            <a:r>
              <a:rPr b="0" i="0" lang="sl-SI" sz="1600" u="none" cap="none" strike="noStrike">
                <a:solidFill>
                  <a:srgbClr val="5F625F"/>
                </a:solidFill>
                <a:latin typeface="Calibri"/>
                <a:ea typeface="Calibri"/>
                <a:cs typeface="Calibri"/>
                <a:sym typeface="Calibri"/>
              </a:rPr>
              <a:t>: Nikos is an adult educator running a vocational course on Agrotourism. He must evaluate a lot of assignments over a single weekend. To manage this, he decides to use an AI-based assessment tool to automate the grading process. He uploads his specific rubric and the learners’ submissions into the system.</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challenge</a:t>
            </a:r>
            <a:r>
              <a:rPr b="0" i="0" lang="sl-SI" sz="1600" u="none" cap="none" strike="noStrike">
                <a:solidFill>
                  <a:srgbClr val="5F625F"/>
                </a:solidFill>
                <a:latin typeface="Calibri"/>
                <a:ea typeface="Calibri"/>
                <a:cs typeface="Calibri"/>
                <a:sym typeface="Calibri"/>
              </a:rPr>
              <a:t>: The AI tool produces results that threaten the </a:t>
            </a:r>
            <a:r>
              <a:rPr b="1" i="0" lang="sl-SI" sz="1600" u="none" cap="none" strike="noStrike">
                <a:solidFill>
                  <a:srgbClr val="5F625F"/>
                </a:solidFill>
                <a:latin typeface="Calibri"/>
                <a:ea typeface="Calibri"/>
                <a:cs typeface="Calibri"/>
                <a:sym typeface="Calibri"/>
              </a:rPr>
              <a:t>validity</a:t>
            </a:r>
            <a:r>
              <a:rPr b="0" i="0" lang="sl-SI" sz="1600" u="none" cap="none" strike="noStrike">
                <a:solidFill>
                  <a:srgbClr val="5F625F"/>
                </a:solidFill>
                <a:latin typeface="Calibri"/>
                <a:ea typeface="Calibri"/>
                <a:cs typeface="Calibri"/>
                <a:sym typeface="Calibri"/>
              </a:rPr>
              <a:t> and </a:t>
            </a:r>
            <a:r>
              <a:rPr b="1" i="0" lang="sl-SI" sz="1600" u="none" cap="none" strike="noStrike">
                <a:solidFill>
                  <a:srgbClr val="5F625F"/>
                </a:solidFill>
                <a:latin typeface="Calibri"/>
                <a:ea typeface="Calibri"/>
                <a:cs typeface="Calibri"/>
                <a:sym typeface="Calibri"/>
              </a:rPr>
              <a:t>trustworthiness</a:t>
            </a:r>
            <a:r>
              <a:rPr b="0" i="0" lang="sl-SI" sz="1600" u="none" cap="none" strike="noStrike">
                <a:solidFill>
                  <a:srgbClr val="5F625F"/>
                </a:solidFill>
                <a:latin typeface="Calibri"/>
                <a:ea typeface="Calibri"/>
                <a:cs typeface="Calibri"/>
                <a:sym typeface="Calibri"/>
              </a:rPr>
              <a:t> of the assessment.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It gives a failing grade to one of the learners focusing on wrong criteria such as "informal language". The tool does not measure her performance. A bias also existed with the tool favouring the more formal tone and not cultural alignment, as opposed to the learning outcomes.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The AI gives an excellent score to another learner (95/100) for a polished presentation that includes non-existent sources (e.g., AI hallucination about a Greek law.).</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13" name="Shape 613"/>
        <p:cNvGrpSpPr/>
        <p:nvPr/>
      </p:nvGrpSpPr>
      <p:grpSpPr>
        <a:xfrm>
          <a:off x="0" y="0"/>
          <a:ext cx="0" cy="0"/>
          <a:chOff x="0" y="0"/>
          <a:chExt cx="0" cy="0"/>
        </a:xfrm>
      </p:grpSpPr>
      <p:pic>
        <p:nvPicPr>
          <p:cNvPr id="614" name="Google Shape;614;g3ae70b7d73a_0_490"/>
          <p:cNvPicPr preferRelativeResize="0"/>
          <p:nvPr>
            <p:ph idx="2" type="pic"/>
          </p:nvPr>
        </p:nvPicPr>
        <p:blipFill rotWithShape="1">
          <a:blip r:embed="rId4">
            <a:alphaModFix/>
          </a:blip>
          <a:srcRect b="3908" l="0" r="0" t="3908"/>
          <a:stretch/>
        </p:blipFill>
        <p:spPr>
          <a:xfrm>
            <a:off x="7116023" y="1512476"/>
            <a:ext cx="4507500" cy="4155000"/>
          </a:xfrm>
          <a:prstGeom prst="rect">
            <a:avLst/>
          </a:prstGeom>
          <a:noFill/>
          <a:ln>
            <a:noFill/>
          </a:ln>
        </p:spPr>
      </p:pic>
      <p:sp>
        <p:nvSpPr>
          <p:cNvPr id="615" name="Google Shape;615;g3ae70b7d73a_0_490"/>
          <p:cNvSpPr txBox="1"/>
          <p:nvPr/>
        </p:nvSpPr>
        <p:spPr>
          <a:xfrm>
            <a:off x="1034826" y="976425"/>
            <a:ext cx="264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 (2/2)</a:t>
            </a:r>
            <a:endParaRPr b="1" i="0" sz="2400" u="none" cap="none" strike="noStrike">
              <a:solidFill>
                <a:srgbClr val="C52B87"/>
              </a:solidFill>
              <a:latin typeface="Arial"/>
              <a:ea typeface="Arial"/>
              <a:cs typeface="Arial"/>
              <a:sym typeface="Arial"/>
            </a:endParaRPr>
          </a:p>
        </p:txBody>
      </p:sp>
      <p:sp>
        <p:nvSpPr>
          <p:cNvPr id="616" name="Google Shape;616;g3ae70b7d73a_0_490"/>
          <p:cNvSpPr/>
          <p:nvPr/>
        </p:nvSpPr>
        <p:spPr>
          <a:xfrm>
            <a:off x="1034825" y="1570625"/>
            <a:ext cx="5746500" cy="4442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solution: </a:t>
            </a:r>
            <a:r>
              <a:rPr b="0" i="0" lang="sl-SI" sz="1600" u="none" cap="none" strike="noStrike">
                <a:solidFill>
                  <a:srgbClr val="5F625F"/>
                </a:solidFill>
                <a:latin typeface="Calibri"/>
                <a:ea typeface="Calibri"/>
                <a:cs typeface="Calibri"/>
                <a:sym typeface="Calibri"/>
              </a:rPr>
              <a:t>Nikos uses the "Human-in-the-Loop" principle to ensure integrity.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He does not</a:t>
            </a:r>
            <a:r>
              <a:rPr b="1" i="0" lang="sl-SI" sz="1600" u="none" cap="none" strike="noStrike">
                <a:solidFill>
                  <a:srgbClr val="5F625F"/>
                </a:solidFill>
                <a:latin typeface="Calibri"/>
                <a:ea typeface="Calibri"/>
                <a:cs typeface="Calibri"/>
                <a:sym typeface="Calibri"/>
              </a:rPr>
              <a:t> </a:t>
            </a:r>
            <a:r>
              <a:rPr b="0" i="0" lang="sl-SI" sz="1600" u="none" cap="none" strike="noStrike">
                <a:solidFill>
                  <a:srgbClr val="5F625F"/>
                </a:solidFill>
                <a:latin typeface="Calibri"/>
                <a:ea typeface="Calibri"/>
                <a:cs typeface="Calibri"/>
                <a:sym typeface="Calibri"/>
              </a:rPr>
              <a:t>accept the automated results blindly. He reviews, modifies and corrects the grades with his expertise.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He redefines the role of AI in his assessment. He decides to use the tool only to summarize the content and as ‘a second eye’, maintaining the final word on all evaluation decisions.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t/>
            </a:r>
            <a:endParaRPr b="1" i="0" sz="1600" u="none" cap="none" strike="noStrike">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20" name="Shape 620"/>
        <p:cNvGrpSpPr/>
        <p:nvPr/>
      </p:nvGrpSpPr>
      <p:grpSpPr>
        <a:xfrm>
          <a:off x="0" y="0"/>
          <a:ext cx="0" cy="0"/>
          <a:chOff x="0" y="0"/>
          <a:chExt cx="0" cy="0"/>
        </a:xfrm>
      </p:grpSpPr>
      <p:pic>
        <p:nvPicPr>
          <p:cNvPr id="621" name="Google Shape;621;g3ae70b7d73a_0_498"/>
          <p:cNvPicPr preferRelativeResize="0"/>
          <p:nvPr>
            <p:ph idx="2" type="pic"/>
          </p:nvPr>
        </p:nvPicPr>
        <p:blipFill rotWithShape="1">
          <a:blip r:embed="rId4">
            <a:alphaModFix/>
          </a:blip>
          <a:srcRect b="3916" l="0" r="0" t="3908"/>
          <a:stretch/>
        </p:blipFill>
        <p:spPr>
          <a:xfrm>
            <a:off x="7837798" y="2177750"/>
            <a:ext cx="3785700" cy="3489600"/>
          </a:xfrm>
          <a:prstGeom prst="rect">
            <a:avLst/>
          </a:prstGeom>
          <a:noFill/>
          <a:ln>
            <a:noFill/>
          </a:ln>
        </p:spPr>
      </p:pic>
      <p:sp>
        <p:nvSpPr>
          <p:cNvPr id="622" name="Google Shape;622;g3ae70b7d73a_0_498"/>
          <p:cNvSpPr/>
          <p:nvPr/>
        </p:nvSpPr>
        <p:spPr>
          <a:xfrm>
            <a:off x="327800" y="1145075"/>
            <a:ext cx="6495600" cy="496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sl-SI" sz="2000" u="none" cap="none" strike="noStrike">
                <a:solidFill>
                  <a:srgbClr val="0070C0"/>
                </a:solidFill>
                <a:latin typeface="Calibri"/>
                <a:ea typeface="Calibri"/>
                <a:cs typeface="Calibri"/>
                <a:sym typeface="Calibri"/>
              </a:rPr>
              <a:t>Make it valid!</a:t>
            </a:r>
            <a:endParaRPr b="1" i="0" sz="20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Imagine that one of your learning outcomes is </a:t>
            </a:r>
            <a:r>
              <a:rPr b="0" i="1" lang="sl-SI" sz="1600" u="none" cap="none" strike="noStrike">
                <a:solidFill>
                  <a:srgbClr val="5F625F"/>
                </a:solidFill>
                <a:latin typeface="Calibri"/>
                <a:ea typeface="Calibri"/>
                <a:cs typeface="Calibri"/>
                <a:sym typeface="Calibri"/>
              </a:rPr>
              <a:t>"Students will be able to draft polite, welcoming email responses to international guest inquiries."</a:t>
            </a:r>
            <a:endParaRPr b="0" i="1"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1. Think of an assessment you would design. Make sure that you maintain validity; i.e., you measure the actual desired skills.</a:t>
            </a:r>
            <a:endParaRPr b="0" i="0" sz="1600" u="none" cap="none" strike="noStrike">
              <a:solidFill>
                <a:srgbClr val="5F625F"/>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D2E2D"/>
              </a:solidFill>
              <a:latin typeface="Arial"/>
              <a:ea typeface="Arial"/>
              <a:cs typeface="Arial"/>
              <a:sym typeface="Arial"/>
            </a:endParaRPr>
          </a:p>
        </p:txBody>
      </p:sp>
      <p:sp>
        <p:nvSpPr>
          <p:cNvPr id="623" name="Google Shape;623;g3ae70b7d73a_0_498"/>
          <p:cNvSpPr txBox="1"/>
          <p:nvPr/>
        </p:nvSpPr>
        <p:spPr>
          <a:xfrm>
            <a:off x="525861" y="407091"/>
            <a:ext cx="511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Activity 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27" name="Shape 627"/>
        <p:cNvGrpSpPr/>
        <p:nvPr/>
      </p:nvGrpSpPr>
      <p:grpSpPr>
        <a:xfrm>
          <a:off x="0" y="0"/>
          <a:ext cx="0" cy="0"/>
          <a:chOff x="0" y="0"/>
          <a:chExt cx="0" cy="0"/>
        </a:xfrm>
      </p:grpSpPr>
      <p:sp>
        <p:nvSpPr>
          <p:cNvPr id="628" name="Google Shape;628;g3ae70b7d73a_0_505"/>
          <p:cNvSpPr/>
          <p:nvPr>
            <p:ph idx="2" type="pic"/>
          </p:nvPr>
        </p:nvSpPr>
        <p:spPr>
          <a:xfrm>
            <a:off x="7837798" y="2177750"/>
            <a:ext cx="3785700" cy="3489600"/>
          </a:xfrm>
          <a:prstGeom prst="rect">
            <a:avLst/>
          </a:prstGeom>
          <a:noFill/>
          <a:ln>
            <a:noFill/>
          </a:ln>
        </p:spPr>
      </p:sp>
      <p:sp>
        <p:nvSpPr>
          <p:cNvPr id="629" name="Google Shape;629;g3ae70b7d73a_0_505"/>
          <p:cNvSpPr/>
          <p:nvPr/>
        </p:nvSpPr>
        <p:spPr>
          <a:xfrm>
            <a:off x="327800" y="1145075"/>
            <a:ext cx="6495600" cy="496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Step 2. Review the proposed formative assessment task: </a:t>
            </a:r>
            <a:r>
              <a:rPr b="0" i="1" lang="sl-SI" sz="1600" u="none" cap="none" strike="noStrike">
                <a:solidFill>
                  <a:srgbClr val="5F625F"/>
                </a:solidFill>
                <a:latin typeface="Calibri"/>
                <a:ea typeface="Calibri"/>
                <a:cs typeface="Calibri"/>
                <a:sym typeface="Calibri"/>
              </a:rPr>
              <a:t>"Write a 100-word reply to a guest asking about whether you offer vegetarian options in your menu”. </a:t>
            </a:r>
            <a:r>
              <a:rPr b="0" i="0" lang="sl-SI" sz="1600" u="none" cap="none" strike="noStrike">
                <a:solidFill>
                  <a:srgbClr val="5F625F"/>
                </a:solidFill>
                <a:latin typeface="Calibri"/>
                <a:ea typeface="Calibri"/>
                <a:cs typeface="Calibri"/>
                <a:sym typeface="Calibri"/>
              </a:rPr>
              <a:t> Which of the following options would you select to deliver this assessment? </a:t>
            </a:r>
            <a:endParaRPr b="0" i="0" sz="1600" u="none" cap="none" strike="noStrike">
              <a:solidFill>
                <a:srgbClr val="5F625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Option A (proctored): Make the learners write the email in class with no phones allowed.</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Option B (process-oriented): Ask them to generate an AI response, and then annotate it and reflect on how they would use it.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Option C (oral): Ask them to record a voice message response instead of writing.</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2D2E2D"/>
              </a:solidFill>
              <a:latin typeface="Arial"/>
              <a:ea typeface="Arial"/>
              <a:cs typeface="Arial"/>
              <a:sym typeface="Arial"/>
            </a:endParaRPr>
          </a:p>
        </p:txBody>
      </p:sp>
      <p:sp>
        <p:nvSpPr>
          <p:cNvPr id="630" name="Google Shape;630;g3ae70b7d73a_0_505"/>
          <p:cNvSpPr txBox="1"/>
          <p:nvPr/>
        </p:nvSpPr>
        <p:spPr>
          <a:xfrm>
            <a:off x="525861" y="407091"/>
            <a:ext cx="511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Activity 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34" name="Shape 634"/>
        <p:cNvGrpSpPr/>
        <p:nvPr/>
      </p:nvGrpSpPr>
      <p:grpSpPr>
        <a:xfrm>
          <a:off x="0" y="0"/>
          <a:ext cx="0" cy="0"/>
          <a:chOff x="0" y="0"/>
          <a:chExt cx="0" cy="0"/>
        </a:xfrm>
      </p:grpSpPr>
      <p:sp>
        <p:nvSpPr>
          <p:cNvPr id="635" name="Google Shape;635;p12"/>
          <p:cNvSpPr txBox="1"/>
          <p:nvPr>
            <p:ph type="title"/>
          </p:nvPr>
        </p:nvSpPr>
        <p:spPr>
          <a:xfrm>
            <a:off x="4229100" y="60385"/>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Tips for</a:t>
            </a:r>
            <a:r>
              <a:rPr lang="sl-SI">
                <a:solidFill>
                  <a:srgbClr val="C52B87"/>
                </a:solidFill>
                <a:latin typeface="Calibri"/>
                <a:ea typeface="Calibri"/>
                <a:cs typeface="Calibri"/>
                <a:sym typeface="Calibri"/>
              </a:rPr>
              <a:t> Educators</a:t>
            </a:r>
            <a:endParaRPr>
              <a:solidFill>
                <a:srgbClr val="C52B87"/>
              </a:solidFill>
              <a:latin typeface="Calibri"/>
              <a:ea typeface="Calibri"/>
              <a:cs typeface="Calibri"/>
              <a:sym typeface="Calibri"/>
            </a:endParaRPr>
          </a:p>
        </p:txBody>
      </p:sp>
      <p:sp>
        <p:nvSpPr>
          <p:cNvPr id="636" name="Google Shape;636;p12"/>
          <p:cNvSpPr txBox="1"/>
          <p:nvPr/>
        </p:nvSpPr>
        <p:spPr>
          <a:xfrm>
            <a:off x="2022175" y="1431975"/>
            <a:ext cx="46407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1: Start with the "Why” - ask:</a:t>
            </a:r>
            <a:r>
              <a:rPr b="1" i="0" lang="sl-SI" sz="1600" u="none" cap="none" strike="noStrike">
                <a:solidFill>
                  <a:srgbClr val="5F625F"/>
                </a:solidFill>
                <a:latin typeface="Calibri"/>
                <a:ea typeface="Calibri"/>
                <a:cs typeface="Calibri"/>
                <a:sym typeface="Calibri"/>
              </a:rPr>
              <a:t> </a:t>
            </a:r>
            <a:r>
              <a:rPr b="0" i="0" lang="sl-SI" sz="1600" u="none" cap="none" strike="noStrike">
                <a:solidFill>
                  <a:srgbClr val="5F625F"/>
                </a:solidFill>
                <a:latin typeface="Calibri"/>
                <a:ea typeface="Calibri"/>
                <a:cs typeface="Calibri"/>
                <a:sym typeface="Calibri"/>
              </a:rPr>
              <a:t>What is the purpose of the X type of assessment and using the Y tool?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If you need to know where learners are starting from, use Diagnostic assessment (e.g., a pre-course survey) to identify gaps. If you need to check progress during learning, use Formative assessment (e.g., polls, drafts) to intervene early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
        <p:nvSpPr>
          <p:cNvPr id="637" name="Google Shape;637;p12"/>
          <p:cNvSpPr txBox="1"/>
          <p:nvPr/>
        </p:nvSpPr>
        <p:spPr>
          <a:xfrm>
            <a:off x="6898974" y="1454525"/>
            <a:ext cx="44880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3: Design authentic tasks.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sl-SI" sz="1600" u="none" cap="none" strike="noStrike">
                <a:solidFill>
                  <a:srgbClr val="5F625F"/>
                </a:solidFill>
                <a:latin typeface="Calibri"/>
                <a:ea typeface="Calibri"/>
                <a:cs typeface="Calibri"/>
                <a:sym typeface="Calibri"/>
              </a:rPr>
              <a:t>Move towards specific detailed tasks (e.g., "Create a sustainability plan for your specific business context"). Ask for process evidence: drafts, voice notes, or "track changes" documents that show how the work evolved, not only the final product.</a:t>
            </a:r>
            <a:endParaRPr b="0" i="0" sz="1600" u="none" cap="none" strike="noStrike">
              <a:solidFill>
                <a:srgbClr val="5F625F"/>
              </a:solidFill>
              <a:latin typeface="Calibri"/>
              <a:ea typeface="Calibri"/>
              <a:cs typeface="Calibri"/>
              <a:sym typeface="Calibri"/>
            </a:endParaRPr>
          </a:p>
        </p:txBody>
      </p:sp>
      <p:sp>
        <p:nvSpPr>
          <p:cNvPr id="638" name="Google Shape;638;p12"/>
          <p:cNvSpPr txBox="1"/>
          <p:nvPr/>
        </p:nvSpPr>
        <p:spPr>
          <a:xfrm>
            <a:off x="6959675" y="3850225"/>
            <a:ext cx="5115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4: Check for validity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sl-SI" sz="1600" u="none" cap="none" strike="noStrike">
                <a:solidFill>
                  <a:srgbClr val="5F625F"/>
                </a:solidFill>
                <a:latin typeface="Calibri"/>
                <a:ea typeface="Calibri"/>
                <a:cs typeface="Calibri"/>
                <a:sym typeface="Calibri"/>
              </a:rPr>
              <a:t>Think: does the tool take over the work you are trying to measure? Ensure equity and access. Avoid requiring paid versions of tools (like ChatGPT Plus) unless the institution provides them. Always offer alternatives - e.g., submission format (e.g., "You can submit a written report OR a video presentation"), depending on the learning outcomes.</a:t>
            </a:r>
            <a:endParaRPr b="0" i="0" sz="1600" u="none" cap="none" strike="noStrike">
              <a:solidFill>
                <a:srgbClr val="5F625F"/>
              </a:solidFill>
              <a:latin typeface="Calibri"/>
              <a:ea typeface="Calibri"/>
              <a:cs typeface="Calibri"/>
              <a:sym typeface="Calibri"/>
            </a:endParaRPr>
          </a:p>
        </p:txBody>
      </p:sp>
      <p:sp>
        <p:nvSpPr>
          <p:cNvPr id="639" name="Google Shape;639;p12"/>
          <p:cNvSpPr txBox="1"/>
          <p:nvPr/>
        </p:nvSpPr>
        <p:spPr>
          <a:xfrm>
            <a:off x="2087400" y="3850225"/>
            <a:ext cx="46920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2: Don't leave learners guessing</a:t>
            </a:r>
            <a:r>
              <a:rPr b="0" i="0" lang="sl-SI" sz="1600" u="none" cap="none" strike="noStrike">
                <a:solidFill>
                  <a:srgbClr val="5F625F"/>
                </a:solidFill>
                <a:latin typeface="Calibri"/>
                <a:ea typeface="Calibri"/>
                <a:cs typeface="Calibri"/>
                <a:sym typeface="Calibri"/>
              </a:rPr>
              <a:t>. Use the UCL Framework or Furze Scale to categorize every assignment: e.g., AI is encouraged for brainstorming or editing (but require transparency/citations), AI is prohibited because you are assessing frecalling or specific language skills. Tip: Explicitly state in your instructions: "For this task, you may use AI to X, but you must not use it to Y.".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43" name="Shape 643"/>
        <p:cNvGrpSpPr/>
        <p:nvPr/>
      </p:nvGrpSpPr>
      <p:grpSpPr>
        <a:xfrm>
          <a:off x="0" y="0"/>
          <a:ext cx="0" cy="0"/>
          <a:chOff x="0" y="0"/>
          <a:chExt cx="0" cy="0"/>
        </a:xfrm>
      </p:grpSpPr>
      <p:sp>
        <p:nvSpPr>
          <p:cNvPr id="644" name="Google Shape;644;g3aee64c9156_0_1"/>
          <p:cNvSpPr txBox="1"/>
          <p:nvPr>
            <p:ph type="title"/>
          </p:nvPr>
        </p:nvSpPr>
        <p:spPr>
          <a:xfrm>
            <a:off x="4229100" y="60385"/>
            <a:ext cx="3733800" cy="1142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Tips for</a:t>
            </a:r>
            <a:r>
              <a:rPr lang="sl-SI">
                <a:solidFill>
                  <a:srgbClr val="C52B87"/>
                </a:solidFill>
                <a:latin typeface="Calibri"/>
                <a:ea typeface="Calibri"/>
                <a:cs typeface="Calibri"/>
                <a:sym typeface="Calibri"/>
              </a:rPr>
              <a:t> Educators</a:t>
            </a:r>
            <a:endParaRPr>
              <a:solidFill>
                <a:srgbClr val="C52B87"/>
              </a:solidFill>
              <a:latin typeface="Calibri"/>
              <a:ea typeface="Calibri"/>
              <a:cs typeface="Calibri"/>
              <a:sym typeface="Calibri"/>
            </a:endParaRPr>
          </a:p>
        </p:txBody>
      </p:sp>
      <p:sp>
        <p:nvSpPr>
          <p:cNvPr id="645" name="Google Shape;645;g3aee64c9156_0_1"/>
          <p:cNvSpPr txBox="1"/>
          <p:nvPr/>
        </p:nvSpPr>
        <p:spPr>
          <a:xfrm>
            <a:off x="2022175" y="1431975"/>
            <a:ext cx="46407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5: Fill the void</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In digital learning, you have to bridge the silence gap.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Being present by posting announcements or quick video updates, use the learner’s name and reference specific details of their work to show how deeply you read it.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
        <p:nvSpPr>
          <p:cNvPr id="646" name="Google Shape;646;g3aee64c9156_0_1"/>
          <p:cNvSpPr txBox="1"/>
          <p:nvPr/>
        </p:nvSpPr>
        <p:spPr>
          <a:xfrm>
            <a:off x="6898974" y="1454525"/>
            <a:ext cx="44880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Tip 6: Be present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When using AI, always intervene. You can use AI to summarize or draft feedback to save time, but always edit the final output to ensure accuracy and empathy.</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50" name="Shape 650"/>
        <p:cNvGrpSpPr/>
        <p:nvPr/>
      </p:nvGrpSpPr>
      <p:grpSpPr>
        <a:xfrm>
          <a:off x="0" y="0"/>
          <a:ext cx="0" cy="0"/>
          <a:chOff x="0" y="0"/>
          <a:chExt cx="0" cy="0"/>
        </a:xfrm>
      </p:grpSpPr>
      <p:sp>
        <p:nvSpPr>
          <p:cNvPr id="651" name="Google Shape;651;p13"/>
          <p:cNvSpPr txBox="1"/>
          <p:nvPr/>
        </p:nvSpPr>
        <p:spPr>
          <a:xfrm>
            <a:off x="845038" y="976434"/>
            <a:ext cx="36447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Additional Resources</a:t>
            </a:r>
            <a:endParaRPr b="0" i="0" sz="1400" u="none" cap="none" strike="noStrike">
              <a:solidFill>
                <a:srgbClr val="000000"/>
              </a:solidFill>
              <a:latin typeface="Arial"/>
              <a:ea typeface="Arial"/>
              <a:cs typeface="Arial"/>
              <a:sym typeface="Arial"/>
            </a:endParaRPr>
          </a:p>
        </p:txBody>
      </p:sp>
      <p:grpSp>
        <p:nvGrpSpPr>
          <p:cNvPr id="652" name="Google Shape;652;p13"/>
          <p:cNvGrpSpPr/>
          <p:nvPr/>
        </p:nvGrpSpPr>
        <p:grpSpPr>
          <a:xfrm>
            <a:off x="1318749" y="2205303"/>
            <a:ext cx="9696148" cy="2447394"/>
            <a:chOff x="1626" y="1006340"/>
            <a:chExt cx="8879148" cy="2102956"/>
          </a:xfrm>
        </p:grpSpPr>
        <p:sp>
          <p:nvSpPr>
            <p:cNvPr id="653" name="Google Shape;653;p13"/>
            <p:cNvSpPr/>
            <p:nvPr/>
          </p:nvSpPr>
          <p:spPr>
            <a:xfrm>
              <a:off x="1626" y="1006340"/>
              <a:ext cx="1869294" cy="934647"/>
            </a:xfrm>
            <a:prstGeom prst="roundRect">
              <a:avLst>
                <a:gd fmla="val 10000" name="adj"/>
              </a:avLst>
            </a:prstGeom>
            <a:solidFill>
              <a:srgbClr val="FDC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4" name="Google Shape;654;p13"/>
            <p:cNvSpPr/>
            <p:nvPr/>
          </p:nvSpPr>
          <p:spPr>
            <a:xfrm>
              <a:off x="188555"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5" name="Google Shape;655;p13"/>
            <p:cNvSpPr/>
            <p:nvPr/>
          </p:nvSpPr>
          <p:spPr>
            <a:xfrm>
              <a:off x="375485" y="2174649"/>
              <a:ext cx="1495435" cy="934647"/>
            </a:xfrm>
            <a:prstGeom prst="roundRect">
              <a:avLst>
                <a:gd fmla="val 10000" name="adj"/>
              </a:avLst>
            </a:prstGeom>
            <a:solidFill>
              <a:schemeClr val="lt1">
                <a:alpha val="88627"/>
              </a:schemeClr>
            </a:solidFill>
            <a:ln cap="flat" cmpd="sng" w="12700">
              <a:solidFill>
                <a:srgbClr val="FAA5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13"/>
            <p:cNvSpPr txBox="1"/>
            <p:nvPr/>
          </p:nvSpPr>
          <p:spPr>
            <a:xfrm>
              <a:off x="402860" y="2202024"/>
              <a:ext cx="1440600" cy="879900"/>
            </a:xfrm>
            <a:prstGeom prst="rect">
              <a:avLst/>
            </a:prstGeom>
            <a:noFill/>
            <a:ln>
              <a:noFill/>
            </a:ln>
          </p:spPr>
          <p:txBody>
            <a:bodyPr anchorCtr="0" anchor="ctr" bIns="55875" lIns="83800" spcFirstLastPara="1" rIns="83800" wrap="square" tIns="55875">
              <a:noAutofit/>
            </a:bodyPr>
            <a:lstStyle/>
            <a:p>
              <a:pPr indent="0" lvl="0" marL="0" marR="0" rtl="0" algn="l">
                <a:lnSpc>
                  <a:spcPct val="90000"/>
                </a:lnSpc>
                <a:spcBef>
                  <a:spcPts val="0"/>
                </a:spcBef>
                <a:spcAft>
                  <a:spcPts val="0"/>
                </a:spcAft>
                <a:buClr>
                  <a:schemeClr val="dk1"/>
                </a:buClr>
                <a:buSzPts val="4400"/>
                <a:buFont typeface="Calibri"/>
                <a:buNone/>
              </a:pPr>
              <a:r>
                <a:rPr b="0" i="0" lang="sl-SI" sz="1200" u="sng" cap="none" strike="noStrike">
                  <a:solidFill>
                    <a:schemeClr val="hlink"/>
                  </a:solidFill>
                  <a:latin typeface="Calibri"/>
                  <a:ea typeface="Calibri"/>
                  <a:cs typeface="Calibri"/>
                  <a:sym typeface="Calibri"/>
                  <a:hlinkClick r:id="rId4"/>
                </a:rPr>
                <a:t>Blog:</a:t>
              </a:r>
              <a:r>
                <a:rPr b="0" i="0" lang="sl-SI" sz="1200" u="none" cap="none" strike="noStrike">
                  <a:solidFill>
                    <a:schemeClr val="dk1"/>
                  </a:solidFill>
                  <a:latin typeface="Calibri"/>
                  <a:ea typeface="Calibri"/>
                  <a:cs typeface="Calibri"/>
                  <a:sym typeface="Calibri"/>
                </a:rPr>
                <a:t> IncludED: A guide to designing inclusive assessments</a:t>
              </a:r>
              <a:endParaRPr b="1" i="0" sz="2300" u="none" cap="none" strike="noStrike">
                <a:solidFill>
                  <a:srgbClr val="444444"/>
                </a:solidFill>
                <a:highlight>
                  <a:srgbClr val="FFFFFF"/>
                </a:highlight>
                <a:latin typeface="Arial"/>
                <a:ea typeface="Arial"/>
                <a:cs typeface="Arial"/>
                <a:sym typeface="Arial"/>
              </a:endParaRPr>
            </a:p>
            <a:p>
              <a:pPr indent="0" lvl="0" marL="0" marR="0" rtl="0" algn="ctr">
                <a:lnSpc>
                  <a:spcPct val="90000"/>
                </a:lnSpc>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657" name="Google Shape;657;p13"/>
            <p:cNvSpPr/>
            <p:nvPr/>
          </p:nvSpPr>
          <p:spPr>
            <a:xfrm>
              <a:off x="2338243" y="1006340"/>
              <a:ext cx="1869294" cy="934647"/>
            </a:xfrm>
            <a:prstGeom prst="roundRect">
              <a:avLst>
                <a:gd fmla="val 10000" name="adj"/>
              </a:avLst>
            </a:prstGeom>
            <a:solidFill>
              <a:srgbClr val="FAA5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8" name="Google Shape;658;p13"/>
            <p:cNvSpPr/>
            <p:nvPr/>
          </p:nvSpPr>
          <p:spPr>
            <a:xfrm>
              <a:off x="2525173"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9" name="Google Shape;659;p13"/>
            <p:cNvSpPr/>
            <p:nvPr/>
          </p:nvSpPr>
          <p:spPr>
            <a:xfrm>
              <a:off x="2712102" y="2174649"/>
              <a:ext cx="1495435" cy="934647"/>
            </a:xfrm>
            <a:prstGeom prst="roundRect">
              <a:avLst>
                <a:gd fmla="val 10000" name="adj"/>
              </a:avLst>
            </a:prstGeom>
            <a:solidFill>
              <a:schemeClr val="lt1">
                <a:alpha val="88627"/>
              </a:schemeClr>
            </a:solidFill>
            <a:ln cap="flat" cmpd="sng" w="12700">
              <a:solidFill>
                <a:srgbClr val="FDC8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10000"/>
                </a:lnSpc>
                <a:spcBef>
                  <a:spcPts val="0"/>
                </a:spcBef>
                <a:spcAft>
                  <a:spcPts val="0"/>
                </a:spcAft>
                <a:buClr>
                  <a:schemeClr val="dk2"/>
                </a:buClr>
                <a:buSzPts val="1100"/>
                <a:buFont typeface="Arial"/>
                <a:buNone/>
              </a:pPr>
              <a:r>
                <a:rPr b="0" i="0" lang="sl-SI" sz="1200" u="sng" cap="none" strike="noStrike">
                  <a:solidFill>
                    <a:schemeClr val="hlink"/>
                  </a:solidFill>
                  <a:latin typeface="Calibri"/>
                  <a:ea typeface="Calibri"/>
                  <a:cs typeface="Calibri"/>
                  <a:sym typeface="Calibri"/>
                  <a:hlinkClick r:id="rId5"/>
                </a:rPr>
                <a:t>Blog:</a:t>
              </a:r>
              <a:r>
                <a:rPr b="0" i="0" lang="sl-SI" sz="1200" u="none" cap="none" strike="noStrike">
                  <a:solidFill>
                    <a:schemeClr val="dk1"/>
                  </a:solidFill>
                  <a:latin typeface="Calibri"/>
                  <a:ea typeface="Calibri"/>
                  <a:cs typeface="Calibri"/>
                  <a:sym typeface="Calibri"/>
                </a:rPr>
                <a:t> What is authentic assessment? A full guide for educators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Arial"/>
                <a:buNone/>
              </a:pPr>
              <a:r>
                <a:t/>
              </a:r>
              <a:endParaRPr b="0" i="0" sz="1200" u="none" cap="none" strike="noStrike">
                <a:solidFill>
                  <a:schemeClr val="dk1"/>
                </a:solidFill>
                <a:latin typeface="Calibri"/>
                <a:ea typeface="Calibri"/>
                <a:cs typeface="Calibri"/>
                <a:sym typeface="Calibri"/>
              </a:endParaRPr>
            </a:p>
          </p:txBody>
        </p:sp>
        <p:sp>
          <p:nvSpPr>
            <p:cNvPr id="660" name="Google Shape;660;p13"/>
            <p:cNvSpPr/>
            <p:nvPr/>
          </p:nvSpPr>
          <p:spPr>
            <a:xfrm>
              <a:off x="4674862" y="1006340"/>
              <a:ext cx="1869294" cy="934647"/>
            </a:xfrm>
            <a:prstGeom prst="roundRect">
              <a:avLst>
                <a:gd fmla="val 10000" name="adj"/>
              </a:avLst>
            </a:prstGeom>
            <a:solidFill>
              <a:srgbClr val="5DC7F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1" name="Google Shape;661;p13"/>
            <p:cNvSpPr/>
            <p:nvPr/>
          </p:nvSpPr>
          <p:spPr>
            <a:xfrm>
              <a:off x="4861791"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2" name="Google Shape;662;p13"/>
            <p:cNvSpPr/>
            <p:nvPr/>
          </p:nvSpPr>
          <p:spPr>
            <a:xfrm>
              <a:off x="5048721" y="2174649"/>
              <a:ext cx="1495435" cy="934647"/>
            </a:xfrm>
            <a:prstGeom prst="roundRect">
              <a:avLst>
                <a:gd fmla="val 10000" name="adj"/>
              </a:avLst>
            </a:prstGeom>
            <a:solidFill>
              <a:schemeClr val="lt1">
                <a:alpha val="88627"/>
              </a:schemeClr>
            </a:solidFill>
            <a:ln cap="flat" cmpd="sng" w="12700">
              <a:solidFill>
                <a:srgbClr val="6576E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13"/>
            <p:cNvSpPr txBox="1"/>
            <p:nvPr/>
          </p:nvSpPr>
          <p:spPr>
            <a:xfrm>
              <a:off x="5076095" y="2174649"/>
              <a:ext cx="1440685" cy="879897"/>
            </a:xfrm>
            <a:prstGeom prst="rect">
              <a:avLst/>
            </a:prstGeom>
            <a:noFill/>
            <a:ln>
              <a:noFill/>
            </a:ln>
          </p:spPr>
          <p:txBody>
            <a:bodyPr anchorCtr="0" anchor="ctr" bIns="55875" lIns="83800" spcFirstLastPara="1" rIns="83800"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b="0" i="0" lang="sl-SI" sz="1200" u="sng" cap="none" strike="noStrike">
                  <a:solidFill>
                    <a:schemeClr val="hlink"/>
                  </a:solidFill>
                  <a:latin typeface="Calibri"/>
                  <a:ea typeface="Calibri"/>
                  <a:cs typeface="Calibri"/>
                  <a:sym typeface="Calibri"/>
                  <a:hlinkClick r:id="rId6"/>
                </a:rPr>
                <a:t>Report</a:t>
              </a:r>
              <a:r>
                <a:rPr b="0" i="0" lang="sl-SI" sz="1200" u="none" cap="none" strike="noStrike">
                  <a:solidFill>
                    <a:schemeClr val="dk1"/>
                  </a:solidFill>
                  <a:latin typeface="Calibri"/>
                  <a:ea typeface="Calibri"/>
                  <a:cs typeface="Calibri"/>
                  <a:sym typeface="Calibri"/>
                </a:rPr>
                <a:t>: The Next Era of Assessment: A Global Review of AI in Assessment Design</a:t>
              </a:r>
              <a:endParaRPr b="0" i="0" sz="4400" u="none" cap="none" strike="noStrike">
                <a:solidFill>
                  <a:schemeClr val="dk1"/>
                </a:solidFill>
                <a:latin typeface="Calibri"/>
                <a:ea typeface="Calibri"/>
                <a:cs typeface="Calibri"/>
                <a:sym typeface="Calibri"/>
              </a:endParaRPr>
            </a:p>
          </p:txBody>
        </p:sp>
        <p:sp>
          <p:nvSpPr>
            <p:cNvPr id="664" name="Google Shape;664;p13"/>
            <p:cNvSpPr/>
            <p:nvPr/>
          </p:nvSpPr>
          <p:spPr>
            <a:xfrm>
              <a:off x="7011480" y="1006340"/>
              <a:ext cx="1869294" cy="934647"/>
            </a:xfrm>
            <a:prstGeom prst="roundRect">
              <a:avLst>
                <a:gd fmla="val 10000" name="adj"/>
              </a:avLst>
            </a:prstGeom>
            <a:solidFill>
              <a:srgbClr val="6576E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13"/>
            <p:cNvSpPr/>
            <p:nvPr/>
          </p:nvSpPr>
          <p:spPr>
            <a:xfrm>
              <a:off x="7198409" y="1940988"/>
              <a:ext cx="186929" cy="700985"/>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13"/>
            <p:cNvSpPr/>
            <p:nvPr/>
          </p:nvSpPr>
          <p:spPr>
            <a:xfrm>
              <a:off x="7385339" y="2174649"/>
              <a:ext cx="1495435" cy="934647"/>
            </a:xfrm>
            <a:prstGeom prst="roundRect">
              <a:avLst>
                <a:gd fmla="val 10000" name="adj"/>
              </a:avLst>
            </a:prstGeom>
            <a:solidFill>
              <a:schemeClr val="lt1">
                <a:alpha val="88627"/>
              </a:schemeClr>
            </a:solidFill>
            <a:ln cap="flat" cmpd="sng" w="12700">
              <a:solidFill>
                <a:srgbClr val="5DC7F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13"/>
            <p:cNvSpPr txBox="1"/>
            <p:nvPr/>
          </p:nvSpPr>
          <p:spPr>
            <a:xfrm>
              <a:off x="7412715" y="2202024"/>
              <a:ext cx="1440685" cy="879897"/>
            </a:xfrm>
            <a:prstGeom prst="rect">
              <a:avLst/>
            </a:prstGeom>
            <a:noFill/>
            <a:ln>
              <a:noFill/>
            </a:ln>
          </p:spPr>
          <p:txBody>
            <a:bodyPr anchorCtr="0" anchor="ctr" bIns="67300" lIns="100950" spcFirstLastPara="1" rIns="100950" wrap="square" tIns="67300">
              <a:noAutofit/>
            </a:bodyPr>
            <a:lstStyle/>
            <a:p>
              <a:pPr indent="0" lvl="0" marL="0" marR="0" rtl="0" algn="ctr">
                <a:lnSpc>
                  <a:spcPct val="90000"/>
                </a:lnSpc>
                <a:spcBef>
                  <a:spcPts val="0"/>
                </a:spcBef>
                <a:spcAft>
                  <a:spcPts val="0"/>
                </a:spcAft>
                <a:buClr>
                  <a:schemeClr val="dk1"/>
                </a:buClr>
                <a:buSzPts val="5300"/>
                <a:buFont typeface="Calibri"/>
                <a:buNone/>
              </a:pPr>
              <a:r>
                <a:rPr b="0" i="0" lang="sl-SI" sz="1200" u="sng" cap="none" strike="noStrike">
                  <a:solidFill>
                    <a:schemeClr val="hlink"/>
                  </a:solidFill>
                  <a:latin typeface="Calibri"/>
                  <a:ea typeface="Calibri"/>
                  <a:cs typeface="Calibri"/>
                  <a:sym typeface="Calibri"/>
                  <a:hlinkClick r:id="rId7"/>
                </a:rPr>
                <a:t>Article</a:t>
              </a:r>
              <a:r>
                <a:rPr b="0" i="0" lang="sl-SI" sz="1200" u="none" cap="none" strike="noStrike">
                  <a:solidFill>
                    <a:schemeClr val="dk1"/>
                  </a:solidFill>
                  <a:latin typeface="Calibri"/>
                  <a:ea typeface="Calibri"/>
                  <a:cs typeface="Calibri"/>
                  <a:sym typeface="Calibri"/>
                </a:rPr>
                <a:t>: Peer Feedback/Peer Review</a:t>
              </a:r>
              <a:endParaRPr b="0" i="0" sz="12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5300"/>
                <a:buFont typeface="Calibri"/>
                <a:buNone/>
              </a:pPr>
              <a:r>
                <a:t/>
              </a:r>
              <a:endParaRPr b="0" i="0" sz="1200" u="none" cap="none" strike="noStrike">
                <a:solidFill>
                  <a:schemeClr val="dk1"/>
                </a:solidFill>
                <a:latin typeface="Calibri"/>
                <a:ea typeface="Calibri"/>
                <a:cs typeface="Calibri"/>
                <a:sym typeface="Calibri"/>
              </a:endParaRPr>
            </a:p>
          </p:txBody>
        </p:sp>
      </p:grpSp>
      <p:pic>
        <p:nvPicPr>
          <p:cNvPr descr="Newspaper outline" id="668" name="Google Shape;668;p13"/>
          <p:cNvPicPr preferRelativeResize="0"/>
          <p:nvPr/>
        </p:nvPicPr>
        <p:blipFill rotWithShape="1">
          <a:blip r:embed="rId8">
            <a:alphaModFix/>
          </a:blip>
          <a:srcRect b="0" l="0" r="0" t="0"/>
          <a:stretch/>
        </p:blipFill>
        <p:spPr>
          <a:xfrm>
            <a:off x="7000296" y="2344568"/>
            <a:ext cx="914400" cy="914400"/>
          </a:xfrm>
          <a:prstGeom prst="rect">
            <a:avLst/>
          </a:prstGeom>
          <a:noFill/>
          <a:ln>
            <a:noFill/>
          </a:ln>
        </p:spPr>
      </p:pic>
      <p:pic>
        <p:nvPicPr>
          <p:cNvPr descr="Blog outline" id="669" name="Google Shape;669;p13"/>
          <p:cNvPicPr preferRelativeResize="0"/>
          <p:nvPr/>
        </p:nvPicPr>
        <p:blipFill rotWithShape="1">
          <a:blip r:embed="rId9">
            <a:alphaModFix/>
          </a:blip>
          <a:srcRect b="0" l="0" r="0" t="0"/>
          <a:stretch/>
        </p:blipFill>
        <p:spPr>
          <a:xfrm>
            <a:off x="1931657" y="2344567"/>
            <a:ext cx="914400" cy="914400"/>
          </a:xfrm>
          <a:prstGeom prst="rect">
            <a:avLst/>
          </a:prstGeom>
          <a:noFill/>
          <a:ln>
            <a:noFill/>
          </a:ln>
        </p:spPr>
      </p:pic>
      <p:pic>
        <p:nvPicPr>
          <p:cNvPr descr="Blog outline" id="670" name="Google Shape;670;p13"/>
          <p:cNvPicPr preferRelativeResize="0"/>
          <p:nvPr/>
        </p:nvPicPr>
        <p:blipFill rotWithShape="1">
          <a:blip r:embed="rId9">
            <a:alphaModFix/>
          </a:blip>
          <a:srcRect b="0" l="0" r="0" t="0"/>
          <a:stretch/>
        </p:blipFill>
        <p:spPr>
          <a:xfrm>
            <a:off x="4489757" y="2344567"/>
            <a:ext cx="914400" cy="914400"/>
          </a:xfrm>
          <a:prstGeom prst="rect">
            <a:avLst/>
          </a:prstGeom>
          <a:noFill/>
          <a:ln>
            <a:noFill/>
          </a:ln>
        </p:spPr>
      </p:pic>
      <p:pic>
        <p:nvPicPr>
          <p:cNvPr descr="Newspaper outline" id="671" name="Google Shape;671;p13"/>
          <p:cNvPicPr preferRelativeResize="0"/>
          <p:nvPr/>
        </p:nvPicPr>
        <p:blipFill rotWithShape="1">
          <a:blip r:embed="rId8">
            <a:alphaModFix/>
          </a:blip>
          <a:srcRect b="0" l="0" r="0" t="0"/>
          <a:stretch/>
        </p:blipFill>
        <p:spPr>
          <a:xfrm>
            <a:off x="9597146" y="2344568"/>
            <a:ext cx="914400"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75" name="Shape 675"/>
        <p:cNvGrpSpPr/>
        <p:nvPr/>
      </p:nvGrpSpPr>
      <p:grpSpPr>
        <a:xfrm>
          <a:off x="0" y="0"/>
          <a:ext cx="0" cy="0"/>
          <a:chOff x="0" y="0"/>
          <a:chExt cx="0" cy="0"/>
        </a:xfrm>
      </p:grpSpPr>
      <p:sp>
        <p:nvSpPr>
          <p:cNvPr id="676" name="Google Shape;676;p14"/>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677" name="Google Shape;677;p14"/>
          <p:cNvSpPr/>
          <p:nvPr/>
        </p:nvSpPr>
        <p:spPr>
          <a:xfrm>
            <a:off x="982601" y="1574675"/>
            <a:ext cx="5651100" cy="387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Q1: Which of the following tasks best fits the authenticity principles?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 A 20-question multiple-choice quiz on terminology.</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B) A fill-in-the-blank exercise.</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C) Watching a video and answering three recalling questions.</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highlight>
                  <a:srgbClr val="00FF00"/>
                </a:highlight>
                <a:latin typeface="Calibri"/>
                <a:ea typeface="Calibri"/>
                <a:cs typeface="Calibri"/>
                <a:sym typeface="Calibri"/>
              </a:rPr>
              <a:t>D) Creating a business plan for the specific field.</a:t>
            </a:r>
            <a:endParaRPr b="0" i="0" sz="1200" u="none" cap="none" strike="noStrike">
              <a:solidFill>
                <a:schemeClr val="dk1"/>
              </a:solidFill>
              <a:highlight>
                <a:srgbClr val="00FF00"/>
              </a:highlight>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Authentic assessment reflects real-life situations and resembles the contexts in which learners will actually use the new knowledge. It requires higher-order thinking skills (like creation and judgment) rather than just recalling information.</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678" name="Google Shape;678;p14"/>
          <p:cNvPicPr preferRelativeResize="0"/>
          <p:nvPr>
            <p:ph idx="2" type="pic"/>
          </p:nvPr>
        </p:nvPicPr>
        <p:blipFill rotWithShape="1">
          <a:blip r:embed="rId4">
            <a:alphaModFix/>
          </a:blip>
          <a:srcRect b="3908" l="0" r="0" t="3908"/>
          <a:stretch/>
        </p:blipFill>
        <p:spPr>
          <a:xfrm>
            <a:off x="8014947" y="1574677"/>
            <a:ext cx="3763800" cy="3469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82" name="Shape 682"/>
        <p:cNvGrpSpPr/>
        <p:nvPr/>
      </p:nvGrpSpPr>
      <p:grpSpPr>
        <a:xfrm>
          <a:off x="0" y="0"/>
          <a:ext cx="0" cy="0"/>
          <a:chOff x="0" y="0"/>
          <a:chExt cx="0" cy="0"/>
        </a:xfrm>
      </p:grpSpPr>
      <p:sp>
        <p:nvSpPr>
          <p:cNvPr id="683" name="Google Shape;683;p15"/>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684" name="Google Shape;684;p15"/>
          <p:cNvSpPr/>
          <p:nvPr/>
        </p:nvSpPr>
        <p:spPr>
          <a:xfrm>
            <a:off x="982600" y="1574675"/>
            <a:ext cx="5883900" cy="4396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Q2: You are assessing students' language writing proficiency. You are concerned about validity. Which of the following scenarios presents the highest risk to validity?</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 Using a spell-checker to fix minor typos in an essay.</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highlight>
                  <a:srgbClr val="00FF00"/>
                </a:highlight>
                <a:latin typeface="Calibri"/>
                <a:ea typeface="Calibri"/>
                <a:cs typeface="Calibri"/>
                <a:sym typeface="Calibri"/>
              </a:rPr>
              <a:t>B) Allowing students to use an AI tool that rewrites their draft to C2-level proficiency.</a:t>
            </a:r>
            <a:endParaRPr b="0" i="0" sz="1200" u="none" cap="none" strike="noStrike">
              <a:solidFill>
                <a:schemeClr val="dk1"/>
              </a:solidFill>
              <a:highlight>
                <a:srgbClr val="00FF00"/>
              </a:highlight>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C) Using an online dictionary to look up vocabulary words.</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D) Asking students to type their essay into a word processor instead of handwriting.</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Validity is compromised when a tool hinders the actual measurement of learners’ performance. If the tool performs the core skill being assessed (improving writing proficiency), you are grading the tool.</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685" name="Google Shape;685;p15"/>
          <p:cNvPicPr preferRelativeResize="0"/>
          <p:nvPr>
            <p:ph idx="2" type="pic"/>
          </p:nvPr>
        </p:nvPicPr>
        <p:blipFill rotWithShape="1">
          <a:blip r:embed="rId4">
            <a:alphaModFix/>
          </a:blip>
          <a:srcRect b="3908" l="0" r="0" t="3908"/>
          <a:stretch/>
        </p:blipFill>
        <p:spPr>
          <a:xfrm>
            <a:off x="8014947" y="1574677"/>
            <a:ext cx="3763800" cy="3469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89" name="Shape 689"/>
        <p:cNvGrpSpPr/>
        <p:nvPr/>
      </p:nvGrpSpPr>
      <p:grpSpPr>
        <a:xfrm>
          <a:off x="0" y="0"/>
          <a:ext cx="0" cy="0"/>
          <a:chOff x="0" y="0"/>
          <a:chExt cx="0" cy="0"/>
        </a:xfrm>
      </p:grpSpPr>
      <p:sp>
        <p:nvSpPr>
          <p:cNvPr id="690" name="Google Shape;690;p16"/>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691" name="Google Shape;691;p16"/>
          <p:cNvSpPr/>
          <p:nvPr/>
        </p:nvSpPr>
        <p:spPr>
          <a:xfrm>
            <a:off x="982601" y="1574675"/>
            <a:ext cx="5952000" cy="387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Q3: Which structure for feedback provision is more meaningful?</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 List the errors first, provide a grade, and then ask them to resubmit.</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B) Give a general compliment ("Good job").</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highlight>
                  <a:srgbClr val="00FF00"/>
                </a:highlight>
                <a:latin typeface="Calibri"/>
                <a:ea typeface="Calibri"/>
                <a:cs typeface="Calibri"/>
                <a:sym typeface="Calibri"/>
              </a:rPr>
              <a:t>C) Refer to specific strong and weak parts, with action points.</a:t>
            </a:r>
            <a:endParaRPr b="0" i="0" sz="1200" u="none" cap="none" strike="noStrike">
              <a:solidFill>
                <a:schemeClr val="dk1"/>
              </a:solidFill>
              <a:highlight>
                <a:srgbClr val="00FF00"/>
              </a:highlight>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D) Avoid recommendations on which steps to follow to improve.</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The sandwich method balances corrective feedback and advice with motivation. It ensures feedback is tangible and clear while promoting a supportive relationship.</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692" name="Google Shape;692;p16"/>
          <p:cNvPicPr preferRelativeResize="0"/>
          <p:nvPr>
            <p:ph idx="2" type="pic"/>
          </p:nvPr>
        </p:nvPicPr>
        <p:blipFill rotWithShape="1">
          <a:blip r:embed="rId4">
            <a:alphaModFix/>
          </a:blip>
          <a:srcRect b="3908" l="0" r="0" t="3908"/>
          <a:stretch/>
        </p:blipFill>
        <p:spPr>
          <a:xfrm>
            <a:off x="8014947" y="1574677"/>
            <a:ext cx="3763800" cy="3469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0" name="Shape 420"/>
        <p:cNvGrpSpPr/>
        <p:nvPr/>
      </p:nvGrpSpPr>
      <p:grpSpPr>
        <a:xfrm>
          <a:off x="0" y="0"/>
          <a:ext cx="0" cy="0"/>
          <a:chOff x="0" y="0"/>
          <a:chExt cx="0" cy="0"/>
        </a:xfrm>
      </p:grpSpPr>
      <p:sp>
        <p:nvSpPr>
          <p:cNvPr id="421" name="Google Shape;421;p4"/>
          <p:cNvSpPr txBox="1"/>
          <p:nvPr>
            <p:ph type="title"/>
          </p:nvPr>
        </p:nvSpPr>
        <p:spPr>
          <a:xfrm>
            <a:off x="4229100" y="77638"/>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Unit</a:t>
            </a:r>
            <a:r>
              <a:rPr lang="sl-SI">
                <a:solidFill>
                  <a:srgbClr val="C52B87"/>
                </a:solidFill>
                <a:latin typeface="Calibri"/>
                <a:ea typeface="Calibri"/>
                <a:cs typeface="Calibri"/>
                <a:sym typeface="Calibri"/>
              </a:rPr>
              <a:t> Overview</a:t>
            </a:r>
            <a:endParaRPr>
              <a:solidFill>
                <a:srgbClr val="C52B87"/>
              </a:solidFill>
              <a:latin typeface="Calibri"/>
              <a:ea typeface="Calibri"/>
              <a:cs typeface="Calibri"/>
              <a:sym typeface="Calibri"/>
            </a:endParaRPr>
          </a:p>
        </p:txBody>
      </p:sp>
      <p:sp>
        <p:nvSpPr>
          <p:cNvPr id="422" name="Google Shape;422;p4"/>
          <p:cNvSpPr txBox="1"/>
          <p:nvPr/>
        </p:nvSpPr>
        <p:spPr>
          <a:xfrm>
            <a:off x="2022175" y="1358136"/>
            <a:ext cx="3297300" cy="237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l-SI" sz="1800" u="none" cap="none" strike="noStrike">
                <a:solidFill>
                  <a:schemeClr val="dk1"/>
                </a:solidFill>
                <a:latin typeface="Calibri"/>
                <a:ea typeface="Calibri"/>
                <a:cs typeface="Calibri"/>
                <a:sym typeface="Calibri"/>
              </a:rPr>
              <a:t>Introduction to Digital Assessment</a:t>
            </a:r>
            <a:endParaRPr b="1"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Differentiating between diagnostic, formative and summative assessment</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Utilizing frameworks to decide if and where AI can be integrated</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
        <p:nvSpPr>
          <p:cNvPr id="423" name="Google Shape;423;p4"/>
          <p:cNvSpPr txBox="1"/>
          <p:nvPr/>
        </p:nvSpPr>
        <p:spPr>
          <a:xfrm>
            <a:off x="2022175" y="3866520"/>
            <a:ext cx="32973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Designing Learner-centred Digital Assessment</a:t>
            </a:r>
            <a:endParaRPr b="1" i="0" sz="1800" u="none" cap="none" strike="noStrike">
              <a:solidFill>
                <a:schemeClr val="dk1"/>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Selecting tools for digital assessment</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Principles of authentic digital assessment</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Principles of inclusive digital assessment</a:t>
            </a:r>
            <a:endParaRPr b="0" i="0" sz="1600" u="none" cap="none" strike="noStrike">
              <a:solidFill>
                <a:srgbClr val="5F625F"/>
              </a:solidFill>
              <a:latin typeface="Calibri"/>
              <a:ea typeface="Calibri"/>
              <a:cs typeface="Calibri"/>
              <a:sym typeface="Calibri"/>
            </a:endParaRPr>
          </a:p>
        </p:txBody>
      </p:sp>
      <p:sp>
        <p:nvSpPr>
          <p:cNvPr id="424" name="Google Shape;424;p4"/>
          <p:cNvSpPr txBox="1"/>
          <p:nvPr/>
        </p:nvSpPr>
        <p:spPr>
          <a:xfrm>
            <a:off x="6852804" y="1358135"/>
            <a:ext cx="32973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The Feedback Loop</a:t>
            </a:r>
            <a:endParaRPr b="1"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Principles of constructive feedback</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Peer review and self-assessment</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AI-assisted feedback</a:t>
            </a:r>
            <a:endParaRPr b="0" i="0" sz="1600" u="none" cap="none" strike="noStrike">
              <a:solidFill>
                <a:srgbClr val="5F625F"/>
              </a:solidFill>
              <a:latin typeface="Calibri"/>
              <a:ea typeface="Calibri"/>
              <a:cs typeface="Calibri"/>
              <a:sym typeface="Calibri"/>
            </a:endParaRPr>
          </a:p>
        </p:txBody>
      </p:sp>
      <p:sp>
        <p:nvSpPr>
          <p:cNvPr id="425" name="Google Shape;425;p4"/>
          <p:cNvSpPr txBox="1"/>
          <p:nvPr/>
        </p:nvSpPr>
        <p:spPr>
          <a:xfrm>
            <a:off x="6692475" y="3819125"/>
            <a:ext cx="35004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l-SI" sz="1800" u="none" cap="none" strike="noStrike">
                <a:solidFill>
                  <a:schemeClr val="dk1"/>
                </a:solidFill>
                <a:latin typeface="Calibri"/>
                <a:ea typeface="Calibri"/>
                <a:cs typeface="Calibri"/>
                <a:sym typeface="Calibri"/>
              </a:rPr>
              <a:t>Ethics and Trustworthiness</a:t>
            </a:r>
            <a:endParaRPr b="1"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Practices to promote trustworthiness in AI-driven era</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Validity with digital tools</a:t>
            </a:r>
            <a:endParaRPr b="0" i="0" sz="1600" u="none" cap="none" strike="noStrike">
              <a:solidFill>
                <a:srgbClr val="5F625F"/>
              </a:solidFill>
              <a:latin typeface="Calibri"/>
              <a:ea typeface="Calibri"/>
              <a:cs typeface="Calibri"/>
              <a:sym typeface="Calibri"/>
            </a:endParaRPr>
          </a:p>
          <a:p>
            <a:pPr indent="-330200" lvl="0" marL="457200" marR="0" rtl="0" algn="l">
              <a:lnSpc>
                <a:spcPct val="10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Human-in-the-loop: educators’ involvement in AI-assisted assessment and feedback provision</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96" name="Shape 696"/>
        <p:cNvGrpSpPr/>
        <p:nvPr/>
      </p:nvGrpSpPr>
      <p:grpSpPr>
        <a:xfrm>
          <a:off x="0" y="0"/>
          <a:ext cx="0" cy="0"/>
          <a:chOff x="0" y="0"/>
          <a:chExt cx="0" cy="0"/>
        </a:xfrm>
      </p:grpSpPr>
      <p:sp>
        <p:nvSpPr>
          <p:cNvPr id="697" name="Google Shape;697;p17"/>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698" name="Google Shape;698;p17"/>
          <p:cNvSpPr/>
          <p:nvPr/>
        </p:nvSpPr>
        <p:spPr>
          <a:xfrm>
            <a:off x="982601" y="1574675"/>
            <a:ext cx="6039300" cy="387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Q4: You want to use a free, public AI tool to help grade learners’ responses. The tool's Terms of Service state that it collects user data to train its models. To comply with ethical guidelines and GDPR, what must you do?</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 Upload the essays to save time, as educational use is always exempt.</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B) Upload the essays but ask learners to sign a waiver afterwards.</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C) Use the tool only for learners who seem to have failed the test.</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highlight>
                  <a:srgbClr val="00FF00"/>
                </a:highlight>
                <a:latin typeface="Calibri"/>
                <a:ea typeface="Calibri"/>
                <a:cs typeface="Calibri"/>
                <a:sym typeface="Calibri"/>
              </a:rPr>
              <a:t>D) Review the privacy policy and ensure you do not insert data that you do not want to be stored or shared.</a:t>
            </a:r>
            <a:endParaRPr b="0" i="0" sz="1200" u="none" cap="none" strike="noStrike">
              <a:solidFill>
                <a:schemeClr val="dk1"/>
              </a:solidFill>
              <a:highlight>
                <a:srgbClr val="00FF00"/>
              </a:highlight>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AI systems raise significant privacy concerns. You must ensure compliance with data protection regulations and avoid inserting work that you do not want stored, as the AI might keep it for future use</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699" name="Google Shape;699;p17"/>
          <p:cNvPicPr preferRelativeResize="0"/>
          <p:nvPr>
            <p:ph idx="2" type="pic"/>
          </p:nvPr>
        </p:nvPicPr>
        <p:blipFill rotWithShape="1">
          <a:blip r:embed="rId4">
            <a:alphaModFix/>
          </a:blip>
          <a:srcRect b="3908" l="0" r="0" t="3908"/>
          <a:stretch/>
        </p:blipFill>
        <p:spPr>
          <a:xfrm>
            <a:off x="8014947" y="1574677"/>
            <a:ext cx="3763800" cy="3469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03" name="Shape 703"/>
        <p:cNvGrpSpPr/>
        <p:nvPr/>
      </p:nvGrpSpPr>
      <p:grpSpPr>
        <a:xfrm>
          <a:off x="0" y="0"/>
          <a:ext cx="0" cy="0"/>
          <a:chOff x="0" y="0"/>
          <a:chExt cx="0" cy="0"/>
        </a:xfrm>
      </p:grpSpPr>
      <p:sp>
        <p:nvSpPr>
          <p:cNvPr id="704" name="Google Shape;704;p18"/>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705" name="Google Shape;705;p18"/>
          <p:cNvSpPr/>
          <p:nvPr/>
        </p:nvSpPr>
        <p:spPr>
          <a:xfrm>
            <a:off x="982601" y="1574675"/>
            <a:ext cx="6078000" cy="387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Q5: You are teaching a blended course on "Creative Writing." You want to redesign the assessment to prevent cheating without banning AI tools. Which strategy is the most effective solution?</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A) Require students to pass a strict AI-detection software check.</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highlight>
                  <a:srgbClr val="00FF00"/>
                </a:highlight>
                <a:latin typeface="Calibri"/>
                <a:ea typeface="Calibri"/>
                <a:cs typeface="Calibri"/>
                <a:sym typeface="Calibri"/>
              </a:rPr>
              <a:t>B) Shift the assessment focus to the process (e.g., submission of work in progress and reflection)</a:t>
            </a:r>
            <a:endParaRPr b="0" i="0" sz="1200" u="none" cap="none" strike="noStrike">
              <a:solidFill>
                <a:schemeClr val="dk1"/>
              </a:solidFill>
              <a:highlight>
                <a:srgbClr val="00FF00"/>
              </a:highlight>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C) Replace the written assignment with a multiple-choice quiz on writing theory.</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sl-SI" sz="1200" u="none" cap="none" strike="noStrike">
                <a:solidFill>
                  <a:schemeClr val="dk1"/>
                </a:solidFill>
                <a:latin typeface="Calibri"/>
                <a:ea typeface="Calibri"/>
                <a:cs typeface="Calibri"/>
                <a:sym typeface="Calibri"/>
              </a:rPr>
              <a:t>D) Switch to a proctored, handwritten in-class exam.</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rPr b="0" i="0" lang="sl-SI" sz="1200" u="none" cap="none" strike="noStrike">
                <a:solidFill>
                  <a:schemeClr val="dk1"/>
                </a:solidFill>
                <a:latin typeface="Calibri"/>
                <a:ea typeface="Calibri"/>
                <a:cs typeface="Calibri"/>
                <a:sym typeface="Calibri"/>
              </a:rPr>
              <a:t>By assessing drafts, outlines, and reflections, you review how the student engaged in higher-order thinking (critique/analysis). Relying on detectors is risky as they are not 100% accurate. A quiz measures knowledge of theory, not the skill of writing, creating a validity problem.</a:t>
            </a:r>
            <a:endParaRPr b="0" i="0" sz="1200" u="none" cap="none" strike="noStrike">
              <a:solidFill>
                <a:schemeClr val="dk1"/>
              </a:solidFill>
              <a:latin typeface="Calibri"/>
              <a:ea typeface="Calibri"/>
              <a:cs typeface="Calibri"/>
              <a:sym typeface="Calibri"/>
            </a:endParaRPr>
          </a:p>
        </p:txBody>
      </p:sp>
      <p:pic>
        <p:nvPicPr>
          <p:cNvPr id="706" name="Google Shape;706;p18"/>
          <p:cNvPicPr preferRelativeResize="0"/>
          <p:nvPr>
            <p:ph idx="2" type="pic"/>
          </p:nvPr>
        </p:nvPicPr>
        <p:blipFill rotWithShape="1">
          <a:blip r:embed="rId4">
            <a:alphaModFix/>
          </a:blip>
          <a:srcRect b="3908" l="0" r="0" t="3908"/>
          <a:stretch/>
        </p:blipFill>
        <p:spPr>
          <a:xfrm>
            <a:off x="8014947" y="1574677"/>
            <a:ext cx="3763800" cy="3469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10" name="Shape 710"/>
        <p:cNvGrpSpPr/>
        <p:nvPr/>
      </p:nvGrpSpPr>
      <p:grpSpPr>
        <a:xfrm>
          <a:off x="0" y="0"/>
          <a:ext cx="0" cy="0"/>
          <a:chOff x="0" y="0"/>
          <a:chExt cx="0" cy="0"/>
        </a:xfrm>
      </p:grpSpPr>
      <p:pic>
        <p:nvPicPr>
          <p:cNvPr id="711" name="Google Shape;711;p19"/>
          <p:cNvPicPr preferRelativeResize="0"/>
          <p:nvPr>
            <p:ph idx="2" type="pic"/>
          </p:nvPr>
        </p:nvPicPr>
        <p:blipFill rotWithShape="1">
          <a:blip r:embed="rId4">
            <a:alphaModFix/>
          </a:blip>
          <a:srcRect b="3908" l="0" r="0" t="3908"/>
          <a:stretch/>
        </p:blipFill>
        <p:spPr>
          <a:xfrm>
            <a:off x="655608" y="370936"/>
            <a:ext cx="5895579" cy="5434643"/>
          </a:xfrm>
          <a:prstGeom prst="rect">
            <a:avLst/>
          </a:prstGeom>
          <a:noFill/>
          <a:ln>
            <a:noFill/>
          </a:ln>
        </p:spPr>
      </p:pic>
      <p:sp>
        <p:nvSpPr>
          <p:cNvPr id="712" name="Google Shape;712;p19"/>
          <p:cNvSpPr txBox="1"/>
          <p:nvPr/>
        </p:nvSpPr>
        <p:spPr>
          <a:xfrm>
            <a:off x="6797264" y="864291"/>
            <a:ext cx="44721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Self-Reflection Questions </a:t>
            </a:r>
            <a:endParaRPr b="0" i="0" sz="1400" u="none" cap="none" strike="noStrike">
              <a:solidFill>
                <a:srgbClr val="000000"/>
              </a:solidFill>
              <a:latin typeface="Arial"/>
              <a:ea typeface="Arial"/>
              <a:cs typeface="Arial"/>
              <a:sym typeface="Arial"/>
            </a:endParaRPr>
          </a:p>
        </p:txBody>
      </p:sp>
      <p:sp>
        <p:nvSpPr>
          <p:cNvPr id="713" name="Google Shape;713;p19"/>
          <p:cNvSpPr/>
          <p:nvPr/>
        </p:nvSpPr>
        <p:spPr>
          <a:xfrm>
            <a:off x="6797274" y="1458450"/>
            <a:ext cx="5268600" cy="195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Q1: Am I designing assessment that fits my purpose (e.g., identify past gaps). Is the formative and summative assessment in line with the learning outcomes we need to achieve? Are the tools carefully selected?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Q2: Reflecting on the feedback I give, I am acting merely as an evaluator (correcting errors), or as a mentor (guiding and supporting)?</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Q3: How authentic and inclusive is the assessment I design? Am I spending more energy trying to prevent students from using AI, or designing tasks that require specificity, human judgment, and personal touch?</a:t>
            </a:r>
            <a:r>
              <a:rPr b="0" i="0" lang="sl-SI"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17" name="Shape 717"/>
        <p:cNvGrpSpPr/>
        <p:nvPr/>
      </p:nvGrpSpPr>
      <p:grpSpPr>
        <a:xfrm>
          <a:off x="0" y="0"/>
          <a:ext cx="0" cy="0"/>
          <a:chOff x="0" y="0"/>
          <a:chExt cx="0" cy="0"/>
        </a:xfrm>
      </p:grpSpPr>
      <p:pic>
        <p:nvPicPr>
          <p:cNvPr id="718" name="Google Shape;718;g3af88922ed5_0_36"/>
          <p:cNvPicPr preferRelativeResize="0"/>
          <p:nvPr>
            <p:ph idx="2" type="pic"/>
          </p:nvPr>
        </p:nvPicPr>
        <p:blipFill rotWithShape="1">
          <a:blip r:embed="rId4">
            <a:alphaModFix/>
          </a:blip>
          <a:srcRect b="0" l="0" r="0" t="0"/>
          <a:stretch/>
        </p:blipFill>
        <p:spPr>
          <a:xfrm>
            <a:off x="626502" y="1166328"/>
            <a:ext cx="3945900" cy="3945900"/>
          </a:xfrm>
          <a:prstGeom prst="rect">
            <a:avLst/>
          </a:prstGeom>
          <a:noFill/>
          <a:ln>
            <a:noFill/>
          </a:ln>
        </p:spPr>
      </p:pic>
      <p:sp>
        <p:nvSpPr>
          <p:cNvPr id="719" name="Google Shape;719;g3af88922ed5_0_36"/>
          <p:cNvSpPr txBox="1"/>
          <p:nvPr/>
        </p:nvSpPr>
        <p:spPr>
          <a:xfrm>
            <a:off x="6797264" y="864291"/>
            <a:ext cx="197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720" name="Google Shape;720;g3af88922ed5_0_36"/>
          <p:cNvSpPr/>
          <p:nvPr/>
        </p:nvSpPr>
        <p:spPr>
          <a:xfrm>
            <a:off x="5198200" y="1458450"/>
            <a:ext cx="6887100" cy="402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Furze, L. (2023). </a:t>
            </a:r>
            <a:r>
              <a:rPr b="0" i="1" lang="sl-SI" sz="1800" u="none" cap="none" strike="noStrike">
                <a:solidFill>
                  <a:srgbClr val="5F625F"/>
                </a:solidFill>
                <a:latin typeface="Calibri"/>
                <a:ea typeface="Calibri"/>
                <a:cs typeface="Calibri"/>
                <a:sym typeface="Calibri"/>
              </a:rPr>
              <a:t>The AI Assessment scale.</a:t>
            </a:r>
            <a:r>
              <a:rPr b="0" i="1" lang="sl-SI" sz="1800" u="none" cap="none" strike="noStrike">
                <a:solidFill>
                  <a:srgbClr val="32323B"/>
                </a:solidFill>
                <a:uFill>
                  <a:noFill/>
                </a:uFill>
                <a:latin typeface="Calibri"/>
                <a:ea typeface="Calibri"/>
                <a:cs typeface="Calibri"/>
                <a:sym typeface="Calibri"/>
                <a:hlinkClick r:id="rId5">
                  <a:extLst>
                    <a:ext uri="{A12FA001-AC4F-418D-AE19-62706E023703}">
                      <ahyp:hlinkClr val="tx"/>
                    </a:ext>
                  </a:extLst>
                </a:hlinkClick>
              </a:rPr>
              <a:t> </a:t>
            </a:r>
            <a:r>
              <a:rPr b="0" i="0" lang="sl-SI" sz="1800" u="sng" cap="none" strike="noStrike">
                <a:solidFill>
                  <a:schemeClr val="hlink"/>
                </a:solidFill>
                <a:latin typeface="Calibri"/>
                <a:ea typeface="Calibri"/>
                <a:cs typeface="Calibri"/>
                <a:sym typeface="Calibri"/>
                <a:hlinkClick r:id="rId6"/>
              </a:rPr>
              <a:t>https://leonfurze.com/2023/12/18/the-ai-assessment-scale-version-2/</a:t>
            </a:r>
            <a:r>
              <a:rPr b="0" i="0" lang="sl-SI" sz="1800" u="none" cap="none" strike="noStrike">
                <a:solidFill>
                  <a:srgbClr val="32323B"/>
                </a:solidFill>
                <a:latin typeface="Calibri"/>
                <a:ea typeface="Calibri"/>
                <a:cs typeface="Calibri"/>
                <a:sym typeface="Calibri"/>
              </a:rPr>
              <a:t> A scale indicating the degree of AI allowance in assessment.</a:t>
            </a:r>
            <a:endParaRPr b="0" i="0" sz="1800" u="none" cap="none" strike="noStrike">
              <a:solidFill>
                <a:srgbClr val="32323B"/>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Spencer, J. (2023). </a:t>
            </a:r>
            <a:r>
              <a:rPr b="0" i="1" lang="sl-SI" sz="1800" u="none" cap="none" strike="noStrike">
                <a:solidFill>
                  <a:srgbClr val="5F625F"/>
                </a:solidFill>
                <a:latin typeface="Calibri"/>
                <a:ea typeface="Calibri"/>
                <a:cs typeface="Calibri"/>
                <a:sym typeface="Calibri"/>
              </a:rPr>
              <a:t>5 ways artificial intelligence might transform assessment practices</a:t>
            </a:r>
            <a:r>
              <a:rPr b="0" i="0" lang="sl-SI" sz="1800" u="none" cap="none" strike="noStrike">
                <a:solidFill>
                  <a:srgbClr val="5F625F"/>
                </a:solidFill>
                <a:latin typeface="Calibri"/>
                <a:ea typeface="Calibri"/>
                <a:cs typeface="Calibri"/>
                <a:sym typeface="Calibri"/>
              </a:rPr>
              <a:t>.</a:t>
            </a:r>
            <a:r>
              <a:rPr b="0" i="0" lang="sl-SI" sz="1800" u="none" cap="none" strike="noStrike">
                <a:solidFill>
                  <a:srgbClr val="32323B"/>
                </a:solidFill>
                <a:uFill>
                  <a:noFill/>
                </a:uFill>
                <a:latin typeface="Calibri"/>
                <a:ea typeface="Calibri"/>
                <a:cs typeface="Calibri"/>
                <a:sym typeface="Calibri"/>
                <a:hlinkClick r:id="rId7">
                  <a:extLst>
                    <a:ext uri="{A12FA001-AC4F-418D-AE19-62706E023703}">
                      <ahyp:hlinkClr val="tx"/>
                    </a:ext>
                  </a:extLst>
                </a:hlinkClick>
              </a:rPr>
              <a:t> </a:t>
            </a:r>
            <a:r>
              <a:rPr b="0" i="0" lang="sl-SI" sz="1800" u="sng" cap="none" strike="noStrike">
                <a:solidFill>
                  <a:schemeClr val="hlink"/>
                </a:solidFill>
                <a:latin typeface="Calibri"/>
                <a:ea typeface="Calibri"/>
                <a:cs typeface="Calibri"/>
                <a:sym typeface="Calibri"/>
                <a:hlinkClick r:id="rId8"/>
              </a:rPr>
              <a:t>https://spencerauthor.com/ai-assessment/</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University College London - UCD (n.d.). </a:t>
            </a:r>
            <a:r>
              <a:rPr b="0" i="1" lang="sl-SI" sz="1800" u="none" cap="none" strike="noStrike">
                <a:solidFill>
                  <a:srgbClr val="5F625F"/>
                </a:solidFill>
                <a:latin typeface="Calibri"/>
                <a:ea typeface="Calibri"/>
                <a:cs typeface="Calibri"/>
                <a:sym typeface="Calibri"/>
              </a:rPr>
              <a:t>Using AI tools in assessment</a:t>
            </a:r>
            <a:r>
              <a:rPr b="0" i="0" lang="sl-SI" sz="1800" u="none" cap="none" strike="noStrike">
                <a:solidFill>
                  <a:srgbClr val="5F625F"/>
                </a:solidFill>
                <a:latin typeface="Calibri"/>
                <a:ea typeface="Calibri"/>
                <a:cs typeface="Calibri"/>
                <a:sym typeface="Calibri"/>
              </a:rPr>
              <a:t>.</a:t>
            </a:r>
            <a:r>
              <a:rPr b="0" i="0" lang="sl-SI" sz="1800" u="none" cap="none" strike="noStrike">
                <a:solidFill>
                  <a:srgbClr val="5F625F"/>
                </a:solidFill>
                <a:uFill>
                  <a:noFill/>
                </a:uFill>
                <a:latin typeface="Calibri"/>
                <a:ea typeface="Calibri"/>
                <a:cs typeface="Calibri"/>
                <a:sym typeface="Calibri"/>
                <a:hlinkClick r:id="rId9">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10">
                  <a:extLst>
                    <a:ext uri="{A12FA001-AC4F-418D-AE19-62706E023703}">
                      <ahyp:hlinkClr val="tx"/>
                    </a:ext>
                  </a:extLst>
                </a:hlinkClick>
              </a:rPr>
              <a:t>https://www.ucl.ac.uk/teaching-learning/generative-ai-hub/using-ai-tools-assessment#%20AI%20tools%20cannot%20be%20used%20in%20this%20assessment</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a:p>
            <a:pPr indent="0" lvl="0" marL="0" marR="0" rtl="0" algn="l">
              <a:lnSpc>
                <a:spcPct val="100000"/>
              </a:lnSpc>
              <a:spcBef>
                <a:spcPts val="1000"/>
              </a:spcBef>
              <a:spcAft>
                <a:spcPts val="0"/>
              </a:spcAft>
              <a:buClr>
                <a:schemeClr val="dk2"/>
              </a:buClr>
              <a:buSzPts val="1800"/>
              <a:buFont typeface="Arial"/>
              <a:buNone/>
            </a:pPr>
            <a:r>
              <a:rPr b="0" i="0" lang="sl-SI" sz="1800" u="none" cap="none" strike="noStrike">
                <a:solidFill>
                  <a:srgbClr val="5F625F"/>
                </a:solidFill>
                <a:latin typeface="Calibri"/>
                <a:ea typeface="Calibri"/>
                <a:cs typeface="Calibri"/>
                <a:sym typeface="Calibri"/>
              </a:rPr>
              <a:t>Scott, K. (2024, July 5). </a:t>
            </a:r>
            <a:r>
              <a:rPr b="0" i="1" lang="sl-SI" sz="1800" u="none" cap="none" strike="noStrike">
                <a:solidFill>
                  <a:srgbClr val="5F625F"/>
                </a:solidFill>
                <a:latin typeface="Calibri"/>
                <a:ea typeface="Calibri"/>
                <a:cs typeface="Calibri"/>
                <a:sym typeface="Calibri"/>
              </a:rPr>
              <a:t>Why the feedback sandwich is ineffective &amp; what to do instead</a:t>
            </a:r>
            <a:r>
              <a:rPr b="0" i="0" lang="sl-SI" sz="1800" u="none" cap="none" strike="noStrike">
                <a:solidFill>
                  <a:srgbClr val="5F625F"/>
                </a:solidFill>
                <a:latin typeface="Calibri"/>
                <a:ea typeface="Calibri"/>
                <a:cs typeface="Calibri"/>
                <a:sym typeface="Calibri"/>
              </a:rPr>
              <a:t>. Radical Candor.</a:t>
            </a:r>
            <a:r>
              <a:rPr b="0" i="0" lang="sl-SI" sz="1800" u="none" cap="none" strike="noStrike">
                <a:solidFill>
                  <a:srgbClr val="5F625F"/>
                </a:solidFill>
                <a:uFill>
                  <a:noFill/>
                </a:uFill>
                <a:latin typeface="Calibri"/>
                <a:ea typeface="Calibri"/>
                <a:cs typeface="Calibri"/>
                <a:sym typeface="Calibri"/>
                <a:hlinkClick r:id="rId11">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12">
                  <a:extLst>
                    <a:ext uri="{A12FA001-AC4F-418D-AE19-62706E023703}">
                      <ahyp:hlinkClr val="tx"/>
                    </a:ext>
                  </a:extLst>
                </a:hlinkClick>
              </a:rPr>
              <a:t>https://www.radicalcandor.com/blog/feedback-sandwich-praise-criticism</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t/>
            </a:r>
            <a:endParaRPr b="0" i="0" sz="1800" u="none" cap="none" strike="noStrike">
              <a:solidFill>
                <a:srgbClr val="32323B"/>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24" name="Shape 724"/>
        <p:cNvGrpSpPr/>
        <p:nvPr/>
      </p:nvGrpSpPr>
      <p:grpSpPr>
        <a:xfrm>
          <a:off x="0" y="0"/>
          <a:ext cx="0" cy="0"/>
          <a:chOff x="0" y="0"/>
          <a:chExt cx="0" cy="0"/>
        </a:xfrm>
      </p:grpSpPr>
      <p:pic>
        <p:nvPicPr>
          <p:cNvPr id="725" name="Google Shape;725;g3af88922ed5_0_62"/>
          <p:cNvPicPr preferRelativeResize="0"/>
          <p:nvPr>
            <p:ph idx="2" type="pic"/>
          </p:nvPr>
        </p:nvPicPr>
        <p:blipFill rotWithShape="1">
          <a:blip r:embed="rId4">
            <a:alphaModFix/>
          </a:blip>
          <a:srcRect b="0" l="0" r="0" t="0"/>
          <a:stretch/>
        </p:blipFill>
        <p:spPr>
          <a:xfrm>
            <a:off x="626502" y="1166328"/>
            <a:ext cx="3945900" cy="3945900"/>
          </a:xfrm>
          <a:prstGeom prst="rect">
            <a:avLst/>
          </a:prstGeom>
          <a:noFill/>
          <a:ln>
            <a:noFill/>
          </a:ln>
        </p:spPr>
      </p:pic>
      <p:sp>
        <p:nvSpPr>
          <p:cNvPr id="726" name="Google Shape;726;g3af88922ed5_0_62"/>
          <p:cNvSpPr txBox="1"/>
          <p:nvPr/>
        </p:nvSpPr>
        <p:spPr>
          <a:xfrm>
            <a:off x="6797264" y="864291"/>
            <a:ext cx="197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727" name="Google Shape;727;g3af88922ed5_0_62"/>
          <p:cNvSpPr/>
          <p:nvPr/>
        </p:nvSpPr>
        <p:spPr>
          <a:xfrm>
            <a:off x="5198200" y="1458450"/>
            <a:ext cx="6887100" cy="34653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University College London - UCD (n.d.). </a:t>
            </a:r>
            <a:r>
              <a:rPr b="0" i="1" lang="sl-SI" sz="1800" u="none" cap="none" strike="noStrike">
                <a:solidFill>
                  <a:srgbClr val="5F625F"/>
                </a:solidFill>
                <a:latin typeface="Calibri"/>
                <a:ea typeface="Calibri"/>
                <a:cs typeface="Calibri"/>
                <a:sym typeface="Calibri"/>
              </a:rPr>
              <a:t>Using AI tools in assessment</a:t>
            </a:r>
            <a:r>
              <a:rPr b="0" i="0" lang="sl-SI" sz="1800" u="none" cap="none" strike="noStrike">
                <a:solidFill>
                  <a:srgbClr val="5F625F"/>
                </a:solidFill>
                <a:latin typeface="Calibri"/>
                <a:ea typeface="Calibri"/>
                <a:cs typeface="Calibri"/>
                <a:sym typeface="Calibri"/>
              </a:rPr>
              <a:t>.</a:t>
            </a:r>
            <a:r>
              <a:rPr b="0" i="0" lang="sl-SI" sz="1800" u="none" cap="none" strike="noStrike">
                <a:solidFill>
                  <a:srgbClr val="5F625F"/>
                </a:solidFill>
                <a:uFill>
                  <a:noFill/>
                </a:uFill>
                <a:latin typeface="Calibri"/>
                <a:ea typeface="Calibri"/>
                <a:cs typeface="Calibri"/>
                <a:sym typeface="Calibri"/>
                <a:hlinkClick r:id="rId5">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6">
                  <a:extLst>
                    <a:ext uri="{A12FA001-AC4F-418D-AE19-62706E023703}">
                      <ahyp:hlinkClr val="tx"/>
                    </a:ext>
                  </a:extLst>
                </a:hlinkClick>
              </a:rPr>
              <a:t>https://www.ucl.ac.uk/teaching-learning/generative-ai-hub/using-ai-tools-assessment#%20AI%20tools%20cannot%20be%20used%20in%20this%20assessment</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a:p>
            <a:pPr indent="0" lvl="0" marL="0" marR="0" rtl="0" algn="l">
              <a:lnSpc>
                <a:spcPct val="100000"/>
              </a:lnSpc>
              <a:spcBef>
                <a:spcPts val="1000"/>
              </a:spcBef>
              <a:spcAft>
                <a:spcPts val="0"/>
              </a:spcAft>
              <a:buClr>
                <a:schemeClr val="dk2"/>
              </a:buClr>
              <a:buSzPts val="1800"/>
              <a:buFont typeface="Arial"/>
              <a:buNone/>
            </a:pPr>
            <a:r>
              <a:rPr b="0" i="0" lang="sl-SI" sz="1800" u="none" cap="none" strike="noStrike">
                <a:solidFill>
                  <a:srgbClr val="5F625F"/>
                </a:solidFill>
                <a:latin typeface="Calibri"/>
                <a:ea typeface="Calibri"/>
                <a:cs typeface="Calibri"/>
                <a:sym typeface="Calibri"/>
              </a:rPr>
              <a:t>Scott, K. (2024, July 5). </a:t>
            </a:r>
            <a:r>
              <a:rPr b="0" i="1" lang="sl-SI" sz="1800" u="none" cap="none" strike="noStrike">
                <a:solidFill>
                  <a:srgbClr val="5F625F"/>
                </a:solidFill>
                <a:latin typeface="Calibri"/>
                <a:ea typeface="Calibri"/>
                <a:cs typeface="Calibri"/>
                <a:sym typeface="Calibri"/>
              </a:rPr>
              <a:t>Why the feedback sandwich is ineffective &amp; what to do instead</a:t>
            </a:r>
            <a:r>
              <a:rPr b="0" i="0" lang="sl-SI" sz="1800" u="none" cap="none" strike="noStrike">
                <a:solidFill>
                  <a:srgbClr val="5F625F"/>
                </a:solidFill>
                <a:latin typeface="Calibri"/>
                <a:ea typeface="Calibri"/>
                <a:cs typeface="Calibri"/>
                <a:sym typeface="Calibri"/>
              </a:rPr>
              <a:t>. Radical Candor.</a:t>
            </a:r>
            <a:r>
              <a:rPr b="0" i="0" lang="sl-SI" sz="1800" u="none" cap="none" strike="noStrike">
                <a:solidFill>
                  <a:srgbClr val="5F625F"/>
                </a:solidFill>
                <a:uFill>
                  <a:noFill/>
                </a:uFill>
                <a:latin typeface="Calibri"/>
                <a:ea typeface="Calibri"/>
                <a:cs typeface="Calibri"/>
                <a:sym typeface="Calibri"/>
                <a:hlinkClick r:id="rId7">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8">
                  <a:extLst>
                    <a:ext uri="{A12FA001-AC4F-418D-AE19-62706E023703}">
                      <ahyp:hlinkClr val="tx"/>
                    </a:ext>
                  </a:extLst>
                </a:hlinkClick>
              </a:rPr>
              <a:t>https://www.radicalcandor.com/blog/feedback-sandwich-praise-criticism</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Bommenel, E., &amp; Forsyth, R. (2023). </a:t>
            </a:r>
            <a:r>
              <a:rPr b="0" i="1" lang="sl-SI" sz="1800" u="none" cap="none" strike="noStrike">
                <a:solidFill>
                  <a:srgbClr val="5F625F"/>
                </a:solidFill>
                <a:latin typeface="Calibri"/>
                <a:ea typeface="Calibri"/>
                <a:cs typeface="Calibri"/>
                <a:sym typeface="Calibri"/>
              </a:rPr>
              <a:t>The potential impact of AI tools on assessment.</a:t>
            </a:r>
            <a:r>
              <a:rPr b="0" i="1" lang="sl-SI" sz="1800" u="none" cap="none" strike="noStrike">
                <a:solidFill>
                  <a:srgbClr val="5F625F"/>
                </a:solidFill>
                <a:uFill>
                  <a:noFill/>
                </a:uFill>
                <a:latin typeface="Calibri"/>
                <a:ea typeface="Calibri"/>
                <a:cs typeface="Calibri"/>
                <a:sym typeface="Calibri"/>
                <a:hlinkClick r:id="rId9">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10">
                  <a:extLst>
                    <a:ext uri="{A12FA001-AC4F-418D-AE19-62706E023703}">
                      <ahyp:hlinkClr val="tx"/>
                    </a:ext>
                  </a:extLst>
                </a:hlinkClick>
              </a:rPr>
              <a:t>https://www.education.lu.se/artikel/potential-impact-ai-tools-assessment</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31" name="Shape 731"/>
        <p:cNvGrpSpPr/>
        <p:nvPr/>
      </p:nvGrpSpPr>
      <p:grpSpPr>
        <a:xfrm>
          <a:off x="0" y="0"/>
          <a:ext cx="0" cy="0"/>
          <a:chOff x="0" y="0"/>
          <a:chExt cx="0" cy="0"/>
        </a:xfrm>
      </p:grpSpPr>
      <p:pic>
        <p:nvPicPr>
          <p:cNvPr id="732" name="Google Shape;732;g3af88922ed5_0_68"/>
          <p:cNvPicPr preferRelativeResize="0"/>
          <p:nvPr>
            <p:ph idx="2" type="pic"/>
          </p:nvPr>
        </p:nvPicPr>
        <p:blipFill rotWithShape="1">
          <a:blip r:embed="rId4">
            <a:alphaModFix/>
          </a:blip>
          <a:srcRect b="0" l="0" r="0" t="0"/>
          <a:stretch/>
        </p:blipFill>
        <p:spPr>
          <a:xfrm>
            <a:off x="626502" y="1166328"/>
            <a:ext cx="3945900" cy="3945900"/>
          </a:xfrm>
          <a:prstGeom prst="rect">
            <a:avLst/>
          </a:prstGeom>
          <a:noFill/>
          <a:ln>
            <a:noFill/>
          </a:ln>
        </p:spPr>
      </p:pic>
      <p:sp>
        <p:nvSpPr>
          <p:cNvPr id="733" name="Google Shape;733;g3af88922ed5_0_68"/>
          <p:cNvSpPr txBox="1"/>
          <p:nvPr/>
        </p:nvSpPr>
        <p:spPr>
          <a:xfrm>
            <a:off x="6797264" y="864291"/>
            <a:ext cx="197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734" name="Google Shape;734;g3af88922ed5_0_68"/>
          <p:cNvSpPr/>
          <p:nvPr/>
        </p:nvSpPr>
        <p:spPr>
          <a:xfrm>
            <a:off x="5198200" y="1458450"/>
            <a:ext cx="6887100" cy="3465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McMinn, S. (2023). </a:t>
            </a:r>
            <a:r>
              <a:rPr b="0" i="1" lang="sl-SI" sz="1800" u="none" cap="none" strike="noStrike">
                <a:solidFill>
                  <a:srgbClr val="5F625F"/>
                </a:solidFill>
                <a:latin typeface="Calibri"/>
                <a:ea typeface="Calibri"/>
                <a:cs typeface="Calibri"/>
                <a:sym typeface="Calibri"/>
              </a:rPr>
              <a:t>Incorporating AI in learning assessments: A guided pathway</a:t>
            </a:r>
            <a:r>
              <a:rPr b="0" i="0" lang="sl-SI" sz="1800" u="none" cap="none" strike="noStrike">
                <a:solidFill>
                  <a:srgbClr val="5F625F"/>
                </a:solidFill>
                <a:latin typeface="Calibri"/>
                <a:ea typeface="Calibri"/>
                <a:cs typeface="Calibri"/>
                <a:sym typeface="Calibri"/>
              </a:rPr>
              <a:t>.</a:t>
            </a:r>
            <a:r>
              <a:rPr b="0" i="0" lang="sl-SI" sz="1800" u="none" cap="none" strike="noStrike">
                <a:solidFill>
                  <a:srgbClr val="5F625F"/>
                </a:solidFill>
                <a:uFill>
                  <a:noFill/>
                </a:uFill>
                <a:latin typeface="Calibri"/>
                <a:ea typeface="Calibri"/>
                <a:cs typeface="Calibri"/>
                <a:sym typeface="Calibri"/>
                <a:hlinkClick r:id="rId5">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6">
                  <a:extLst>
                    <a:ext uri="{A12FA001-AC4F-418D-AE19-62706E023703}">
                      <ahyp:hlinkClr val="tx"/>
                    </a:ext>
                  </a:extLst>
                </a:hlinkClick>
              </a:rPr>
              <a:t>https://www.linkedin.com/pulse/incorporating-ai-learning-assessments-guided-pathway-sean-mcminn</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rPr b="0" i="0" lang="sl-SI" sz="1800" u="none" cap="none" strike="noStrike">
                <a:solidFill>
                  <a:srgbClr val="5F625F"/>
                </a:solidFill>
                <a:latin typeface="Calibri"/>
                <a:ea typeface="Calibri"/>
                <a:cs typeface="Calibri"/>
                <a:sym typeface="Calibri"/>
              </a:rPr>
              <a:t>Ifelebuegu, A. O. (2023). Rethinking online assessment strategies: Authenticity versus AI chatbot intervention. (2023). </a:t>
            </a:r>
            <a:r>
              <a:rPr b="0" i="1" lang="sl-SI" sz="1800" u="none" cap="none" strike="noStrike">
                <a:solidFill>
                  <a:srgbClr val="5F625F"/>
                </a:solidFill>
                <a:latin typeface="Calibri"/>
                <a:ea typeface="Calibri"/>
                <a:cs typeface="Calibri"/>
                <a:sym typeface="Calibri"/>
              </a:rPr>
              <a:t>Journal of Applied Learning and Teaching, 6(2</a:t>
            </a:r>
            <a:r>
              <a:rPr b="0" i="0" lang="sl-SI" sz="1800" u="none" cap="none" strike="noStrike">
                <a:solidFill>
                  <a:srgbClr val="5F625F"/>
                </a:solidFill>
                <a:latin typeface="Calibri"/>
                <a:ea typeface="Calibri"/>
                <a:cs typeface="Calibri"/>
                <a:sym typeface="Calibri"/>
              </a:rPr>
              <a:t>)</a:t>
            </a:r>
            <a:r>
              <a:rPr b="0" i="0" lang="sl-SI" sz="1800" u="none" cap="none" strike="noStrike">
                <a:solidFill>
                  <a:srgbClr val="32323B"/>
                </a:solidFill>
                <a:latin typeface="Calibri"/>
                <a:ea typeface="Calibri"/>
                <a:cs typeface="Calibri"/>
                <a:sym typeface="Calibri"/>
              </a:rPr>
              <a:t>.</a:t>
            </a:r>
            <a:r>
              <a:rPr b="0" i="0" lang="sl-SI" sz="1800" u="none" cap="none" strike="noStrike">
                <a:solidFill>
                  <a:srgbClr val="32323B"/>
                </a:solidFill>
                <a:uFill>
                  <a:noFill/>
                </a:uFill>
                <a:latin typeface="Calibri"/>
                <a:ea typeface="Calibri"/>
                <a:cs typeface="Calibri"/>
                <a:sym typeface="Calibri"/>
                <a:hlinkClick r:id="rId7">
                  <a:extLst>
                    <a:ext uri="{A12FA001-AC4F-418D-AE19-62706E023703}">
                      <ahyp:hlinkClr val="tx"/>
                    </a:ext>
                  </a:extLst>
                </a:hlinkClick>
              </a:rPr>
              <a:t> </a:t>
            </a:r>
            <a:r>
              <a:rPr b="0" i="0" lang="sl-SI" sz="1800" u="sng" cap="none" strike="noStrike">
                <a:solidFill>
                  <a:schemeClr val="accent3"/>
                </a:solidFill>
                <a:latin typeface="Calibri"/>
                <a:ea typeface="Calibri"/>
                <a:cs typeface="Calibri"/>
                <a:sym typeface="Calibri"/>
                <a:hlinkClick r:id="rId8">
                  <a:extLst>
                    <a:ext uri="{A12FA001-AC4F-418D-AE19-62706E023703}">
                      <ahyp:hlinkClr val="tx"/>
                    </a:ext>
                  </a:extLst>
                </a:hlinkClick>
              </a:rPr>
              <a:t>https://doi.org/10.37074/jalt.2023.6.2.2</a:t>
            </a:r>
            <a:r>
              <a:rPr b="0" i="0" lang="sl-SI" sz="1800" u="none" cap="none" strike="noStrike">
                <a:solidFill>
                  <a:srgbClr val="32323B"/>
                </a:solidFill>
                <a:latin typeface="Calibri"/>
                <a:ea typeface="Calibri"/>
                <a:cs typeface="Calibri"/>
                <a:sym typeface="Calibri"/>
              </a:rPr>
              <a:t>. </a:t>
            </a:r>
            <a:endParaRPr b="0" i="0" sz="1800" u="none" cap="none" strike="noStrike">
              <a:solidFill>
                <a:srgbClr val="32323B"/>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chemeClr val="dk2"/>
              </a:buClr>
              <a:buSzPts val="9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2"/>
              </a:buClr>
              <a:buSzPts val="1100"/>
              <a:buFont typeface="Arial"/>
              <a:buNone/>
            </a:pPr>
            <a:r>
              <a:t/>
            </a:r>
            <a:endParaRPr b="0" i="0" sz="1800" u="none" cap="none" strike="noStrike">
              <a:solidFill>
                <a:srgbClr val="32323B"/>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38" name="Shape 738"/>
        <p:cNvGrpSpPr/>
        <p:nvPr/>
      </p:nvGrpSpPr>
      <p:grpSpPr>
        <a:xfrm>
          <a:off x="0" y="0"/>
          <a:ext cx="0" cy="0"/>
          <a:chOff x="0" y="0"/>
          <a:chExt cx="0" cy="0"/>
        </a:xfrm>
      </p:grpSpPr>
      <p:pic>
        <p:nvPicPr>
          <p:cNvPr id="739" name="Google Shape;739;p21"/>
          <p:cNvPicPr preferRelativeResize="0"/>
          <p:nvPr>
            <p:ph idx="2" type="pic"/>
          </p:nvPr>
        </p:nvPicPr>
        <p:blipFill rotWithShape="1">
          <a:blip r:embed="rId4">
            <a:alphaModFix/>
          </a:blip>
          <a:srcRect b="3908" l="0" r="0" t="3908"/>
          <a:stretch/>
        </p:blipFill>
        <p:spPr>
          <a:xfrm>
            <a:off x="7949250" y="2236875"/>
            <a:ext cx="3363900" cy="3100800"/>
          </a:xfrm>
          <a:prstGeom prst="rect">
            <a:avLst/>
          </a:prstGeom>
          <a:noFill/>
          <a:ln>
            <a:noFill/>
          </a:ln>
        </p:spPr>
      </p:pic>
      <p:sp>
        <p:nvSpPr>
          <p:cNvPr id="740" name="Google Shape;740;p21"/>
          <p:cNvSpPr txBox="1"/>
          <p:nvPr/>
        </p:nvSpPr>
        <p:spPr>
          <a:xfrm>
            <a:off x="1034819" y="976434"/>
            <a:ext cx="19607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Conclusion</a:t>
            </a:r>
            <a:endParaRPr b="0" i="0" sz="1400" u="none" cap="none" strike="noStrike">
              <a:solidFill>
                <a:srgbClr val="000000"/>
              </a:solidFill>
              <a:latin typeface="Arial"/>
              <a:ea typeface="Arial"/>
              <a:cs typeface="Arial"/>
              <a:sym typeface="Arial"/>
            </a:endParaRPr>
          </a:p>
        </p:txBody>
      </p:sp>
      <p:sp>
        <p:nvSpPr>
          <p:cNvPr id="741" name="Google Shape;741;p21"/>
          <p:cNvSpPr/>
          <p:nvPr/>
        </p:nvSpPr>
        <p:spPr>
          <a:xfrm>
            <a:off x="982600" y="1574625"/>
            <a:ext cx="6165300" cy="4872000"/>
          </a:xfrm>
          <a:prstGeom prst="rect">
            <a:avLst/>
          </a:prstGeom>
          <a:noFill/>
          <a:ln>
            <a:noFill/>
          </a:ln>
        </p:spPr>
        <p:txBody>
          <a:bodyPr anchorCtr="0" anchor="t" bIns="45700" lIns="91425" spcFirstLastPara="1" rIns="91425" wrap="square" tIns="45700">
            <a:spAutoFit/>
          </a:bodyPr>
          <a:lstStyle/>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Assessment tasks must fulfil the purpose of assessment (e.g., diagnostic, formative, or summative). You can use frameworks like the Furze Scale to decide strategically when to allow AI integration.</a:t>
            </a:r>
            <a:endParaRPr b="0" i="0" sz="1600" u="none" cap="none" strike="noStrike">
              <a:solidFill>
                <a:srgbClr val="5F625F"/>
              </a:solidFill>
              <a:latin typeface="Calibri"/>
              <a:ea typeface="Calibri"/>
              <a:cs typeface="Calibri"/>
              <a:sym typeface="Calibri"/>
            </a:endParaRPr>
          </a:p>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To maintain validity in an AI era, design authentic, learner-centred tasks (like e-portfolios) that require higher-order thinking and focus on the process of work rather than just the final product .</a:t>
            </a:r>
            <a:endParaRPr b="0" i="0" sz="1600" u="none" cap="none" strike="noStrike">
              <a:solidFill>
                <a:srgbClr val="5F625F"/>
              </a:solidFill>
              <a:latin typeface="Calibri"/>
              <a:ea typeface="Calibri"/>
              <a:cs typeface="Calibri"/>
              <a:sym typeface="Calibri"/>
            </a:endParaRPr>
          </a:p>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Provide feedback that is tangible, goal-oriented, and supportive of adult learners.</a:t>
            </a:r>
            <a:endParaRPr b="0" i="0" sz="1600" u="none" cap="none" strike="noStrike">
              <a:solidFill>
                <a:srgbClr val="5F625F"/>
              </a:solidFill>
              <a:latin typeface="Calibri"/>
              <a:ea typeface="Calibri"/>
              <a:cs typeface="Calibri"/>
              <a:sym typeface="Calibri"/>
            </a:endParaRPr>
          </a:p>
          <a:p>
            <a:pPr indent="-330200" lvl="0" marL="457200" marR="0" rtl="0" algn="just">
              <a:lnSpc>
                <a:spcPct val="150000"/>
              </a:lnSpc>
              <a:spcBef>
                <a:spcPts val="0"/>
              </a:spcBef>
              <a:spcAft>
                <a:spcPts val="0"/>
              </a:spcAft>
              <a:buClr>
                <a:srgbClr val="5F625F"/>
              </a:buClr>
              <a:buSzPts val="1600"/>
              <a:buFont typeface="Calibri"/>
              <a:buChar char="●"/>
            </a:pPr>
            <a:r>
              <a:rPr b="0" i="0" lang="sl-SI" sz="1600" u="none" cap="none" strike="noStrike">
                <a:solidFill>
                  <a:srgbClr val="5F625F"/>
                </a:solidFill>
                <a:latin typeface="Calibri"/>
                <a:ea typeface="Calibri"/>
                <a:cs typeface="Calibri"/>
                <a:sym typeface="Calibri"/>
              </a:rPr>
              <a:t>Act as the "Human-in-the-Loop" to ensure assessment validity, actively intervening to correct AI "hallucinations" and protecting student data privacy (GDPR).</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45" name="Shape 745"/>
        <p:cNvGrpSpPr/>
        <p:nvPr/>
      </p:nvGrpSpPr>
      <p:grpSpPr>
        <a:xfrm>
          <a:off x="0" y="0"/>
          <a:ext cx="0" cy="0"/>
          <a:chOff x="0" y="0"/>
          <a:chExt cx="0" cy="0"/>
        </a:xfrm>
      </p:grpSpPr>
      <p:pic>
        <p:nvPicPr>
          <p:cNvPr id="746" name="Google Shape;746;p22"/>
          <p:cNvPicPr preferRelativeResize="0"/>
          <p:nvPr>
            <p:ph idx="2" type="pic"/>
          </p:nvPr>
        </p:nvPicPr>
        <p:blipFill rotWithShape="1">
          <a:blip r:embed="rId4">
            <a:alphaModFix/>
          </a:blip>
          <a:srcRect b="3908" l="0" r="0" t="3908"/>
          <a:stretch/>
        </p:blipFill>
        <p:spPr>
          <a:xfrm>
            <a:off x="5727939" y="232912"/>
            <a:ext cx="5895579" cy="5434643"/>
          </a:xfrm>
          <a:prstGeom prst="rect">
            <a:avLst/>
          </a:prstGeom>
          <a:noFill/>
          <a:ln>
            <a:noFill/>
          </a:ln>
        </p:spPr>
      </p:pic>
      <p:sp>
        <p:nvSpPr>
          <p:cNvPr id="747" name="Google Shape;747;p22"/>
          <p:cNvSpPr txBox="1"/>
          <p:nvPr/>
        </p:nvSpPr>
        <p:spPr>
          <a:xfrm>
            <a:off x="1034819" y="976434"/>
            <a:ext cx="4398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Congratulations on completing the unit 4 </a:t>
            </a:r>
            <a:r>
              <a:rPr b="1" i="0" lang="sl-SI" sz="2400" u="none" cap="none" strike="noStrike">
                <a:solidFill>
                  <a:srgbClr val="C52B87"/>
                </a:solidFill>
                <a:highlight>
                  <a:schemeClr val="lt1"/>
                </a:highlight>
                <a:latin typeface="Calibri"/>
                <a:ea typeface="Calibri"/>
                <a:cs typeface="Calibri"/>
                <a:sym typeface="Calibri"/>
              </a:rPr>
              <a:t>Assessing in the Digital Era</a:t>
            </a:r>
            <a:endParaRPr b="1" i="0" sz="2400" u="none" cap="none" strike="noStrike">
              <a:solidFill>
                <a:srgbClr val="C52B87"/>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C52B87"/>
              </a:solidFill>
              <a:highlight>
                <a:srgbClr val="FFFF00"/>
              </a:highlight>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rgbClr val="F5E0D5"/>
            </a:gs>
            <a:gs pos="100000">
              <a:srgbClr val="F2F2F2">
                <a:alpha val="63921"/>
              </a:srgbClr>
            </a:gs>
          </a:gsLst>
          <a:lin ang="5400000" scaled="0"/>
        </a:gradFill>
      </p:bgPr>
    </p:bg>
    <p:spTree>
      <p:nvGrpSpPr>
        <p:cNvPr id="752" name="Shape 752"/>
        <p:cNvGrpSpPr/>
        <p:nvPr/>
      </p:nvGrpSpPr>
      <p:grpSpPr>
        <a:xfrm>
          <a:off x="0" y="0"/>
          <a:ext cx="0" cy="0"/>
          <a:chOff x="0" y="0"/>
          <a:chExt cx="0" cy="0"/>
        </a:xfrm>
      </p:grpSpPr>
      <p:pic>
        <p:nvPicPr>
          <p:cNvPr id="753" name="Google Shape;753;p23"/>
          <p:cNvPicPr preferRelativeResize="0"/>
          <p:nvPr/>
        </p:nvPicPr>
        <p:blipFill rotWithShape="1">
          <a:blip r:embed="rId3">
            <a:alphaModFix/>
          </a:blip>
          <a:srcRect b="0" l="0" r="0" t="0"/>
          <a:stretch/>
        </p:blipFill>
        <p:spPr>
          <a:xfrm>
            <a:off x="8865752" y="5818900"/>
            <a:ext cx="1746138" cy="389585"/>
          </a:xfrm>
          <a:prstGeom prst="rect">
            <a:avLst/>
          </a:prstGeom>
          <a:noFill/>
          <a:ln>
            <a:noFill/>
          </a:ln>
        </p:spPr>
      </p:pic>
      <p:pic>
        <p:nvPicPr>
          <p:cNvPr id="754" name="Google Shape;754;p23"/>
          <p:cNvPicPr preferRelativeResize="0"/>
          <p:nvPr/>
        </p:nvPicPr>
        <p:blipFill rotWithShape="1">
          <a:blip r:embed="rId4">
            <a:alphaModFix/>
          </a:blip>
          <a:srcRect b="40848" l="8165" r="3992" t="22296"/>
          <a:stretch/>
        </p:blipFill>
        <p:spPr>
          <a:xfrm>
            <a:off x="8057569" y="2301049"/>
            <a:ext cx="3300687" cy="1384904"/>
          </a:xfrm>
          <a:prstGeom prst="rect">
            <a:avLst/>
          </a:prstGeom>
          <a:noFill/>
          <a:ln>
            <a:noFill/>
          </a:ln>
        </p:spPr>
      </p:pic>
      <p:sp>
        <p:nvSpPr>
          <p:cNvPr id="755" name="Google Shape;755;p23"/>
          <p:cNvSpPr/>
          <p:nvPr/>
        </p:nvSpPr>
        <p:spPr>
          <a:xfrm>
            <a:off x="7718335" y="6208485"/>
            <a:ext cx="404097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1" lang="sl-SI" sz="800" u="none" cap="none" strike="noStrike">
                <a:solidFill>
                  <a:srgbClr val="222C34"/>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a:t>
            </a:r>
            <a:endParaRPr b="0" i="0" sz="800" u="none" cap="none" strike="noStrike">
              <a:solidFill>
                <a:schemeClr val="dk1"/>
              </a:solidFill>
              <a:latin typeface="Calibri"/>
              <a:ea typeface="Calibri"/>
              <a:cs typeface="Calibri"/>
              <a:sym typeface="Calibri"/>
            </a:endParaRPr>
          </a:p>
        </p:txBody>
      </p:sp>
      <p:pic>
        <p:nvPicPr>
          <p:cNvPr descr="CIK_Trebnje_logo" id="756" name="Google Shape;756;p23"/>
          <p:cNvPicPr preferRelativeResize="0"/>
          <p:nvPr/>
        </p:nvPicPr>
        <p:blipFill rotWithShape="1">
          <a:blip r:embed="rId5">
            <a:alphaModFix/>
          </a:blip>
          <a:srcRect b="0" l="0" r="0" t="0"/>
          <a:stretch/>
        </p:blipFill>
        <p:spPr>
          <a:xfrm>
            <a:off x="4001638" y="4518456"/>
            <a:ext cx="1840992" cy="1035058"/>
          </a:xfrm>
          <a:prstGeom prst="rect">
            <a:avLst/>
          </a:prstGeom>
          <a:noFill/>
          <a:ln>
            <a:noFill/>
          </a:ln>
        </p:spPr>
      </p:pic>
      <p:pic>
        <p:nvPicPr>
          <p:cNvPr descr="UNIC-logo" id="757" name="Google Shape;757;p23"/>
          <p:cNvPicPr preferRelativeResize="0"/>
          <p:nvPr/>
        </p:nvPicPr>
        <p:blipFill rotWithShape="1">
          <a:blip r:embed="rId6">
            <a:alphaModFix/>
          </a:blip>
          <a:srcRect b="10188" l="4622" r="5218" t="8711"/>
          <a:stretch/>
        </p:blipFill>
        <p:spPr>
          <a:xfrm>
            <a:off x="1271470" y="3730728"/>
            <a:ext cx="1215698" cy="1257260"/>
          </a:xfrm>
          <a:prstGeom prst="rect">
            <a:avLst/>
          </a:prstGeom>
          <a:noFill/>
          <a:ln>
            <a:noFill/>
          </a:ln>
        </p:spPr>
      </p:pic>
      <p:pic>
        <p:nvPicPr>
          <p:cNvPr descr="Rural-Hub-Logo (6)" id="758" name="Google Shape;758;p23"/>
          <p:cNvPicPr preferRelativeResize="0"/>
          <p:nvPr/>
        </p:nvPicPr>
        <p:blipFill rotWithShape="1">
          <a:blip r:embed="rId7">
            <a:alphaModFix/>
          </a:blip>
          <a:srcRect b="0" l="0" r="0" t="0"/>
          <a:stretch/>
        </p:blipFill>
        <p:spPr>
          <a:xfrm>
            <a:off x="4430064" y="2732210"/>
            <a:ext cx="1540000" cy="658553"/>
          </a:xfrm>
          <a:prstGeom prst="rect">
            <a:avLst/>
          </a:prstGeom>
          <a:noFill/>
          <a:ln>
            <a:noFill/>
          </a:ln>
        </p:spPr>
      </p:pic>
      <p:pic>
        <p:nvPicPr>
          <p:cNvPr descr="CRDT360_Logo-01" id="759" name="Google Shape;759;p23"/>
          <p:cNvPicPr preferRelativeResize="0"/>
          <p:nvPr/>
        </p:nvPicPr>
        <p:blipFill rotWithShape="1">
          <a:blip r:embed="rId8">
            <a:alphaModFix/>
          </a:blip>
          <a:srcRect b="0" l="0" r="0" t="0"/>
          <a:stretch/>
        </p:blipFill>
        <p:spPr>
          <a:xfrm>
            <a:off x="751809" y="2111132"/>
            <a:ext cx="2692431" cy="545571"/>
          </a:xfrm>
          <a:prstGeom prst="rect">
            <a:avLst/>
          </a:prstGeom>
          <a:noFill/>
          <a:ln>
            <a:noFill/>
          </a:ln>
        </p:spPr>
      </p:pic>
      <p:pic>
        <p:nvPicPr>
          <p:cNvPr descr="Meta4 Logo png" id="760" name="Google Shape;760;p23"/>
          <p:cNvPicPr preferRelativeResize="0"/>
          <p:nvPr/>
        </p:nvPicPr>
        <p:blipFill rotWithShape="1">
          <a:blip r:embed="rId9">
            <a:alphaModFix/>
          </a:blip>
          <a:srcRect b="0" l="0" r="0" t="0"/>
          <a:stretch/>
        </p:blipFill>
        <p:spPr>
          <a:xfrm>
            <a:off x="3846576" y="1019756"/>
            <a:ext cx="1850419" cy="615696"/>
          </a:xfrm>
          <a:prstGeom prst="rect">
            <a:avLst/>
          </a:prstGeom>
          <a:noFill/>
          <a:ln>
            <a:noFill/>
          </a:ln>
        </p:spPr>
      </p:pic>
      <p:sp>
        <p:nvSpPr>
          <p:cNvPr id="761" name="Google Shape;761;p23"/>
          <p:cNvSpPr/>
          <p:nvPr/>
        </p:nvSpPr>
        <p:spPr>
          <a:xfrm>
            <a:off x="694944" y="32287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23"/>
          <p:cNvSpPr/>
          <p:nvPr/>
        </p:nvSpPr>
        <p:spPr>
          <a:xfrm>
            <a:off x="694944" y="36859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23"/>
          <p:cNvSpPr/>
          <p:nvPr/>
        </p:nvSpPr>
        <p:spPr>
          <a:xfrm>
            <a:off x="1730363" y="6236921"/>
            <a:ext cx="3191771" cy="27699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sl-SI" sz="1200" u="none" cap="none" strike="noStrike">
                <a:solidFill>
                  <a:schemeClr val="dk1"/>
                </a:solidFill>
                <a:latin typeface="Calibri"/>
                <a:ea typeface="Calibri"/>
                <a:cs typeface="Calibri"/>
                <a:sym typeface="Calibri"/>
              </a:rPr>
              <a:t>Project n° </a:t>
            </a:r>
            <a:r>
              <a:rPr b="1" i="0" lang="sl-SI" sz="1200" u="none" cap="none" strike="noStrike">
                <a:solidFill>
                  <a:schemeClr val="dk1"/>
                </a:solidFill>
                <a:latin typeface="Calibri"/>
                <a:ea typeface="Calibri"/>
                <a:cs typeface="Calibri"/>
                <a:sym typeface="Calibri"/>
              </a:rPr>
              <a:t>2024-1-AT01-KA220-ADU-000254167</a:t>
            </a:r>
            <a:endParaRPr b="0" i="0" sz="1200" u="none" cap="none" strike="noStrike">
              <a:solidFill>
                <a:schemeClr val="dk1"/>
              </a:solidFill>
              <a:latin typeface="Arial"/>
              <a:ea typeface="Arial"/>
              <a:cs typeface="Arial"/>
              <a:sym typeface="Arial"/>
            </a:endParaRPr>
          </a:p>
        </p:txBody>
      </p:sp>
      <p:sp>
        <p:nvSpPr>
          <p:cNvPr id="764" name="Google Shape;764;p23"/>
          <p:cNvSpPr txBox="1"/>
          <p:nvPr/>
        </p:nvSpPr>
        <p:spPr>
          <a:xfrm>
            <a:off x="499188" y="814873"/>
            <a:ext cx="1544564" cy="373297"/>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i="0" lang="sl-SI" sz="1200" u="none" cap="none" strike="noStrike">
                <a:solidFill>
                  <a:schemeClr val="dk1"/>
                </a:solidFill>
                <a:latin typeface="Calibri"/>
                <a:ea typeface="Calibri"/>
                <a:cs typeface="Calibri"/>
                <a:sym typeface="Calibri"/>
              </a:rPr>
              <a:t>Project partners: </a:t>
            </a:r>
            <a:endParaRPr b="0" i="0" sz="1200" u="none" cap="none" strike="noStrike">
              <a:solidFill>
                <a:schemeClr val="dk1"/>
              </a:solidFill>
              <a:latin typeface="Arial"/>
              <a:ea typeface="Arial"/>
              <a:cs typeface="Arial"/>
              <a:sym typeface="Arial"/>
            </a:endParaRPr>
          </a:p>
        </p:txBody>
      </p:sp>
      <p:pic>
        <p:nvPicPr>
          <p:cNvPr descr="A black background with a black square&#10;&#10;AI-generated content may be incorrect." id="765" name="Google Shape;765;p23"/>
          <p:cNvPicPr preferRelativeResize="0"/>
          <p:nvPr/>
        </p:nvPicPr>
        <p:blipFill rotWithShape="1">
          <a:blip r:embed="rId10">
            <a:alphaModFix/>
          </a:blip>
          <a:srcRect b="0" l="0" r="0" t="0"/>
          <a:stretch/>
        </p:blipFill>
        <p:spPr>
          <a:xfrm>
            <a:off x="5970064" y="6251555"/>
            <a:ext cx="880092" cy="375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9" name="Shape 429"/>
        <p:cNvGrpSpPr/>
        <p:nvPr/>
      </p:nvGrpSpPr>
      <p:grpSpPr>
        <a:xfrm>
          <a:off x="0" y="0"/>
          <a:ext cx="0" cy="0"/>
          <a:chOff x="0" y="0"/>
          <a:chExt cx="0" cy="0"/>
        </a:xfrm>
      </p:grpSpPr>
      <p:pic>
        <p:nvPicPr>
          <p:cNvPr id="430" name="Google Shape;430;g3adc94a52c7_0_4"/>
          <p:cNvPicPr preferRelativeResize="0"/>
          <p:nvPr>
            <p:ph idx="2" type="pic"/>
          </p:nvPr>
        </p:nvPicPr>
        <p:blipFill rotWithShape="1">
          <a:blip r:embed="rId4">
            <a:alphaModFix/>
          </a:blip>
          <a:srcRect b="3908" l="0" r="0" t="3917"/>
          <a:stretch/>
        </p:blipFill>
        <p:spPr>
          <a:xfrm>
            <a:off x="8792650" y="1766850"/>
            <a:ext cx="3172500" cy="2924100"/>
          </a:xfrm>
          <a:prstGeom prst="rect">
            <a:avLst/>
          </a:prstGeom>
          <a:noFill/>
          <a:ln>
            <a:noFill/>
          </a:ln>
        </p:spPr>
      </p:pic>
      <p:sp>
        <p:nvSpPr>
          <p:cNvPr id="431" name="Google Shape;431;g3adc94a52c7_0_4"/>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Introduction to Digital Assessment: Why do we assess?</a:t>
            </a:r>
            <a:endParaRPr b="1" i="0" sz="2600" u="none" cap="none" strike="noStrike">
              <a:solidFill>
                <a:srgbClr val="C52B87"/>
              </a:solidFill>
              <a:latin typeface="Calibri"/>
              <a:ea typeface="Calibri"/>
              <a:cs typeface="Calibri"/>
              <a:sym typeface="Calibri"/>
            </a:endParaRPr>
          </a:p>
        </p:txBody>
      </p:sp>
      <p:sp>
        <p:nvSpPr>
          <p:cNvPr id="432" name="Google Shape;432;g3adc94a52c7_0_4"/>
          <p:cNvSpPr/>
          <p:nvPr/>
        </p:nvSpPr>
        <p:spPr>
          <a:xfrm>
            <a:off x="678550" y="1252425"/>
            <a:ext cx="8027400" cy="4916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Before integrating digital tools or AI, we must reflect on WHY we assess: to identify students’ skills, knowledge, and attitudes by gathering relevant information, comparing them with our initial goals - i.e., the learning objectives.</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We categorize assessment into three broad types based on when and why it occurs:</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1" lang="sl-SI" sz="1600" u="none" cap="none" strike="noStrike">
                <a:solidFill>
                  <a:srgbClr val="5F625F"/>
                </a:solidFill>
                <a:latin typeface="Calibri"/>
                <a:ea typeface="Calibri"/>
                <a:cs typeface="Calibri"/>
                <a:sym typeface="Calibri"/>
              </a:rPr>
              <a:t>Diagnostic</a:t>
            </a:r>
            <a:r>
              <a:rPr b="0" i="0" lang="sl-SI" sz="1600" u="none" cap="none" strike="noStrike">
                <a:solidFill>
                  <a:srgbClr val="5F625F"/>
                </a:solidFill>
                <a:latin typeface="Calibri"/>
                <a:ea typeface="Calibri"/>
                <a:cs typeface="Calibri"/>
                <a:sym typeface="Calibri"/>
              </a:rPr>
              <a:t> - occurs before a new course or unit to identify learners’ initial knowledge, skills, and attitudes. It helps you understand where learners are to make informed decisions about your teaching. Can be used as benchmarking, so you can compare these results with formative or summative assessments later.</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1" lang="sl-SI" sz="1600" u="none" cap="none" strike="noStrike">
                <a:solidFill>
                  <a:srgbClr val="5F625F"/>
                </a:solidFill>
                <a:latin typeface="Calibri"/>
                <a:ea typeface="Calibri"/>
                <a:cs typeface="Calibri"/>
                <a:sym typeface="Calibri"/>
              </a:rPr>
              <a:t>Formative </a:t>
            </a:r>
            <a:r>
              <a:rPr b="0" i="0" lang="sl-SI" sz="1600" u="none" cap="none" strike="noStrike">
                <a:solidFill>
                  <a:srgbClr val="5F625F"/>
                </a:solidFill>
                <a:latin typeface="Calibri"/>
                <a:ea typeface="Calibri"/>
                <a:cs typeface="Calibri"/>
                <a:sym typeface="Calibri"/>
              </a:rPr>
              <a:t>- occurs during instruction (e.g., synchronous sessions) to identify learners’ ongoing progress. Provides insights to adjust teaching approaches immediately (e.g., clarify or offer feedback) rather than waiting until it is too late. The learners also become aware of their progress, strengths, and weaknesses.</a:t>
            </a:r>
            <a:endParaRPr b="0" i="0" sz="1600" u="none" cap="none" strike="noStrike">
              <a:solidFill>
                <a:srgbClr val="5F625F"/>
              </a:solidFill>
              <a:latin typeface="Calibri"/>
              <a:ea typeface="Calibri"/>
              <a:cs typeface="Calibri"/>
              <a:sym typeface="Calibri"/>
            </a:endParaRPr>
          </a:p>
          <a:p>
            <a:pPr indent="-330200" lvl="0" marL="457200" marR="0" rtl="0" algn="just">
              <a:lnSpc>
                <a:spcPct val="100000"/>
              </a:lnSpc>
              <a:spcBef>
                <a:spcPts val="0"/>
              </a:spcBef>
              <a:spcAft>
                <a:spcPts val="0"/>
              </a:spcAft>
              <a:buClr>
                <a:srgbClr val="5F625F"/>
              </a:buClr>
              <a:buSzPts val="1600"/>
              <a:buFont typeface="Calibri"/>
              <a:buChar char="-"/>
            </a:pPr>
            <a:r>
              <a:rPr b="1" i="1" lang="sl-SI" sz="1600" u="none" cap="none" strike="noStrike">
                <a:solidFill>
                  <a:srgbClr val="5F625F"/>
                </a:solidFill>
                <a:latin typeface="Calibri"/>
                <a:ea typeface="Calibri"/>
                <a:cs typeface="Calibri"/>
                <a:sym typeface="Calibri"/>
              </a:rPr>
              <a:t>Summative</a:t>
            </a:r>
            <a:r>
              <a:rPr b="1" i="0" lang="sl-SI" sz="1600" u="none" cap="none" strike="noStrike">
                <a:solidFill>
                  <a:srgbClr val="5F625F"/>
                </a:solidFill>
                <a:latin typeface="Calibri"/>
                <a:ea typeface="Calibri"/>
                <a:cs typeface="Calibri"/>
                <a:sym typeface="Calibri"/>
              </a:rPr>
              <a:t> </a:t>
            </a:r>
            <a:r>
              <a:rPr b="0" i="0" lang="sl-SI" sz="1600" u="none" cap="none" strike="noStrike">
                <a:solidFill>
                  <a:srgbClr val="5F625F"/>
                </a:solidFill>
                <a:latin typeface="Calibri"/>
                <a:ea typeface="Calibri"/>
                <a:cs typeface="Calibri"/>
                <a:sym typeface="Calibri"/>
              </a:rPr>
              <a:t>- occurs at the end of a unit or course to identify the final knowledge, skills, attitudes acquired. It helps verify whether the learning objectives set at the beginning have been achieved and also formally validate this achievement.</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36" name="Shape 436"/>
        <p:cNvGrpSpPr/>
        <p:nvPr/>
      </p:nvGrpSpPr>
      <p:grpSpPr>
        <a:xfrm>
          <a:off x="0" y="0"/>
          <a:ext cx="0" cy="0"/>
          <a:chOff x="0" y="0"/>
          <a:chExt cx="0" cy="0"/>
        </a:xfrm>
      </p:grpSpPr>
      <p:sp>
        <p:nvSpPr>
          <p:cNvPr id="437" name="Google Shape;437;g3adc94a52c7_0_13"/>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What about AI? (1/2)</a:t>
            </a:r>
            <a:endParaRPr b="1" i="0" sz="2600" u="none" cap="none" strike="noStrike">
              <a:solidFill>
                <a:srgbClr val="C52B87"/>
              </a:solidFill>
              <a:latin typeface="Calibri"/>
              <a:ea typeface="Calibri"/>
              <a:cs typeface="Calibri"/>
              <a:sym typeface="Calibri"/>
            </a:endParaRPr>
          </a:p>
        </p:txBody>
      </p:sp>
      <p:sp>
        <p:nvSpPr>
          <p:cNvPr id="438" name="Google Shape;438;g3adc94a52c7_0_13"/>
          <p:cNvSpPr/>
          <p:nvPr/>
        </p:nvSpPr>
        <p:spPr>
          <a:xfrm>
            <a:off x="678550" y="1252425"/>
            <a:ext cx="81960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You have chosen the </a:t>
            </a:r>
            <a:r>
              <a:rPr b="0" i="1" lang="sl-SI" sz="1600" u="none" cap="none" strike="noStrike">
                <a:solidFill>
                  <a:srgbClr val="5F625F"/>
                </a:solidFill>
                <a:latin typeface="Calibri"/>
                <a:ea typeface="Calibri"/>
                <a:cs typeface="Calibri"/>
                <a:sym typeface="Calibri"/>
              </a:rPr>
              <a:t>type</a:t>
            </a:r>
            <a:r>
              <a:rPr b="0" i="0" lang="sl-SI" sz="1600" u="none" cap="none" strike="noStrike">
                <a:solidFill>
                  <a:srgbClr val="5F625F"/>
                </a:solidFill>
                <a:latin typeface="Calibri"/>
                <a:ea typeface="Calibri"/>
                <a:cs typeface="Calibri"/>
                <a:sym typeface="Calibri"/>
              </a:rPr>
              <a:t> of assessment. Now, the next challenge is deciding the role of technology. And what about AI? Currently, there is no consensus on AI usage, so it often depends on institutional guidelines. To help you decide, we utilize two key frameworks:</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A. The UCL categori</a:t>
            </a:r>
            <a:r>
              <a:rPr b="1" lang="sl-SI" sz="1600">
                <a:solidFill>
                  <a:srgbClr val="5F625F"/>
                </a:solidFill>
                <a:latin typeface="Calibri"/>
                <a:ea typeface="Calibri"/>
                <a:cs typeface="Calibri"/>
                <a:sym typeface="Calibri"/>
              </a:rPr>
              <a:t>s</a:t>
            </a:r>
            <a:r>
              <a:rPr b="1" i="0" lang="sl-SI" sz="1600" u="none" cap="none" strike="noStrike">
                <a:solidFill>
                  <a:srgbClr val="5F625F"/>
                </a:solidFill>
                <a:latin typeface="Calibri"/>
                <a:ea typeface="Calibri"/>
                <a:cs typeface="Calibri"/>
                <a:sym typeface="Calibri"/>
              </a:rPr>
              <a:t>ation (the "permitted" vs. "not permitted" approach)</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University College London (UCL) suggests categorizing assessments to guide learners clearly:</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Calibri"/>
              <a:buAutoNum type="arabicPeriod"/>
            </a:pPr>
            <a:r>
              <a:rPr b="1" i="0" lang="sl-SI" sz="1600" u="none" cap="none" strike="noStrike">
                <a:solidFill>
                  <a:srgbClr val="5F625F"/>
                </a:solidFill>
                <a:latin typeface="Calibri"/>
                <a:ea typeface="Calibri"/>
                <a:cs typeface="Calibri"/>
                <a:sym typeface="Calibri"/>
              </a:rPr>
              <a:t>AI Not Allowed:</a:t>
            </a:r>
            <a:endParaRPr b="1"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When to use:</a:t>
            </a:r>
            <a:r>
              <a:rPr b="0" i="0" lang="sl-SI" sz="1600" u="none" cap="none" strike="noStrike">
                <a:solidFill>
                  <a:srgbClr val="5F625F"/>
                </a:solidFill>
                <a:latin typeface="Calibri"/>
                <a:ea typeface="Calibri"/>
                <a:cs typeface="Calibri"/>
                <a:sym typeface="Calibri"/>
              </a:rPr>
              <a:t> When assessing lower-to-mid-level thinking skills like factual knowledge (remembering, understanding).</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Why:</a:t>
            </a:r>
            <a:r>
              <a:rPr b="0" i="0" lang="sl-SI" sz="1600" u="none" cap="none" strike="noStrike">
                <a:solidFill>
                  <a:srgbClr val="5F625F"/>
                </a:solidFill>
                <a:latin typeface="Calibri"/>
                <a:ea typeface="Calibri"/>
                <a:cs typeface="Calibri"/>
                <a:sym typeface="Calibri"/>
              </a:rPr>
              <a:t> Generative AI can easily perform these tasks. Assessments here should include closed-book exams, oral discussions, or in-person labs.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Calibri"/>
              <a:buAutoNum type="arabicPeriod"/>
            </a:pPr>
            <a:r>
              <a:rPr b="1" i="0" lang="sl-SI" sz="1600" u="none" cap="none" strike="noStrike">
                <a:solidFill>
                  <a:srgbClr val="5F625F"/>
                </a:solidFill>
                <a:latin typeface="Calibri"/>
                <a:ea typeface="Calibri"/>
                <a:cs typeface="Calibri"/>
                <a:sym typeface="Calibri"/>
              </a:rPr>
              <a:t>AI Allowed (Support or Integral):</a:t>
            </a:r>
            <a:endParaRPr b="1"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When to use:</a:t>
            </a:r>
            <a:r>
              <a:rPr b="0" i="0" lang="sl-SI" sz="1600" u="none" cap="none" strike="noStrike">
                <a:solidFill>
                  <a:srgbClr val="5F625F"/>
                </a:solidFill>
                <a:latin typeface="Calibri"/>
                <a:ea typeface="Calibri"/>
                <a:cs typeface="Calibri"/>
                <a:sym typeface="Calibri"/>
              </a:rPr>
              <a:t> When assessing higher-order thinking tasks, such as solving multifaceted problems or creating content.</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Support Mode:</a:t>
            </a:r>
            <a:r>
              <a:rPr b="0" i="0" lang="sl-SI" sz="1600" u="none" cap="none" strike="noStrike">
                <a:solidFill>
                  <a:srgbClr val="5F625F"/>
                </a:solidFill>
                <a:latin typeface="Calibri"/>
                <a:ea typeface="Calibri"/>
                <a:cs typeface="Calibri"/>
                <a:sym typeface="Calibri"/>
              </a:rPr>
              <a:t> AI helps with brainstorming, planning, or proofreading.</a:t>
            </a:r>
            <a:endParaRPr b="0" i="0" sz="1600" u="none" cap="none" strike="noStrike">
              <a:solidFill>
                <a:srgbClr val="5F625F"/>
              </a:solidFill>
              <a:latin typeface="Calibri"/>
              <a:ea typeface="Calibri"/>
              <a:cs typeface="Calibri"/>
              <a:sym typeface="Calibri"/>
            </a:endParaRPr>
          </a:p>
          <a:p>
            <a:pPr indent="-330200" lvl="1" marL="9144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Integral Mode:</a:t>
            </a:r>
            <a:r>
              <a:rPr b="0" i="0" lang="sl-SI" sz="1600" u="none" cap="none" strike="noStrike">
                <a:solidFill>
                  <a:srgbClr val="5F625F"/>
                </a:solidFill>
                <a:latin typeface="Calibri"/>
                <a:ea typeface="Calibri"/>
                <a:cs typeface="Calibri"/>
                <a:sym typeface="Calibri"/>
              </a:rPr>
              <a:t> AI is used throughout (e.g., generating code, comparing human vs. AI content).</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pic>
        <p:nvPicPr>
          <p:cNvPr id="439" name="Google Shape;439;g3adc94a52c7_0_13"/>
          <p:cNvPicPr preferRelativeResize="0"/>
          <p:nvPr>
            <p:ph idx="2" type="pic"/>
          </p:nvPr>
        </p:nvPicPr>
        <p:blipFill rotWithShape="1">
          <a:blip r:embed="rId4">
            <a:alphaModFix/>
          </a:blip>
          <a:srcRect b="3908" l="0" r="0" t="3917"/>
          <a:stretch/>
        </p:blipFill>
        <p:spPr>
          <a:xfrm>
            <a:off x="8792650" y="1766850"/>
            <a:ext cx="3172500" cy="2924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3" name="Shape 443"/>
        <p:cNvGrpSpPr/>
        <p:nvPr/>
      </p:nvGrpSpPr>
      <p:grpSpPr>
        <a:xfrm>
          <a:off x="0" y="0"/>
          <a:ext cx="0" cy="0"/>
          <a:chOff x="0" y="0"/>
          <a:chExt cx="0" cy="0"/>
        </a:xfrm>
      </p:grpSpPr>
      <p:sp>
        <p:nvSpPr>
          <p:cNvPr id="444" name="Google Shape;444;g3adc94a52c7_0_20"/>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What about AI? (2/2)</a:t>
            </a:r>
            <a:endParaRPr b="1" i="0" sz="2600" u="none" cap="none" strike="noStrike">
              <a:solidFill>
                <a:srgbClr val="C52B87"/>
              </a:solidFill>
              <a:latin typeface="Calibri"/>
              <a:ea typeface="Calibri"/>
              <a:cs typeface="Calibri"/>
              <a:sym typeface="Calibri"/>
            </a:endParaRPr>
          </a:p>
        </p:txBody>
      </p:sp>
      <p:sp>
        <p:nvSpPr>
          <p:cNvPr id="445" name="Google Shape;445;g3adc94a52c7_0_20"/>
          <p:cNvSpPr/>
          <p:nvPr/>
        </p:nvSpPr>
        <p:spPr>
          <a:xfrm>
            <a:off x="678550" y="1252425"/>
            <a:ext cx="8086200" cy="491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B. The Furze AI Assessment Scale</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To see if and where AI ‘fits’, we can follow the Furze’s scale. This helps determine the "degree" of AI allowance.</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No AI:</a:t>
            </a:r>
            <a:r>
              <a:rPr b="0" i="0" lang="sl-SI" sz="1600" u="none" cap="none" strike="noStrike">
                <a:solidFill>
                  <a:srgbClr val="5F625F"/>
                </a:solidFill>
                <a:latin typeface="Calibri"/>
                <a:ea typeface="Calibri"/>
                <a:cs typeface="Calibri"/>
                <a:sym typeface="Calibri"/>
              </a:rPr>
              <a:t> Learners use only their own knowledge; strict absence of AI at all stages.</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AI for idea generation:</a:t>
            </a:r>
            <a:r>
              <a:rPr b="0" i="0" lang="sl-SI" sz="1600" u="none" cap="none" strike="noStrike">
                <a:solidFill>
                  <a:srgbClr val="5F625F"/>
                </a:solidFill>
                <a:latin typeface="Calibri"/>
                <a:ea typeface="Calibri"/>
                <a:cs typeface="Calibri"/>
                <a:sym typeface="Calibri"/>
              </a:rPr>
              <a:t> AI is allowed for brainstorming and first drafts, but not for the final submission.</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AI for editing:</a:t>
            </a:r>
            <a:r>
              <a:rPr b="0" i="0" lang="sl-SI" sz="1600" u="none" cap="none" strike="noStrike">
                <a:solidFill>
                  <a:srgbClr val="5F625F"/>
                </a:solidFill>
                <a:latin typeface="Calibri"/>
                <a:ea typeface="Calibri"/>
                <a:cs typeface="Calibri"/>
                <a:sym typeface="Calibri"/>
              </a:rPr>
              <a:t> AI suggests improvements (e.g., language/syntax) but does not create new content.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AI for task completion:</a:t>
            </a:r>
            <a:r>
              <a:rPr b="0" i="0" lang="sl-SI" sz="1600" u="none" cap="none" strike="noStrike">
                <a:solidFill>
                  <a:srgbClr val="5F625F"/>
                </a:solidFill>
                <a:latin typeface="Calibri"/>
                <a:ea typeface="Calibri"/>
                <a:cs typeface="Calibri"/>
                <a:sym typeface="Calibri"/>
              </a:rPr>
              <a:t> AI generates specific parts of the assessment, and the learners critically reflect on that content.</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1" i="0" lang="sl-SI" sz="1600" u="none" cap="none" strike="noStrike">
                <a:solidFill>
                  <a:srgbClr val="5F625F"/>
                </a:solidFill>
                <a:latin typeface="Calibri"/>
                <a:ea typeface="Calibri"/>
                <a:cs typeface="Calibri"/>
                <a:sym typeface="Calibri"/>
              </a:rPr>
              <a:t>Full AI:</a:t>
            </a:r>
            <a:r>
              <a:rPr b="0" i="0" lang="sl-SI" sz="1600" u="none" cap="none" strike="noStrike">
                <a:solidFill>
                  <a:srgbClr val="5F625F"/>
                </a:solidFill>
                <a:latin typeface="Calibri"/>
                <a:ea typeface="Calibri"/>
                <a:cs typeface="Calibri"/>
                <a:sym typeface="Calibri"/>
              </a:rPr>
              <a:t> A "human-AI collaboration" where AI acts as a study buddy or co-creator.</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"If we allow AI in a summative assessment task, are we still measuring the learner's ability, or the tool's ability?"</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p:txBody>
      </p:sp>
      <p:pic>
        <p:nvPicPr>
          <p:cNvPr id="446" name="Google Shape;446;g3adc94a52c7_0_20"/>
          <p:cNvPicPr preferRelativeResize="0"/>
          <p:nvPr>
            <p:ph idx="2" type="pic"/>
          </p:nvPr>
        </p:nvPicPr>
        <p:blipFill rotWithShape="1">
          <a:blip r:embed="rId4">
            <a:alphaModFix/>
          </a:blip>
          <a:srcRect b="3908" l="0" r="0" t="3917"/>
          <a:stretch/>
        </p:blipFill>
        <p:spPr>
          <a:xfrm>
            <a:off x="8792650" y="1766850"/>
            <a:ext cx="3172500" cy="2924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0" name="Shape 450"/>
        <p:cNvGrpSpPr/>
        <p:nvPr/>
      </p:nvGrpSpPr>
      <p:grpSpPr>
        <a:xfrm>
          <a:off x="0" y="0"/>
          <a:ext cx="0" cy="0"/>
          <a:chOff x="0" y="0"/>
          <a:chExt cx="0" cy="0"/>
        </a:xfrm>
      </p:grpSpPr>
      <p:pic>
        <p:nvPicPr>
          <p:cNvPr id="451" name="Google Shape;451;p5"/>
          <p:cNvPicPr preferRelativeResize="0"/>
          <p:nvPr>
            <p:ph idx="2" type="pic"/>
          </p:nvPr>
        </p:nvPicPr>
        <p:blipFill rotWithShape="1">
          <a:blip r:embed="rId4">
            <a:alphaModFix/>
          </a:blip>
          <a:srcRect b="3908" l="0" r="0" t="3908"/>
          <a:stretch/>
        </p:blipFill>
        <p:spPr>
          <a:xfrm>
            <a:off x="7922622" y="2256002"/>
            <a:ext cx="3700800" cy="3411601"/>
          </a:xfrm>
          <a:prstGeom prst="rect">
            <a:avLst/>
          </a:prstGeom>
          <a:noFill/>
          <a:ln>
            <a:noFill/>
          </a:ln>
        </p:spPr>
      </p:pic>
      <p:sp>
        <p:nvSpPr>
          <p:cNvPr id="452" name="Google Shape;452;p5"/>
          <p:cNvSpPr txBox="1"/>
          <p:nvPr/>
        </p:nvSpPr>
        <p:spPr>
          <a:xfrm>
            <a:off x="568482" y="4879"/>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Case Study (1/2)</a:t>
            </a:r>
            <a:endParaRPr b="1" i="0" sz="2600" u="none" cap="none" strike="noStrike">
              <a:solidFill>
                <a:srgbClr val="C52B87"/>
              </a:solidFill>
              <a:latin typeface="Calibri"/>
              <a:ea typeface="Calibri"/>
              <a:cs typeface="Calibri"/>
              <a:sym typeface="Calibri"/>
            </a:endParaRPr>
          </a:p>
        </p:txBody>
      </p:sp>
      <p:sp>
        <p:nvSpPr>
          <p:cNvPr id="453" name="Google Shape;453;p5"/>
          <p:cNvSpPr/>
          <p:nvPr/>
        </p:nvSpPr>
        <p:spPr>
          <a:xfrm>
            <a:off x="649200" y="1330499"/>
            <a:ext cx="6648000" cy="4594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context:</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400"/>
              </a:spcBef>
              <a:spcAft>
                <a:spcPts val="0"/>
              </a:spcAft>
              <a:buClr>
                <a:schemeClr val="dk2"/>
              </a:buClr>
              <a:buSzPts val="1100"/>
              <a:buFont typeface="Arial"/>
              <a:buNone/>
            </a:pPr>
            <a:r>
              <a:rPr b="0" i="0" lang="sl-SI" sz="1600" u="none" cap="none" strike="noStrike">
                <a:solidFill>
                  <a:srgbClr val="5F625F"/>
                </a:solidFill>
                <a:latin typeface="Calibri"/>
                <a:ea typeface="Calibri"/>
                <a:cs typeface="Calibri"/>
                <a:sym typeface="Calibri"/>
              </a:rPr>
              <a:t>Nikos is a trainer at a Vocational Training Center (KEK) in Ioannina. He runs a hybrid course titled </a:t>
            </a:r>
            <a:r>
              <a:rPr b="0" i="1" lang="sl-SI" sz="1600" u="none" cap="none" strike="noStrike">
                <a:solidFill>
                  <a:srgbClr val="5F625F"/>
                </a:solidFill>
                <a:latin typeface="Calibri"/>
                <a:ea typeface="Calibri"/>
                <a:cs typeface="Calibri"/>
                <a:sym typeface="Calibri"/>
              </a:rPr>
              <a:t>"Sustainable Management for Small Tourism Units."</a:t>
            </a:r>
            <a:r>
              <a:rPr b="0" i="0" lang="sl-SI" sz="1600" u="none" cap="none" strike="noStrike">
                <a:solidFill>
                  <a:srgbClr val="5F625F"/>
                </a:solidFill>
                <a:latin typeface="Calibri"/>
                <a:ea typeface="Calibri"/>
                <a:cs typeface="Calibri"/>
                <a:sym typeface="Calibri"/>
              </a:rPr>
              <a:t> His class consists of 20 owners of small guesthouses and family tavernas. Most are over 45, experienced in hospitality, but struggle with modern marketing.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4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challenge:</a:t>
            </a:r>
            <a:endParaRPr b="1"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120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The participants view exams as a waste of time; they only care about increasing bookings for the upcoming season.</a:t>
            </a:r>
            <a:endParaRPr b="0" i="0" sz="1600" u="none" cap="none" strike="noStrike">
              <a:solidFill>
                <a:srgbClr val="5F625F"/>
              </a:solidFill>
              <a:latin typeface="Calibri"/>
              <a:ea typeface="Calibri"/>
              <a:cs typeface="Calibri"/>
              <a:sym typeface="Calibri"/>
            </a:endParaRPr>
          </a:p>
          <a:p>
            <a:pPr indent="-330200" lvl="0" marL="457200" marR="0" rtl="0" algn="l">
              <a:lnSpc>
                <a:spcPct val="115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They need to communicate with international tourists in English but often lack confidence, often relying on translation tools without checking quality.</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Nikos needs to redesign the assessment to be "authentic", ensuring tasks resemble real-life contexts.</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chemeClr val="dk2"/>
              </a:buClr>
              <a:buSzPts val="1100"/>
              <a:buFont typeface="Arial"/>
              <a:buNone/>
            </a:pPr>
            <a:r>
              <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g3adc94a52c7_0_33"/>
          <p:cNvSpPr txBox="1"/>
          <p:nvPr/>
        </p:nvSpPr>
        <p:spPr>
          <a:xfrm>
            <a:off x="568482" y="4879"/>
            <a:ext cx="9601200" cy="1142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2600" u="none" cap="none" strike="noStrike">
                <a:solidFill>
                  <a:srgbClr val="C52B87"/>
                </a:solidFill>
                <a:latin typeface="Calibri"/>
                <a:ea typeface="Calibri"/>
                <a:cs typeface="Calibri"/>
                <a:sym typeface="Calibri"/>
              </a:rPr>
              <a:t>Case Study (2/2)</a:t>
            </a:r>
            <a:endParaRPr b="1" i="0" sz="2600" u="none" cap="none" strike="noStrike">
              <a:solidFill>
                <a:srgbClr val="C52B87"/>
              </a:solidFill>
              <a:latin typeface="Calibri"/>
              <a:ea typeface="Calibri"/>
              <a:cs typeface="Calibri"/>
              <a:sym typeface="Calibri"/>
            </a:endParaRPr>
          </a:p>
        </p:txBody>
      </p:sp>
      <p:sp>
        <p:nvSpPr>
          <p:cNvPr id="459" name="Google Shape;459;g3adc94a52c7_0_33"/>
          <p:cNvSpPr/>
          <p:nvPr/>
        </p:nvSpPr>
        <p:spPr>
          <a:xfrm>
            <a:off x="649200" y="1330500"/>
            <a:ext cx="7100100" cy="4594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400"/>
              </a:spcBef>
              <a:spcAft>
                <a:spcPts val="0"/>
              </a:spcAft>
              <a:buClr>
                <a:schemeClr val="dk2"/>
              </a:buClr>
              <a:buSzPts val="1100"/>
              <a:buFont typeface="Arial"/>
              <a:buNone/>
            </a:pPr>
            <a:r>
              <a:rPr b="1" i="0" lang="sl-SI" sz="1600" u="none" cap="none" strike="noStrike">
                <a:solidFill>
                  <a:srgbClr val="5F625F"/>
                </a:solidFill>
                <a:latin typeface="Calibri"/>
                <a:ea typeface="Calibri"/>
                <a:cs typeface="Calibri"/>
                <a:sym typeface="Calibri"/>
              </a:rPr>
              <a:t>The solution:</a:t>
            </a:r>
            <a:endParaRPr b="1"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1. </a:t>
            </a:r>
            <a:r>
              <a:rPr b="0" i="0" lang="sl-SI" sz="1600" u="sng" cap="none" strike="noStrike">
                <a:solidFill>
                  <a:srgbClr val="5F625F"/>
                </a:solidFill>
                <a:latin typeface="Calibri"/>
                <a:ea typeface="Calibri"/>
                <a:cs typeface="Calibri"/>
                <a:sym typeface="Calibri"/>
              </a:rPr>
              <a:t>Diagnostic</a:t>
            </a:r>
            <a:r>
              <a:rPr b="0" i="0" lang="sl-SI" sz="1600" u="none" cap="none" strike="noStrike">
                <a:solidFill>
                  <a:srgbClr val="5F625F"/>
                </a:solidFill>
                <a:latin typeface="Calibri"/>
                <a:ea typeface="Calibri"/>
                <a:cs typeface="Calibri"/>
                <a:sym typeface="Calibri"/>
              </a:rPr>
              <a:t>: Before the first session, participants must submit a link to their current Booking.com profile or website along with a short self-reflection on what they think is missing. Purpose: to identify the initial knowledge, skills, and attitudes.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2. </a:t>
            </a:r>
            <a:r>
              <a:rPr b="0" i="0" lang="sl-SI" sz="1600" u="sng" cap="none" strike="noStrike">
                <a:solidFill>
                  <a:srgbClr val="5F625F"/>
                </a:solidFill>
                <a:latin typeface="Calibri"/>
                <a:ea typeface="Calibri"/>
                <a:cs typeface="Calibri"/>
                <a:sym typeface="Calibri"/>
              </a:rPr>
              <a:t>Formative</a:t>
            </a:r>
            <a:r>
              <a:rPr b="0" i="0" lang="sl-SI" sz="1600" u="none" cap="none" strike="noStrike">
                <a:solidFill>
                  <a:srgbClr val="5F625F"/>
                </a:solidFill>
                <a:latin typeface="Calibri"/>
                <a:ea typeface="Calibri"/>
                <a:cs typeface="Calibri"/>
                <a:sym typeface="Calibri"/>
              </a:rPr>
              <a:t>: Every week, Nikos posts a real, difficult guest review (e.g., complaints about price or location). Participants must draft a professional, empathetic response in English in groups (more experienced learners- less experienced ones). They can use AI to check their English grammar, but they must first post their draft in Greek to show their thinking process. Purpose: to monitor progress. Nikos provides ongoing/formative feedback.</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rPr b="0" i="0" lang="sl-SI" sz="1600" u="none" cap="none" strike="noStrike">
                <a:solidFill>
                  <a:srgbClr val="5F625F"/>
                </a:solidFill>
                <a:latin typeface="Calibri"/>
                <a:ea typeface="Calibri"/>
                <a:cs typeface="Calibri"/>
                <a:sym typeface="Calibri"/>
              </a:rPr>
              <a:t>3. </a:t>
            </a:r>
            <a:r>
              <a:rPr b="0" i="0" lang="sl-SI" sz="1600" u="sng" cap="none" strike="noStrike">
                <a:solidFill>
                  <a:srgbClr val="5F625F"/>
                </a:solidFill>
                <a:latin typeface="Calibri"/>
                <a:ea typeface="Calibri"/>
                <a:cs typeface="Calibri"/>
                <a:sym typeface="Calibri"/>
              </a:rPr>
              <a:t>Summative</a:t>
            </a:r>
            <a:r>
              <a:rPr b="0" i="0" lang="sl-SI" sz="1600" u="none" cap="none" strike="noStrike">
                <a:solidFill>
                  <a:srgbClr val="5F625F"/>
                </a:solidFill>
                <a:latin typeface="Calibri"/>
                <a:ea typeface="Calibri"/>
                <a:cs typeface="Calibri"/>
                <a:sym typeface="Calibri"/>
              </a:rPr>
              <a:t>: Instead of a final written exam, participants must create a 5-slide presentation proposing a new sustainable service to potential investors. Nikos allows the use of AI for Brainstorming (e.g., "Give me 5 ideas for eco-tourism activities") and Editing (e.g., "Make this text more professional"). Purpose: to identify if the desired objectives have been achieved.</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15000"/>
              </a:lnSpc>
              <a:spcBef>
                <a:spcPts val="1200"/>
              </a:spcBef>
              <a:spcAft>
                <a:spcPts val="1200"/>
              </a:spcAft>
              <a:buClr>
                <a:schemeClr val="dk2"/>
              </a:buClr>
              <a:buSzPts val="1100"/>
              <a:buFont typeface="Arial"/>
              <a:buNone/>
            </a:pPr>
            <a:r>
              <a:t/>
            </a:r>
            <a:endParaRPr b="0" i="0" sz="1600" u="none" cap="none" strike="noStrike">
              <a:solidFill>
                <a:srgbClr val="5F625F"/>
              </a:solidFill>
              <a:latin typeface="Calibri"/>
              <a:ea typeface="Calibri"/>
              <a:cs typeface="Calibri"/>
              <a:sym typeface="Calibri"/>
            </a:endParaRPr>
          </a:p>
        </p:txBody>
      </p:sp>
      <p:pic>
        <p:nvPicPr>
          <p:cNvPr id="460" name="Google Shape;460;g3adc94a52c7_0_33"/>
          <p:cNvPicPr preferRelativeResize="0"/>
          <p:nvPr>
            <p:ph idx="2" type="pic"/>
          </p:nvPr>
        </p:nvPicPr>
        <p:blipFill rotWithShape="1">
          <a:blip r:embed="rId4">
            <a:alphaModFix/>
          </a:blip>
          <a:srcRect b="3908" l="0" r="0" t="3908"/>
          <a:stretch/>
        </p:blipFill>
        <p:spPr>
          <a:xfrm>
            <a:off x="7922622" y="2256002"/>
            <a:ext cx="3700800" cy="34116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2024-11-27T09:16:14Z</dcterms:created>
  <dc:creator>Jasmina Pakiž</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