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608">
          <p15:clr>
            <a:srgbClr val="A4A3A4"/>
          </p15:clr>
        </p15:guide>
        <p15:guide id="2" orient="horz" pos="3969">
          <p15:clr>
            <a:srgbClr val="A4A3A4"/>
          </p15:clr>
        </p15:guide>
      </p15:sldGuideLst>
    </p:ext>
    <p:ext uri="GoogleSlidesCustomDataVersion2">
      <go:slidesCustomData xmlns:go="http://customooxmlschemas.google.com/" r:id="rId28" roundtripDataSignature="AMtx7mhbLfevfHeQHu70GWs90HJDTtXh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608"/>
        <p:guide pos="396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4"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5"/>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4: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1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5: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4" name="Google Shape;504;p1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6: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1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7: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1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8: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1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9: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2" name="Google Shape;532;p1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af3434b6b5_0_2:notes"/>
          <p:cNvSpPr txBox="1"/>
          <p:nvPr>
            <p:ph idx="1" type="body"/>
          </p:nvPr>
        </p:nvSpPr>
        <p:spPr>
          <a:xfrm>
            <a:off x="679768" y="4777195"/>
            <a:ext cx="5438100" cy="335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g3af3434b6b5_0_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0: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23: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2"/>
              </a:buClr>
              <a:buSzPts val="1100"/>
              <a:buFont typeface="Arial"/>
              <a:buNone/>
            </a:pPr>
            <a:r>
              <a:rPr b="1" lang="sl-SI" sz="1300">
                <a:solidFill>
                  <a:schemeClr val="dk2"/>
                </a:solidFill>
              </a:rPr>
              <a:t>TIPS FOR EDUCATORS</a:t>
            </a:r>
            <a:endParaRPr b="1" sz="1300">
              <a:solidFill>
                <a:schemeClr val="dk2"/>
              </a:solidFill>
            </a:endParaRPr>
          </a:p>
          <a:p>
            <a:pPr indent="-298450" lvl="0" marL="457200" rtl="0" algn="l">
              <a:lnSpc>
                <a:spcPct val="115000"/>
              </a:lnSpc>
              <a:spcBef>
                <a:spcPts val="1200"/>
              </a:spcBef>
              <a:spcAft>
                <a:spcPts val="0"/>
              </a:spcAft>
              <a:buClr>
                <a:schemeClr val="dk2"/>
              </a:buClr>
              <a:buSzPts val="1100"/>
              <a:buChar char="●"/>
            </a:pPr>
            <a:r>
              <a:rPr lang="sl-SI" sz="1100">
                <a:solidFill>
                  <a:schemeClr val="dk2"/>
                </a:solidFill>
              </a:rPr>
              <a:t>Empower, don’t rescue</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sl-SI" sz="1100">
                <a:solidFill>
                  <a:schemeClr val="dk2"/>
                </a:solidFill>
              </a:rPr>
              <a:t>Focus feedback on progress, not perfection</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sl-SI" sz="1100">
                <a:solidFill>
                  <a:schemeClr val="dk2"/>
                </a:solidFill>
              </a:rPr>
              <a:t>Break tasks into visible micro-victories</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sl-SI" sz="1100">
                <a:solidFill>
                  <a:schemeClr val="dk2"/>
                </a:solidFill>
              </a:rPr>
              <a:t>Start with speaking &amp; confidence before tools</a:t>
            </a:r>
            <a:endParaRPr sz="1100">
              <a:solidFill>
                <a:schemeClr val="dk2"/>
              </a:solidFill>
            </a:endParaRPr>
          </a:p>
          <a:p>
            <a:pPr indent="-298450" lvl="0" marL="457200" rtl="0" algn="l">
              <a:lnSpc>
                <a:spcPct val="115000"/>
              </a:lnSpc>
              <a:spcBef>
                <a:spcPts val="0"/>
              </a:spcBef>
              <a:spcAft>
                <a:spcPts val="0"/>
              </a:spcAft>
              <a:buClr>
                <a:schemeClr val="dk2"/>
              </a:buClr>
              <a:buSzPts val="1100"/>
              <a:buChar char="●"/>
            </a:pPr>
            <a:r>
              <a:rPr lang="sl-SI" sz="1100">
                <a:solidFill>
                  <a:schemeClr val="dk2"/>
                </a:solidFill>
              </a:rPr>
              <a:t>Replace assumptions with questions</a:t>
            </a:r>
            <a:endParaRPr/>
          </a:p>
        </p:txBody>
      </p:sp>
      <p:sp>
        <p:nvSpPr>
          <p:cNvPr id="463" name="Google Shape;463;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showMasterSp="0" type="title">
  <p:cSld name="TITLE">
    <p:spTree>
      <p:nvGrpSpPr>
        <p:cNvPr id="67"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0" name="Google Shape;70;p25"/>
            <p:cNvCxnSpPr/>
            <p:nvPr/>
          </p:nvCxnSpPr>
          <p:spPr>
            <a:xfrm>
              <a:off x="182933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1" name="Google Shape;71;p25"/>
            <p:cNvCxnSpPr/>
            <p:nvPr/>
          </p:nvCxnSpPr>
          <p:spPr>
            <a:xfrm>
              <a:off x="304847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2" name="Google Shape;72;p25"/>
            <p:cNvCxnSpPr/>
            <p:nvPr/>
          </p:nvCxnSpPr>
          <p:spPr>
            <a:xfrm>
              <a:off x="426760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3" name="Google Shape;73;p25"/>
            <p:cNvCxnSpPr/>
            <p:nvPr/>
          </p:nvCxnSpPr>
          <p:spPr>
            <a:xfrm>
              <a:off x="548674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4" name="Google Shape;74;p25"/>
            <p:cNvCxnSpPr/>
            <p:nvPr/>
          </p:nvCxnSpPr>
          <p:spPr>
            <a:xfrm>
              <a:off x="670588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5" name="Google Shape;75;p25"/>
            <p:cNvCxnSpPr/>
            <p:nvPr/>
          </p:nvCxnSpPr>
          <p:spPr>
            <a:xfrm>
              <a:off x="792502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6" name="Google Shape;76;p25"/>
            <p:cNvCxnSpPr/>
            <p:nvPr/>
          </p:nvCxnSpPr>
          <p:spPr>
            <a:xfrm>
              <a:off x="914416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7" name="Google Shape;77;p25"/>
            <p:cNvCxnSpPr/>
            <p:nvPr/>
          </p:nvCxnSpPr>
          <p:spPr>
            <a:xfrm>
              <a:off x="1036329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8" name="Google Shape;78;p25"/>
            <p:cNvCxnSpPr/>
            <p:nvPr/>
          </p:nvCxnSpPr>
          <p:spPr>
            <a:xfrm>
              <a:off x="1158243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9" name="Google Shape;79;p25"/>
            <p:cNvCxnSpPr/>
            <p:nvPr/>
          </p:nvCxnSpPr>
          <p:spPr>
            <a:xfrm>
              <a:off x="2819" y="38648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0" name="Google Shape;80;p25"/>
            <p:cNvCxnSpPr/>
            <p:nvPr/>
          </p:nvCxnSpPr>
          <p:spPr>
            <a:xfrm>
              <a:off x="2819" y="1611181"/>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1" name="Google Shape;81;p25"/>
            <p:cNvCxnSpPr/>
            <p:nvPr/>
          </p:nvCxnSpPr>
          <p:spPr>
            <a:xfrm>
              <a:off x="2819" y="2835877"/>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2" name="Google Shape;82;p25"/>
            <p:cNvCxnSpPr/>
            <p:nvPr/>
          </p:nvCxnSpPr>
          <p:spPr>
            <a:xfrm>
              <a:off x="2819" y="4060573"/>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3" name="Google Shape;83;p25"/>
            <p:cNvCxnSpPr/>
            <p:nvPr/>
          </p:nvCxnSpPr>
          <p:spPr>
            <a:xfrm>
              <a:off x="2819" y="5285269"/>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4" name="Google Shape;84;p25"/>
            <p:cNvCxnSpPr/>
            <p:nvPr/>
          </p:nvCxnSpPr>
          <p:spPr>
            <a:xfrm>
              <a:off x="2819" y="650996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7" name="Google Shape;87;p25"/>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8" name="Google Shape;88;p25"/>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9" name="Google Shape;89;p25"/>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0" name="Google Shape;90;p25"/>
              <p:cNvCxnSpPr/>
              <p:nvPr/>
            </p:nvCxnSpPr>
            <p:spPr>
              <a:xfrm>
                <a:off x="510650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3" name="Google Shape;93;p25"/>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4" name="Google Shape;94;p25"/>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5" name="Google Shape;95;p25"/>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6" name="Google Shape;96;p25"/>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97" name="Google Shape;97;p25"/>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8" name="Google Shape;98;p25"/>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9" name="Google Shape;99;p25"/>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0" name="Google Shape;100;p25"/>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1" name="Google Shape;101;p25"/>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4" name="Google Shape;104;p25"/>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5" name="Google Shape;105;p25"/>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6" name="Google Shape;106;p25"/>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7" name="Google Shape;107;p25"/>
              <p:cNvCxnSpPr/>
              <p:nvPr/>
            </p:nvCxnSpPr>
            <p:spPr>
              <a:xfrm>
                <a:off x="515064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0" name="Google Shape;110;p25"/>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1" name="Google Shape;111;p25"/>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2" name="Google Shape;112;p25"/>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3" name="Google Shape;113;p25"/>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114" name="Google Shape;114;p25"/>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5" name="Google Shape;115;p25"/>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6" name="Google Shape;116;p25"/>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7" name="Google Shape;117;p25"/>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8" name="Google Shape;118;p25"/>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sp>
        <p:nvSpPr>
          <p:cNvPr id="119" name="Google Shape;119;p25"/>
          <p:cNvSpPr txBox="1"/>
          <p:nvPr>
            <p:ph type="ctrTitle"/>
          </p:nvPr>
        </p:nvSpPr>
        <p:spPr>
          <a:xfrm>
            <a:off x="1293845" y="1909346"/>
            <a:ext cx="9604310" cy="3383280"/>
          </a:xfrm>
          <a:prstGeom prst="rect">
            <a:avLst/>
          </a:prstGeom>
          <a:noFill/>
          <a:ln>
            <a:noFill/>
          </a:ln>
        </p:spPr>
        <p:txBody>
          <a:bodyPr anchorCtr="0" anchor="b" bIns="45700" lIns="91425" spcFirstLastPara="1" rIns="91425" wrap="square" tIns="4570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5"/>
          <p:cNvSpPr txBox="1"/>
          <p:nvPr>
            <p:ph idx="1" type="subTitle"/>
          </p:nvPr>
        </p:nvSpPr>
        <p:spPr>
          <a:xfrm>
            <a:off x="1293845" y="5432564"/>
            <a:ext cx="9604310" cy="457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b="0" sz="200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p:txBody>
      </p:sp>
      <p:cxnSp>
        <p:nvCxnSpPr>
          <p:cNvPr id="121" name="Google Shape;121;p25"/>
          <p:cNvCxnSpPr/>
          <p:nvPr/>
        </p:nvCxnSpPr>
        <p:spPr>
          <a:xfrm>
            <a:off x="1295400" y="5294175"/>
            <a:ext cx="9601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376" name="Shape 376"/>
        <p:cNvGrpSpPr/>
        <p:nvPr/>
      </p:nvGrpSpPr>
      <p:grpSpPr>
        <a:xfrm>
          <a:off x="0" y="0"/>
          <a:ext cx="0" cy="0"/>
          <a:chOff x="0" y="0"/>
          <a:chExt cx="0" cy="0"/>
        </a:xfrm>
      </p:grpSpPr>
      <p:sp>
        <p:nvSpPr>
          <p:cNvPr id="377" name="Google Shape;377;p3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34"/>
          <p:cNvSpPr txBox="1"/>
          <p:nvPr>
            <p:ph idx="1" type="body"/>
          </p:nvPr>
        </p:nvSpPr>
        <p:spPr>
          <a:xfrm rot="5400000">
            <a:off x="4191001" y="-914400"/>
            <a:ext cx="3809999"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79" name="Google Shape;379;p3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3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en naslov in besedilo" type="vertTitleAndTx">
  <p:cSld name="VERTICAL_TITLE_AND_VERTICAL_TEXT">
    <p:spTree>
      <p:nvGrpSpPr>
        <p:cNvPr id="382" name="Shape 382"/>
        <p:cNvGrpSpPr/>
        <p:nvPr/>
      </p:nvGrpSpPr>
      <p:grpSpPr>
        <a:xfrm>
          <a:off x="0" y="0"/>
          <a:ext cx="0" cy="0"/>
          <a:chOff x="0" y="0"/>
          <a:chExt cx="0" cy="0"/>
        </a:xfrm>
      </p:grpSpPr>
      <p:sp>
        <p:nvSpPr>
          <p:cNvPr id="383" name="Google Shape;383;p35"/>
          <p:cNvSpPr txBox="1"/>
          <p:nvPr>
            <p:ph type="title"/>
          </p:nvPr>
        </p:nvSpPr>
        <p:spPr>
          <a:xfrm rot="5400000">
            <a:off x="7402286" y="2296885"/>
            <a:ext cx="5301343" cy="16872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35"/>
          <p:cNvSpPr txBox="1"/>
          <p:nvPr>
            <p:ph idx="1" type="body"/>
          </p:nvPr>
        </p:nvSpPr>
        <p:spPr>
          <a:xfrm rot="5400000">
            <a:off x="2438400" y="-653144"/>
            <a:ext cx="5301343" cy="7587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85" name="Google Shape;385;p35"/>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35"/>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35"/>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z napisom" showMasterSp="0" type="picTx">
  <p:cSld name="PICTURE_WITH_CAPTION_TEXT">
    <p:bg>
      <p:bgPr>
        <a:gradFill>
          <a:gsLst>
            <a:gs pos="0">
              <a:schemeClr val="accent1"/>
            </a:gs>
            <a:gs pos="100000">
              <a:srgbClr val="AF4329"/>
            </a:gs>
          </a:gsLst>
          <a:path path="circle">
            <a:fillToRect b="50%" l="50%" r="50%" t="50%"/>
          </a:path>
          <a:tileRect/>
        </a:gradFill>
      </p:bgPr>
    </p:bg>
    <p:spTree>
      <p:nvGrpSpPr>
        <p:cNvPr id="122"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5" name="Google Shape;125;p26"/>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6" name="Google Shape;126;p26"/>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7" name="Google Shape;127;p26"/>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8" name="Google Shape;128;p26"/>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9" name="Google Shape;129;p26"/>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0" name="Google Shape;130;p26"/>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1" name="Google Shape;131;p26"/>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2" name="Google Shape;132;p26"/>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3" name="Google Shape;133;p26"/>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4" name="Google Shape;134;p26"/>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5" name="Google Shape;135;p26"/>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6" name="Google Shape;136;p26"/>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7" name="Google Shape;137;p26"/>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8" name="Google Shape;138;p26"/>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9" name="Google Shape;139;p26"/>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2" name="Google Shape;142;p26"/>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3" name="Google Shape;143;p26"/>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4" name="Google Shape;144;p26"/>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5" name="Google Shape;145;p26"/>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8" name="Google Shape;148;p26"/>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9" name="Google Shape;149;p26"/>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0" name="Google Shape;150;p26"/>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1" name="Google Shape;151;p26"/>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52" name="Google Shape;152;p26"/>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3" name="Google Shape;153;p26"/>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4" name="Google Shape;154;p26"/>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5" name="Google Shape;155;p26"/>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6" name="Google Shape;156;p26"/>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9" name="Google Shape;159;p26"/>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0" name="Google Shape;160;p26"/>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1" name="Google Shape;161;p26"/>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2" name="Google Shape;162;p26"/>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5" name="Google Shape;165;p26"/>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6" name="Google Shape;166;p26"/>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7" name="Google Shape;167;p26"/>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8" name="Google Shape;168;p26"/>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69" name="Google Shape;169;p26"/>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0" name="Google Shape;170;p26"/>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1" name="Google Shape;171;p26"/>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2" name="Google Shape;172;p26"/>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3" name="Google Shape;173;p26"/>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176" name="Google Shape;176;p26"/>
          <p:cNvSpPr txBox="1"/>
          <p:nvPr>
            <p:ph type="title"/>
          </p:nvPr>
        </p:nvSpPr>
        <p:spPr>
          <a:xfrm>
            <a:off x="7909560" y="576072"/>
            <a:ext cx="365760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razna označba mesta za dodajanje slike. Kliknite označbo mesta in izberite sliko, ki jo želite dodati." id="177" name="Google Shape;177;p26"/>
          <p:cNvSpPr/>
          <p:nvPr>
            <p:ph idx="2" type="pic"/>
          </p:nvPr>
        </p:nvSpPr>
        <p:spPr>
          <a:xfrm>
            <a:off x="4412" y="-159"/>
            <a:ext cx="7315200" cy="6858000"/>
          </a:xfrm>
          <a:prstGeom prst="rect">
            <a:avLst/>
          </a:prstGeom>
          <a:noFill/>
          <a:ln>
            <a:noFill/>
          </a:ln>
        </p:spPr>
      </p:sp>
      <p:sp>
        <p:nvSpPr>
          <p:cNvPr id="178" name="Google Shape;178;p26"/>
          <p:cNvSpPr txBox="1"/>
          <p:nvPr>
            <p:ph idx="1" type="body"/>
          </p:nvPr>
        </p:nvSpPr>
        <p:spPr>
          <a:xfrm>
            <a:off x="7909560" y="2999232"/>
            <a:ext cx="36576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179" name="Shape 179"/>
        <p:cNvGrpSpPr/>
        <p:nvPr/>
      </p:nvGrpSpPr>
      <p:grpSpPr>
        <a:xfrm>
          <a:off x="0" y="0"/>
          <a:ext cx="0" cy="0"/>
          <a:chOff x="0" y="0"/>
          <a:chExt cx="0" cy="0"/>
        </a:xfrm>
      </p:grpSpPr>
      <p:sp>
        <p:nvSpPr>
          <p:cNvPr id="180" name="Google Shape;180;p27"/>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7"/>
          <p:cNvSpPr txBox="1"/>
          <p:nvPr>
            <p:ph idx="1" type="body"/>
          </p:nvPr>
        </p:nvSpPr>
        <p:spPr>
          <a:xfrm>
            <a:off x="12954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2" name="Google Shape;182;p27"/>
          <p:cNvSpPr txBox="1"/>
          <p:nvPr>
            <p:ph idx="2" type="body"/>
          </p:nvPr>
        </p:nvSpPr>
        <p:spPr>
          <a:xfrm>
            <a:off x="63246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3" name="Google Shape;183;p27"/>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7"/>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27"/>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186" name="Shape 186"/>
        <p:cNvGrpSpPr/>
        <p:nvPr/>
      </p:nvGrpSpPr>
      <p:grpSpPr>
        <a:xfrm>
          <a:off x="0" y="0"/>
          <a:ext cx="0" cy="0"/>
          <a:chOff x="0" y="0"/>
          <a:chExt cx="0" cy="0"/>
        </a:xfrm>
      </p:grpSpPr>
      <p:sp>
        <p:nvSpPr>
          <p:cNvPr id="187" name="Google Shape;187;p2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28"/>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189" name="Google Shape;189;p2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showMasterSp="0" type="secHead">
  <p:cSld name="SECTION_HEADER">
    <p:bg>
      <p:bgPr>
        <a:gradFill>
          <a:gsLst>
            <a:gs pos="0">
              <a:schemeClr val="accent1"/>
            </a:gs>
            <a:gs pos="97000">
              <a:srgbClr val="AF4329"/>
            </a:gs>
            <a:gs pos="100000">
              <a:srgbClr val="AF4329"/>
            </a:gs>
          </a:gsLst>
          <a:path path="circle">
            <a:fillToRect b="50%" l="50%" r="50%" t="50%"/>
          </a:path>
          <a:tileRect/>
        </a:gradFill>
      </p:bgPr>
    </p:bg>
    <p:spTree>
      <p:nvGrpSpPr>
        <p:cNvPr id="192"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5" name="Google Shape;195;p29"/>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6" name="Google Shape;196;p29"/>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7" name="Google Shape;197;p29"/>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8" name="Google Shape;198;p29"/>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9" name="Google Shape;199;p29"/>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0" name="Google Shape;200;p29"/>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1" name="Google Shape;201;p29"/>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2" name="Google Shape;202;p29"/>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3" name="Google Shape;203;p29"/>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4" name="Google Shape;204;p29"/>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5" name="Google Shape;205;p29"/>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6" name="Google Shape;206;p29"/>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7" name="Google Shape;207;p29"/>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8" name="Google Shape;208;p29"/>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9" name="Google Shape;209;p29"/>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2" name="Google Shape;212;p29"/>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3" name="Google Shape;213;p29"/>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4" name="Google Shape;214;p29"/>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5" name="Google Shape;215;p29"/>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8" name="Google Shape;218;p29"/>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9" name="Google Shape;219;p29"/>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0" name="Google Shape;220;p29"/>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1" name="Google Shape;221;p29"/>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22" name="Google Shape;222;p29"/>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3" name="Google Shape;223;p29"/>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4" name="Google Shape;224;p29"/>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5" name="Google Shape;225;p29"/>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6" name="Google Shape;226;p29"/>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9" name="Google Shape;229;p29"/>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0" name="Google Shape;230;p29"/>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1" name="Google Shape;231;p29"/>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2" name="Google Shape;232;p29"/>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5" name="Google Shape;235;p29"/>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6" name="Google Shape;236;p29"/>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7" name="Google Shape;237;p29"/>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8" name="Google Shape;238;p29"/>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39" name="Google Shape;239;p29"/>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0" name="Google Shape;240;p29"/>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1" name="Google Shape;241;p29"/>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2" name="Google Shape;242;p29"/>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3" name="Google Shape;243;p29"/>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244" name="Google Shape;244;p29"/>
          <p:cNvSpPr txBox="1"/>
          <p:nvPr>
            <p:ph type="title"/>
          </p:nvPr>
        </p:nvSpPr>
        <p:spPr>
          <a:xfrm>
            <a:off x="1295400" y="2541573"/>
            <a:ext cx="9601200" cy="27432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9"/>
          <p:cNvSpPr txBox="1"/>
          <p:nvPr>
            <p:ph idx="1" type="body"/>
          </p:nvPr>
        </p:nvSpPr>
        <p:spPr>
          <a:xfrm>
            <a:off x="1295400" y="5431536"/>
            <a:ext cx="96012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lt1"/>
                </a:solidFill>
              </a:defRPr>
            </a:lvl1pPr>
            <a:lvl2pPr indent="-228600" lvl="1" marL="914400" algn="l">
              <a:lnSpc>
                <a:spcPct val="90000"/>
              </a:lnSpc>
              <a:spcBef>
                <a:spcPts val="1200"/>
              </a:spcBef>
              <a:spcAft>
                <a:spcPts val="0"/>
              </a:spcAft>
              <a:buSzPts val="2000"/>
              <a:buNone/>
              <a:defRPr sz="2000"/>
            </a:lvl2pPr>
            <a:lvl3pPr indent="-228600" lvl="2" marL="1371600" algn="l">
              <a:lnSpc>
                <a:spcPct val="90000"/>
              </a:lnSpc>
              <a:spcBef>
                <a:spcPts val="800"/>
              </a:spcBef>
              <a:spcAft>
                <a:spcPts val="0"/>
              </a:spcAft>
              <a:buSzPts val="1800"/>
              <a:buNone/>
              <a:defRPr sz="1800"/>
            </a:lvl3pPr>
            <a:lvl4pPr indent="-228600" lvl="3" marL="1828800" algn="l">
              <a:lnSpc>
                <a:spcPct val="90000"/>
              </a:lnSpc>
              <a:spcBef>
                <a:spcPts val="8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228600" lvl="5" marL="2743200" algn="l">
              <a:lnSpc>
                <a:spcPct val="90000"/>
              </a:lnSpc>
              <a:spcBef>
                <a:spcPts val="600"/>
              </a:spcBef>
              <a:spcAft>
                <a:spcPts val="0"/>
              </a:spcAft>
              <a:buSzPts val="1600"/>
              <a:buNone/>
              <a:defRPr sz="1600"/>
            </a:lvl6pPr>
            <a:lvl7pPr indent="-228600" lvl="6" marL="3200400" algn="l">
              <a:lnSpc>
                <a:spcPct val="90000"/>
              </a:lnSpc>
              <a:spcBef>
                <a:spcPts val="600"/>
              </a:spcBef>
              <a:spcAft>
                <a:spcPts val="0"/>
              </a:spcAft>
              <a:buSzPts val="1600"/>
              <a:buNone/>
              <a:defRPr sz="1600"/>
            </a:lvl7pPr>
            <a:lvl8pPr indent="-228600" lvl="7" marL="3657600" algn="l">
              <a:lnSpc>
                <a:spcPct val="90000"/>
              </a:lnSpc>
              <a:spcBef>
                <a:spcPts val="600"/>
              </a:spcBef>
              <a:spcAft>
                <a:spcPts val="0"/>
              </a:spcAft>
              <a:buSzPts val="1600"/>
              <a:buNone/>
              <a:defRPr sz="1600"/>
            </a:lvl8pPr>
            <a:lvl9pPr indent="-228600" lvl="8" marL="4114800" algn="l">
              <a:lnSpc>
                <a:spcPct val="90000"/>
              </a:lnSpc>
              <a:spcBef>
                <a:spcPts val="600"/>
              </a:spcBef>
              <a:spcAft>
                <a:spcPts val="0"/>
              </a:spcAft>
              <a:buSzPts val="1600"/>
              <a:buNone/>
              <a:defRPr sz="1600"/>
            </a:lvl9pPr>
          </a:lstStyle>
          <a:p/>
        </p:txBody>
      </p:sp>
      <p:cxnSp>
        <p:nvCxnSpPr>
          <p:cNvPr id="246" name="Google Shape;246;p29"/>
          <p:cNvCxnSpPr/>
          <p:nvPr/>
        </p:nvCxnSpPr>
        <p:spPr>
          <a:xfrm>
            <a:off x="1295400" y="5294175"/>
            <a:ext cx="96012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247" name="Shape 247"/>
        <p:cNvGrpSpPr/>
        <p:nvPr/>
      </p:nvGrpSpPr>
      <p:grpSpPr>
        <a:xfrm>
          <a:off x="0" y="0"/>
          <a:ext cx="0" cy="0"/>
          <a:chOff x="0" y="0"/>
          <a:chExt cx="0" cy="0"/>
        </a:xfrm>
      </p:grpSpPr>
      <p:sp>
        <p:nvSpPr>
          <p:cNvPr id="248" name="Google Shape;248;p30"/>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0"/>
          <p:cNvSpPr txBox="1"/>
          <p:nvPr>
            <p:ph idx="1" type="body"/>
          </p:nvPr>
        </p:nvSpPr>
        <p:spPr>
          <a:xfrm>
            <a:off x="12954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0" name="Google Shape;250;p30"/>
          <p:cNvSpPr txBox="1"/>
          <p:nvPr>
            <p:ph idx="2" type="body"/>
          </p:nvPr>
        </p:nvSpPr>
        <p:spPr>
          <a:xfrm>
            <a:off x="12954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1" name="Google Shape;251;p30"/>
          <p:cNvSpPr txBox="1"/>
          <p:nvPr>
            <p:ph idx="3" type="body"/>
          </p:nvPr>
        </p:nvSpPr>
        <p:spPr>
          <a:xfrm>
            <a:off x="63246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2" name="Google Shape;252;p30"/>
          <p:cNvSpPr txBox="1"/>
          <p:nvPr>
            <p:ph idx="4" type="body"/>
          </p:nvPr>
        </p:nvSpPr>
        <p:spPr>
          <a:xfrm>
            <a:off x="63246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3" name="Google Shape;253;p30"/>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0"/>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0"/>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256" name="Shape 256"/>
        <p:cNvGrpSpPr/>
        <p:nvPr/>
      </p:nvGrpSpPr>
      <p:grpSpPr>
        <a:xfrm>
          <a:off x="0" y="0"/>
          <a:ext cx="0" cy="0"/>
          <a:chOff x="0" y="0"/>
          <a:chExt cx="0" cy="0"/>
        </a:xfrm>
      </p:grpSpPr>
      <p:sp>
        <p:nvSpPr>
          <p:cNvPr id="257" name="Google Shape;257;p3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no" showMasterSp="0" type="blank">
  <p:cSld name="BLANK">
    <p:spTree>
      <p:nvGrpSpPr>
        <p:cNvPr id="26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4" name="Google Shape;264;p32"/>
            <p:cNvCxnSpPr/>
            <p:nvPr/>
          </p:nvCxnSpPr>
          <p:spPr>
            <a:xfrm>
              <a:off x="182933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5" name="Google Shape;265;p32"/>
            <p:cNvCxnSpPr/>
            <p:nvPr/>
          </p:nvCxnSpPr>
          <p:spPr>
            <a:xfrm>
              <a:off x="304847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6" name="Google Shape;266;p32"/>
            <p:cNvCxnSpPr/>
            <p:nvPr/>
          </p:nvCxnSpPr>
          <p:spPr>
            <a:xfrm>
              <a:off x="426760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7" name="Google Shape;267;p32"/>
            <p:cNvCxnSpPr/>
            <p:nvPr/>
          </p:nvCxnSpPr>
          <p:spPr>
            <a:xfrm>
              <a:off x="548674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8" name="Google Shape;268;p32"/>
            <p:cNvCxnSpPr/>
            <p:nvPr/>
          </p:nvCxnSpPr>
          <p:spPr>
            <a:xfrm>
              <a:off x="670588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9" name="Google Shape;269;p32"/>
            <p:cNvCxnSpPr/>
            <p:nvPr/>
          </p:nvCxnSpPr>
          <p:spPr>
            <a:xfrm>
              <a:off x="792502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0" name="Google Shape;270;p32"/>
            <p:cNvCxnSpPr/>
            <p:nvPr/>
          </p:nvCxnSpPr>
          <p:spPr>
            <a:xfrm>
              <a:off x="914416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1" name="Google Shape;271;p32"/>
            <p:cNvCxnSpPr/>
            <p:nvPr/>
          </p:nvCxnSpPr>
          <p:spPr>
            <a:xfrm>
              <a:off x="1036329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2" name="Google Shape;272;p32"/>
            <p:cNvCxnSpPr/>
            <p:nvPr/>
          </p:nvCxnSpPr>
          <p:spPr>
            <a:xfrm>
              <a:off x="1158243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3" name="Google Shape;273;p32"/>
            <p:cNvCxnSpPr/>
            <p:nvPr/>
          </p:nvCxnSpPr>
          <p:spPr>
            <a:xfrm>
              <a:off x="2819" y="38648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4" name="Google Shape;274;p32"/>
            <p:cNvCxnSpPr/>
            <p:nvPr/>
          </p:nvCxnSpPr>
          <p:spPr>
            <a:xfrm>
              <a:off x="2819" y="1611181"/>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5" name="Google Shape;275;p32"/>
            <p:cNvCxnSpPr/>
            <p:nvPr/>
          </p:nvCxnSpPr>
          <p:spPr>
            <a:xfrm>
              <a:off x="2819" y="2835877"/>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6" name="Google Shape;276;p32"/>
            <p:cNvCxnSpPr/>
            <p:nvPr/>
          </p:nvCxnSpPr>
          <p:spPr>
            <a:xfrm>
              <a:off x="2819" y="4060573"/>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7" name="Google Shape;277;p32"/>
            <p:cNvCxnSpPr/>
            <p:nvPr/>
          </p:nvCxnSpPr>
          <p:spPr>
            <a:xfrm>
              <a:off x="2819" y="5285269"/>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8" name="Google Shape;278;p32"/>
            <p:cNvCxnSpPr/>
            <p:nvPr/>
          </p:nvCxnSpPr>
          <p:spPr>
            <a:xfrm>
              <a:off x="2819" y="650996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1" name="Google Shape;281;p32"/>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2" name="Google Shape;282;p32"/>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3" name="Google Shape;283;p32"/>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4" name="Google Shape;284;p32"/>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7" name="Google Shape;287;p32"/>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8" name="Google Shape;288;p32"/>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9" name="Google Shape;289;p32"/>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0" name="Google Shape;290;p32"/>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291" name="Google Shape;291;p32"/>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2" name="Google Shape;292;p32"/>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3" name="Google Shape;293;p32"/>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4" name="Google Shape;294;p32"/>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5" name="Google Shape;295;p32"/>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8" name="Google Shape;298;p32"/>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9" name="Google Shape;299;p32"/>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0" name="Google Shape;300;p32"/>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1" name="Google Shape;301;p32"/>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4" name="Google Shape;304;p32"/>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5" name="Google Shape;305;p32"/>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6" name="Google Shape;306;p32"/>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7" name="Google Shape;307;p32"/>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308" name="Google Shape;308;p32"/>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9" name="Google Shape;309;p32"/>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0" name="Google Shape;310;p32"/>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1" name="Google Shape;311;p32"/>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2" name="Google Shape;312;p32"/>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sp>
        <p:nvSpPr>
          <p:cNvPr id="313" name="Google Shape;313;p32"/>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2"/>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2"/>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showMasterSp="0" type="objTx">
  <p:cSld name="OBJECT_WITH_CAPTION_TEXT">
    <p:bg>
      <p:bgPr>
        <a:gradFill>
          <a:gsLst>
            <a:gs pos="0">
              <a:schemeClr val="accent1"/>
            </a:gs>
            <a:gs pos="100000">
              <a:srgbClr val="AF4329"/>
            </a:gs>
          </a:gsLst>
          <a:path path="circle">
            <a:fillToRect b="50%" l="50%" r="50%" t="50%"/>
          </a:path>
          <a:tileRect/>
        </a:gradFill>
      </p:bgPr>
    </p:bg>
    <p:spTree>
      <p:nvGrpSpPr>
        <p:cNvPr id="316"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19" name="Google Shape;319;p33"/>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0" name="Google Shape;320;p33"/>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1" name="Google Shape;321;p33"/>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2" name="Google Shape;322;p33"/>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3" name="Google Shape;323;p33"/>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4" name="Google Shape;324;p33"/>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5" name="Google Shape;325;p33"/>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6" name="Google Shape;326;p33"/>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7" name="Google Shape;327;p33"/>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8" name="Google Shape;328;p33"/>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9" name="Google Shape;329;p33"/>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0" name="Google Shape;330;p33"/>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1" name="Google Shape;331;p33"/>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2" name="Google Shape;332;p33"/>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3" name="Google Shape;333;p33"/>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6" name="Google Shape;336;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7" name="Google Shape;337;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8" name="Google Shape;338;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9" name="Google Shape;339;p33"/>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2" name="Google Shape;342;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3" name="Google Shape;343;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4" name="Google Shape;344;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5" name="Google Shape;345;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46" name="Google Shape;346;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7" name="Google Shape;347;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8" name="Google Shape;348;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9" name="Google Shape;349;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0" name="Google Shape;350;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3" name="Google Shape;353;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4" name="Google Shape;354;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5" name="Google Shape;355;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6" name="Google Shape;356;p33"/>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9" name="Google Shape;359;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0" name="Google Shape;360;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1" name="Google Shape;361;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2" name="Google Shape;362;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63" name="Google Shape;363;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4" name="Google Shape;364;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5" name="Google Shape;365;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6" name="Google Shape;366;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7" name="Google Shape;367;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33"/>
          <p:cNvSpPr txBox="1"/>
          <p:nvPr>
            <p:ph type="title"/>
          </p:nvPr>
        </p:nvSpPr>
        <p:spPr>
          <a:xfrm>
            <a:off x="7913152" y="571500"/>
            <a:ext cx="3657600" cy="219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33"/>
          <p:cNvSpPr txBox="1"/>
          <p:nvPr>
            <p:ph idx="1" type="body"/>
          </p:nvPr>
        </p:nvSpPr>
        <p:spPr>
          <a:xfrm>
            <a:off x="543197" y="571500"/>
            <a:ext cx="6217920" cy="5715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371" name="Google Shape;371;p33"/>
          <p:cNvSpPr txBox="1"/>
          <p:nvPr>
            <p:ph idx="2" type="body"/>
          </p:nvPr>
        </p:nvSpPr>
        <p:spPr>
          <a:xfrm>
            <a:off x="7913152" y="2995012"/>
            <a:ext cx="3657600" cy="2285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cxnSp>
        <p:nvCxnSpPr>
          <p:cNvPr id="372" name="Google Shape;372;p33"/>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33"/>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33"/>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33"/>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chemeClr val="lt1"/>
            </a:gs>
            <a:gs pos="100000">
              <a:srgbClr val="F2F2F2">
                <a:alpha val="64313"/>
              </a:srgbClr>
            </a:gs>
          </a:gsLst>
          <a:lin ang="5400000" scaled="0"/>
        </a:gradFill>
      </p:bgPr>
    </p:bg>
    <p:spTree>
      <p:nvGrpSpPr>
        <p:cNvPr id="9"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2" name="Google Shape;12;p24"/>
            <p:cNvCxnSpPr/>
            <p:nvPr/>
          </p:nvCxnSpPr>
          <p:spPr>
            <a:xfrm>
              <a:off x="182933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3" name="Google Shape;13;p24"/>
            <p:cNvCxnSpPr/>
            <p:nvPr/>
          </p:nvCxnSpPr>
          <p:spPr>
            <a:xfrm>
              <a:off x="304847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4" name="Google Shape;14;p24"/>
            <p:cNvCxnSpPr/>
            <p:nvPr/>
          </p:nvCxnSpPr>
          <p:spPr>
            <a:xfrm>
              <a:off x="426760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5" name="Google Shape;15;p24"/>
            <p:cNvCxnSpPr/>
            <p:nvPr/>
          </p:nvCxnSpPr>
          <p:spPr>
            <a:xfrm>
              <a:off x="548674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6" name="Google Shape;16;p24"/>
            <p:cNvCxnSpPr/>
            <p:nvPr/>
          </p:nvCxnSpPr>
          <p:spPr>
            <a:xfrm>
              <a:off x="670588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7" name="Google Shape;17;p24"/>
            <p:cNvCxnSpPr/>
            <p:nvPr/>
          </p:nvCxnSpPr>
          <p:spPr>
            <a:xfrm>
              <a:off x="792502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8" name="Google Shape;18;p24"/>
            <p:cNvCxnSpPr/>
            <p:nvPr/>
          </p:nvCxnSpPr>
          <p:spPr>
            <a:xfrm>
              <a:off x="914416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9" name="Google Shape;19;p24"/>
            <p:cNvCxnSpPr/>
            <p:nvPr/>
          </p:nvCxnSpPr>
          <p:spPr>
            <a:xfrm>
              <a:off x="1036329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0" name="Google Shape;20;p24"/>
            <p:cNvCxnSpPr/>
            <p:nvPr/>
          </p:nvCxnSpPr>
          <p:spPr>
            <a:xfrm>
              <a:off x="1158243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1" name="Google Shape;21;p24"/>
            <p:cNvCxnSpPr/>
            <p:nvPr/>
          </p:nvCxnSpPr>
          <p:spPr>
            <a:xfrm>
              <a:off x="2819" y="38648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2" name="Google Shape;22;p24"/>
            <p:cNvCxnSpPr/>
            <p:nvPr/>
          </p:nvCxnSpPr>
          <p:spPr>
            <a:xfrm>
              <a:off x="2819" y="1611181"/>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3" name="Google Shape;23;p24"/>
            <p:cNvCxnSpPr/>
            <p:nvPr/>
          </p:nvCxnSpPr>
          <p:spPr>
            <a:xfrm>
              <a:off x="2819" y="2835877"/>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4" name="Google Shape;24;p24"/>
            <p:cNvCxnSpPr/>
            <p:nvPr/>
          </p:nvCxnSpPr>
          <p:spPr>
            <a:xfrm>
              <a:off x="2819" y="4060573"/>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5" name="Google Shape;25;p24"/>
            <p:cNvCxnSpPr/>
            <p:nvPr/>
          </p:nvCxnSpPr>
          <p:spPr>
            <a:xfrm>
              <a:off x="2819" y="5285269"/>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6" name="Google Shape;26;p24"/>
            <p:cNvCxnSpPr/>
            <p:nvPr/>
          </p:nvCxnSpPr>
          <p:spPr>
            <a:xfrm>
              <a:off x="2819" y="650996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9" name="Google Shape;29;p24"/>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0" name="Google Shape;30;p24"/>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1" name="Google Shape;31;p24"/>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2" name="Google Shape;32;p24"/>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5" name="Google Shape;35;p24"/>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6" name="Google Shape;36;p24"/>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7" name="Google Shape;37;p24"/>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8" name="Google Shape;38;p24"/>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39" name="Google Shape;39;p24"/>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0" name="Google Shape;40;p24"/>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1" name="Google Shape;41;p24"/>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2" name="Google Shape;42;p24"/>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3" name="Google Shape;43;p24"/>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6" name="Google Shape;46;p24"/>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7" name="Google Shape;47;p24"/>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8" name="Google Shape;48;p24"/>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9" name="Google Shape;49;p24"/>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2" name="Google Shape;52;p24"/>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3" name="Google Shape;53;p24"/>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4" name="Google Shape;54;p24"/>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5" name="Google Shape;55;p24"/>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56" name="Google Shape;56;p24"/>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7" name="Google Shape;57;p24"/>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8" name="Google Shape;58;p24"/>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9" name="Google Shape;59;p24"/>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60" name="Google Shape;60;p24"/>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sp>
        <p:nvSpPr>
          <p:cNvPr id="61" name="Google Shape;61;p2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A43E27"/>
              </a:buClr>
              <a:buSzPts val="3200"/>
              <a:buFont typeface="Arial"/>
              <a:buNone/>
              <a:defRPr b="1" i="0" sz="3200" u="none" cap="none" strike="noStrike">
                <a:solidFill>
                  <a:srgbClr val="A43E2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24"/>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rgbClr val="A43E27"/>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rgbClr val="A43E27"/>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800"/>
              </a:spcBef>
              <a:spcAft>
                <a:spcPts val="0"/>
              </a:spcAft>
              <a:buClr>
                <a:srgbClr val="A43E27"/>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8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0"/>
              </a:spcAft>
              <a:buClr>
                <a:srgbClr val="A43E27"/>
              </a:buClr>
              <a:buSzPts val="1400"/>
              <a:buFont typeface="Arial"/>
              <a:buNone/>
              <a:defRPr b="0" i="0" sz="1400" u="none" cap="none" strike="noStrike">
                <a:solidFill>
                  <a:schemeClr val="dk1"/>
                </a:solidFill>
                <a:latin typeface="Arial"/>
                <a:ea typeface="Arial"/>
                <a:cs typeface="Arial"/>
                <a:sym typeface="Arial"/>
              </a:defRPr>
            </a:lvl9pPr>
          </a:lstStyle>
          <a:p/>
        </p:txBody>
      </p:sp>
      <p:cxnSp>
        <p:nvCxnSpPr>
          <p:cNvPr id="63" name="Google Shape;63;p24"/>
          <p:cNvCxnSpPr/>
          <p:nvPr/>
        </p:nvCxnSpPr>
        <p:spPr>
          <a:xfrm>
            <a:off x="609600" y="6172200"/>
            <a:ext cx="10972800" cy="0"/>
          </a:xfrm>
          <a:prstGeom prst="straightConnector1">
            <a:avLst/>
          </a:prstGeom>
          <a:noFill/>
          <a:ln cap="flat" cmpd="sng" w="12700">
            <a:solidFill>
              <a:srgbClr val="A43E27"/>
            </a:solidFill>
            <a:prstDash val="solid"/>
            <a:miter lim="800000"/>
            <a:headEnd len="sm" w="sm" type="none"/>
            <a:tailEnd len="sm" w="sm" type="none"/>
          </a:ln>
        </p:spPr>
      </p:cxnSp>
      <p:sp>
        <p:nvSpPr>
          <p:cNvPr id="64" name="Google Shape;64;p2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2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2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24.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png"/><Relationship Id="rId10" Type="http://schemas.openxmlformats.org/officeDocument/2006/relationships/image" Target="../media/image28.png"/><Relationship Id="rId9" Type="http://schemas.openxmlformats.org/officeDocument/2006/relationships/image" Target="../media/image23.png"/><Relationship Id="rId5" Type="http://schemas.openxmlformats.org/officeDocument/2006/relationships/image" Target="../media/image25.jpg"/><Relationship Id="rId6" Type="http://schemas.openxmlformats.org/officeDocument/2006/relationships/image" Target="../media/image17.png"/><Relationship Id="rId7" Type="http://schemas.openxmlformats.org/officeDocument/2006/relationships/image" Target="../media/image14.jp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24000">
              <a:schemeClr val="lt1"/>
            </a:gs>
            <a:gs pos="100000">
              <a:srgbClr val="F2F2F2">
                <a:alpha val="64313"/>
              </a:srgbClr>
            </a:gs>
          </a:gsLst>
          <a:lin ang="5400000" scaled="0"/>
        </a:gradFill>
      </p:bgPr>
    </p:bg>
    <p:spTree>
      <p:nvGrpSpPr>
        <p:cNvPr id="392" name="Shape 392"/>
        <p:cNvGrpSpPr/>
        <p:nvPr/>
      </p:nvGrpSpPr>
      <p:grpSpPr>
        <a:xfrm>
          <a:off x="0" y="0"/>
          <a:ext cx="0" cy="0"/>
          <a:chOff x="0" y="0"/>
          <a:chExt cx="0" cy="0"/>
        </a:xfrm>
      </p:grpSpPr>
      <p:sp>
        <p:nvSpPr>
          <p:cNvPr id="393" name="Google Shape;393;p1"/>
          <p:cNvSpPr txBox="1"/>
          <p:nvPr>
            <p:ph idx="1" type="subTitle"/>
          </p:nvPr>
        </p:nvSpPr>
        <p:spPr>
          <a:xfrm>
            <a:off x="1232885" y="5432563"/>
            <a:ext cx="9604310" cy="45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Project n° </a:t>
            </a:r>
            <a:r>
              <a:rPr b="1" lang="sl-SI" sz="1100">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b="39429" l="0" r="0" t="21235"/>
          <a:stretch/>
        </p:blipFill>
        <p:spPr>
          <a:xfrm>
            <a:off x="982197" y="850354"/>
            <a:ext cx="3576552" cy="1406846"/>
          </a:xfrm>
          <a:prstGeom prst="rect">
            <a:avLst/>
          </a:prstGeom>
          <a:noFill/>
          <a:ln>
            <a:noFill/>
          </a:ln>
        </p:spPr>
      </p:pic>
      <p:pic>
        <p:nvPicPr>
          <p:cNvPr descr="Slika:Flag of Austria.svg - Wikipedija, prosta enciklopedija" id="395" name="Google Shape;395;p1"/>
          <p:cNvPicPr preferRelativeResize="0"/>
          <p:nvPr/>
        </p:nvPicPr>
        <p:blipFill rotWithShape="1">
          <a:blip r:embed="rId4">
            <a:alphaModFix/>
          </a:blip>
          <a:srcRect b="0" l="0" r="0" t="0"/>
          <a:stretch/>
        </p:blipFill>
        <p:spPr>
          <a:xfrm>
            <a:off x="10149087" y="2193125"/>
            <a:ext cx="674955" cy="450533"/>
          </a:xfrm>
          <a:prstGeom prst="rect">
            <a:avLst/>
          </a:prstGeom>
          <a:noFill/>
          <a:ln>
            <a:noFill/>
          </a:ln>
        </p:spPr>
      </p:pic>
      <p:pic>
        <p:nvPicPr>
          <p:cNvPr descr="Slika:Flag of Greece.svg - Wikipedija, prosta enciklopedija" id="396" name="Google Shape;396;p1"/>
          <p:cNvPicPr preferRelativeResize="0"/>
          <p:nvPr/>
        </p:nvPicPr>
        <p:blipFill rotWithShape="1">
          <a:blip r:embed="rId5">
            <a:alphaModFix/>
          </a:blip>
          <a:srcRect b="0" l="0" r="0" t="0"/>
          <a:stretch/>
        </p:blipFill>
        <p:spPr>
          <a:xfrm>
            <a:off x="10154546" y="3447756"/>
            <a:ext cx="675060" cy="450040"/>
          </a:xfrm>
          <a:prstGeom prst="rect">
            <a:avLst/>
          </a:prstGeom>
          <a:noFill/>
          <a:ln>
            <a:noFill/>
          </a:ln>
        </p:spPr>
      </p:pic>
      <p:pic>
        <p:nvPicPr>
          <p:cNvPr descr="Slika:Flag of Ireland.svg - Wikipedija, prosta enciklopedija" id="397" name="Google Shape;397;p1"/>
          <p:cNvPicPr preferRelativeResize="0"/>
          <p:nvPr/>
        </p:nvPicPr>
        <p:blipFill rotWithShape="1">
          <a:blip r:embed="rId6">
            <a:alphaModFix/>
          </a:blip>
          <a:srcRect b="0" l="0" r="0" t="0"/>
          <a:stretch/>
        </p:blipFill>
        <p:spPr>
          <a:xfrm>
            <a:off x="10154546" y="4074825"/>
            <a:ext cx="669496" cy="334748"/>
          </a:xfrm>
          <a:prstGeom prst="rect">
            <a:avLst/>
          </a:prstGeom>
          <a:noFill/>
          <a:ln>
            <a:noFill/>
          </a:ln>
        </p:spPr>
      </p:pic>
      <p:pic>
        <p:nvPicPr>
          <p:cNvPr descr="Slika:Flag of Cyprus.svg - Wikipedija, prosta enciklopedija" id="398" name="Google Shape;398;p1"/>
          <p:cNvPicPr preferRelativeResize="0"/>
          <p:nvPr/>
        </p:nvPicPr>
        <p:blipFill rotWithShape="1">
          <a:blip r:embed="rId7">
            <a:alphaModFix/>
          </a:blip>
          <a:srcRect b="0" l="0" r="0" t="0"/>
          <a:stretch/>
        </p:blipFill>
        <p:spPr>
          <a:xfrm>
            <a:off x="10149087" y="2820687"/>
            <a:ext cx="674955" cy="450040"/>
          </a:xfrm>
          <a:prstGeom prst="rect">
            <a:avLst/>
          </a:prstGeom>
          <a:noFill/>
          <a:ln>
            <a:noFill/>
          </a:ln>
        </p:spPr>
      </p:pic>
      <p:pic>
        <p:nvPicPr>
          <p:cNvPr descr="Flag of Slovenia - Wikipedia" id="399" name="Google Shape;399;p1"/>
          <p:cNvPicPr preferRelativeResize="0"/>
          <p:nvPr/>
        </p:nvPicPr>
        <p:blipFill rotWithShape="1">
          <a:blip r:embed="rId8">
            <a:alphaModFix/>
          </a:blip>
          <a:srcRect b="0" l="0" r="0" t="0"/>
          <a:stretch/>
        </p:blipFill>
        <p:spPr>
          <a:xfrm>
            <a:off x="10154547" y="4586602"/>
            <a:ext cx="669495" cy="334748"/>
          </a:xfrm>
          <a:prstGeom prst="rect">
            <a:avLst/>
          </a:prstGeom>
          <a:noFill/>
          <a:ln>
            <a:noFill/>
          </a:ln>
        </p:spPr>
      </p:pic>
      <p:pic>
        <p:nvPicPr>
          <p:cNvPr id="400" name="Google Shape;400;p1"/>
          <p:cNvPicPr preferRelativeResize="0"/>
          <p:nvPr/>
        </p:nvPicPr>
        <p:blipFill rotWithShape="1">
          <a:blip r:embed="rId9">
            <a:alphaModFix/>
          </a:blip>
          <a:srcRect b="0" l="0" r="0" t="0"/>
          <a:stretch/>
        </p:blipFill>
        <p:spPr>
          <a:xfrm>
            <a:off x="8746584" y="5436828"/>
            <a:ext cx="2220297" cy="495376"/>
          </a:xfrm>
          <a:prstGeom prst="rect">
            <a:avLst/>
          </a:prstGeom>
          <a:noFill/>
          <a:ln>
            <a:noFill/>
          </a:ln>
        </p:spPr>
      </p:pic>
      <p:sp>
        <p:nvSpPr>
          <p:cNvPr id="401" name="Google Shape;401;p1"/>
          <p:cNvSpPr txBox="1"/>
          <p:nvPr/>
        </p:nvSpPr>
        <p:spPr>
          <a:xfrm>
            <a:off x="2603001" y="2193125"/>
            <a:ext cx="6774000" cy="1802100"/>
          </a:xfrm>
          <a:prstGeom prst="rect">
            <a:avLst/>
          </a:prstGeom>
          <a:noFill/>
          <a:ln>
            <a:noFill/>
          </a:ln>
        </p:spPr>
        <p:txBody>
          <a:bodyPr anchorCtr="0" anchor="b" bIns="45700" lIns="91425" spcFirstLastPara="1" rIns="91425" wrap="square" tIns="45700">
            <a:normAutofit/>
          </a:bodyPr>
          <a:lstStyle/>
          <a:p>
            <a:pPr indent="0" lvl="0" marL="0" marR="0" rtl="0" algn="ctr">
              <a:lnSpc>
                <a:spcPct val="76000"/>
              </a:lnSpc>
              <a:spcBef>
                <a:spcPts val="0"/>
              </a:spcBef>
              <a:spcAft>
                <a:spcPts val="0"/>
              </a:spcAft>
              <a:buClr>
                <a:srgbClr val="C52B87"/>
              </a:buClr>
              <a:buSzPts val="4000"/>
              <a:buFont typeface="Calibri"/>
              <a:buNone/>
            </a:pPr>
            <a:r>
              <a:rPr b="1" lang="sl-SI" sz="4200">
                <a:solidFill>
                  <a:srgbClr val="C52B87"/>
                </a:solidFill>
                <a:latin typeface="Calibri"/>
                <a:ea typeface="Calibri"/>
                <a:cs typeface="Calibri"/>
                <a:sym typeface="Calibri"/>
              </a:rPr>
              <a:t>Unit 5: Inclusive and Competence-Oriented Learning</a:t>
            </a:r>
            <a:endParaRPr b="1" sz="4200">
              <a:solidFill>
                <a:srgbClr val="C52B87"/>
              </a:solidFill>
              <a:latin typeface="Calibri"/>
              <a:ea typeface="Calibri"/>
              <a:cs typeface="Calibri"/>
              <a:sym typeface="Calibri"/>
            </a:endParaRPr>
          </a:p>
        </p:txBody>
      </p:sp>
      <p:sp>
        <p:nvSpPr>
          <p:cNvPr id="402" name="Google Shape;402;p1"/>
          <p:cNvSpPr txBox="1"/>
          <p:nvPr/>
        </p:nvSpPr>
        <p:spPr>
          <a:xfrm>
            <a:off x="2493050" y="4074827"/>
            <a:ext cx="6774000" cy="883500"/>
          </a:xfrm>
          <a:prstGeom prst="rect">
            <a:avLst/>
          </a:prstGeom>
          <a:noFill/>
          <a:ln>
            <a:noFill/>
          </a:ln>
        </p:spPr>
        <p:txBody>
          <a:bodyPr anchorCtr="0" anchor="b" bIns="45700" lIns="91425" spcFirstLastPara="1" rIns="91425" wrap="square" tIns="45700">
            <a:noAutofit/>
          </a:bodyPr>
          <a:lstStyle/>
          <a:p>
            <a:pPr indent="0" lvl="0" marL="0" rtl="0" algn="ctr">
              <a:lnSpc>
                <a:spcPct val="56000"/>
              </a:lnSpc>
              <a:spcBef>
                <a:spcPts val="0"/>
              </a:spcBef>
              <a:spcAft>
                <a:spcPts val="0"/>
              </a:spcAft>
              <a:buClr>
                <a:srgbClr val="C52B87"/>
              </a:buClr>
              <a:buSzPts val="3100"/>
              <a:buFont typeface="Calibri"/>
              <a:buNone/>
            </a:pPr>
            <a:r>
              <a:rPr b="1" lang="sl-SI" sz="3200">
                <a:solidFill>
                  <a:srgbClr val="C52B87"/>
                </a:solidFill>
                <a:latin typeface="Calibri"/>
                <a:ea typeface="Calibri"/>
                <a:cs typeface="Calibri"/>
                <a:sym typeface="Calibri"/>
              </a:rPr>
              <a:t>Facilitating Learner Agency &amp; Digital Competence in Adult Education</a:t>
            </a:r>
            <a:endParaRPr b="0" i="0" sz="1185"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1" name="Shape 471"/>
        <p:cNvGrpSpPr/>
        <p:nvPr/>
      </p:nvGrpSpPr>
      <p:grpSpPr>
        <a:xfrm>
          <a:off x="0" y="0"/>
          <a:ext cx="0" cy="0"/>
          <a:chOff x="0" y="0"/>
          <a:chExt cx="0" cy="0"/>
        </a:xfrm>
      </p:grpSpPr>
      <p:sp>
        <p:nvSpPr>
          <p:cNvPr id="472" name="Google Shape;472;p12"/>
          <p:cNvSpPr txBox="1"/>
          <p:nvPr>
            <p:ph type="title"/>
          </p:nvPr>
        </p:nvSpPr>
        <p:spPr>
          <a:xfrm>
            <a:off x="4229100" y="60385"/>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sz="3700">
                <a:solidFill>
                  <a:srgbClr val="0070C0"/>
                </a:solidFill>
                <a:latin typeface="Calibri"/>
                <a:ea typeface="Calibri"/>
                <a:cs typeface="Calibri"/>
                <a:sym typeface="Calibri"/>
              </a:rPr>
              <a:t>Tips for</a:t>
            </a:r>
            <a:r>
              <a:rPr lang="sl-SI" sz="3700">
                <a:solidFill>
                  <a:srgbClr val="C52B87"/>
                </a:solidFill>
                <a:latin typeface="Calibri"/>
                <a:ea typeface="Calibri"/>
                <a:cs typeface="Calibri"/>
                <a:sym typeface="Calibri"/>
              </a:rPr>
              <a:t> Educators</a:t>
            </a:r>
            <a:endParaRPr sz="3700">
              <a:solidFill>
                <a:srgbClr val="C52B87"/>
              </a:solidFill>
              <a:latin typeface="Calibri"/>
              <a:ea typeface="Calibri"/>
              <a:cs typeface="Calibri"/>
              <a:sym typeface="Calibri"/>
            </a:endParaRPr>
          </a:p>
        </p:txBody>
      </p:sp>
      <p:sp>
        <p:nvSpPr>
          <p:cNvPr id="473" name="Google Shape;473;p12"/>
          <p:cNvSpPr txBox="1"/>
          <p:nvPr/>
        </p:nvSpPr>
        <p:spPr>
          <a:xfrm>
            <a:off x="1720200" y="1642275"/>
            <a:ext cx="9032400" cy="37302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1000"/>
              </a:spcBef>
              <a:spcAft>
                <a:spcPts val="0"/>
              </a:spcAft>
              <a:buClr>
                <a:srgbClr val="000000"/>
              </a:buClr>
              <a:buSzPts val="1800"/>
              <a:buFont typeface="Arial"/>
              <a:buNone/>
            </a:pPr>
            <a:r>
              <a:rPr b="1" lang="sl-SI" sz="2900">
                <a:solidFill>
                  <a:schemeClr val="accent6"/>
                </a:solidFill>
                <a:latin typeface="Calibri"/>
                <a:ea typeface="Calibri"/>
                <a:cs typeface="Calibri"/>
                <a:sym typeface="Calibri"/>
              </a:rPr>
              <a:t>Empower, don’t rescue</a:t>
            </a:r>
            <a:endParaRPr b="1" sz="2900">
              <a:solidFill>
                <a:schemeClr val="accent6"/>
              </a:solidFill>
              <a:latin typeface="Calibri"/>
              <a:ea typeface="Calibri"/>
              <a:cs typeface="Calibri"/>
              <a:sym typeface="Calibri"/>
            </a:endParaRPr>
          </a:p>
          <a:p>
            <a:pPr indent="0" lvl="0" marL="0" marR="0" rtl="0" algn="ctr">
              <a:lnSpc>
                <a:spcPct val="150000"/>
              </a:lnSpc>
              <a:spcBef>
                <a:spcPts val="1000"/>
              </a:spcBef>
              <a:spcAft>
                <a:spcPts val="0"/>
              </a:spcAft>
              <a:buClr>
                <a:srgbClr val="000000"/>
              </a:buClr>
              <a:buSzPts val="1800"/>
              <a:buFont typeface="Arial"/>
              <a:buNone/>
            </a:pPr>
            <a:r>
              <a:rPr b="1" lang="sl-SI" sz="2900">
                <a:solidFill>
                  <a:schemeClr val="accent6"/>
                </a:solidFill>
                <a:latin typeface="Calibri"/>
                <a:ea typeface="Calibri"/>
                <a:cs typeface="Calibri"/>
                <a:sym typeface="Calibri"/>
              </a:rPr>
              <a:t>Focus feedback on progress, not perfection</a:t>
            </a:r>
            <a:endParaRPr b="1" sz="2900">
              <a:solidFill>
                <a:schemeClr val="accent6"/>
              </a:solidFill>
              <a:latin typeface="Calibri"/>
              <a:ea typeface="Calibri"/>
              <a:cs typeface="Calibri"/>
              <a:sym typeface="Calibri"/>
            </a:endParaRPr>
          </a:p>
          <a:p>
            <a:pPr indent="0" lvl="0" marL="0" marR="0" rtl="0" algn="ctr">
              <a:lnSpc>
                <a:spcPct val="150000"/>
              </a:lnSpc>
              <a:spcBef>
                <a:spcPts val="1000"/>
              </a:spcBef>
              <a:spcAft>
                <a:spcPts val="0"/>
              </a:spcAft>
              <a:buClr>
                <a:srgbClr val="000000"/>
              </a:buClr>
              <a:buSzPts val="1800"/>
              <a:buFont typeface="Arial"/>
              <a:buNone/>
            </a:pPr>
            <a:r>
              <a:rPr b="1" lang="sl-SI" sz="2900">
                <a:solidFill>
                  <a:schemeClr val="accent6"/>
                </a:solidFill>
                <a:latin typeface="Calibri"/>
                <a:ea typeface="Calibri"/>
                <a:cs typeface="Calibri"/>
                <a:sym typeface="Calibri"/>
              </a:rPr>
              <a:t>Break tasks into visible micro-victories</a:t>
            </a:r>
            <a:endParaRPr b="1" sz="2900">
              <a:solidFill>
                <a:schemeClr val="accent6"/>
              </a:solidFill>
              <a:latin typeface="Calibri"/>
              <a:ea typeface="Calibri"/>
              <a:cs typeface="Calibri"/>
              <a:sym typeface="Calibri"/>
            </a:endParaRPr>
          </a:p>
          <a:p>
            <a:pPr indent="0" lvl="0" marL="0" marR="0" rtl="0" algn="ctr">
              <a:lnSpc>
                <a:spcPct val="150000"/>
              </a:lnSpc>
              <a:spcBef>
                <a:spcPts val="1000"/>
              </a:spcBef>
              <a:spcAft>
                <a:spcPts val="0"/>
              </a:spcAft>
              <a:buClr>
                <a:srgbClr val="000000"/>
              </a:buClr>
              <a:buSzPts val="1800"/>
              <a:buFont typeface="Arial"/>
              <a:buNone/>
            </a:pPr>
            <a:r>
              <a:rPr b="1" lang="sl-SI" sz="2900">
                <a:solidFill>
                  <a:schemeClr val="accent6"/>
                </a:solidFill>
                <a:latin typeface="Calibri"/>
                <a:ea typeface="Calibri"/>
                <a:cs typeface="Calibri"/>
                <a:sym typeface="Calibri"/>
              </a:rPr>
              <a:t>Start with speaking &amp; confidence before tools</a:t>
            </a:r>
            <a:endParaRPr b="1" sz="2900">
              <a:solidFill>
                <a:schemeClr val="accent6"/>
              </a:solidFill>
              <a:latin typeface="Calibri"/>
              <a:ea typeface="Calibri"/>
              <a:cs typeface="Calibri"/>
              <a:sym typeface="Calibri"/>
            </a:endParaRPr>
          </a:p>
          <a:p>
            <a:pPr indent="0" lvl="0" marL="0" marR="0" rtl="0" algn="ctr">
              <a:lnSpc>
                <a:spcPct val="150000"/>
              </a:lnSpc>
              <a:spcBef>
                <a:spcPts val="1000"/>
              </a:spcBef>
              <a:spcAft>
                <a:spcPts val="1000"/>
              </a:spcAft>
              <a:buClr>
                <a:srgbClr val="000000"/>
              </a:buClr>
              <a:buSzPts val="1800"/>
              <a:buFont typeface="Arial"/>
              <a:buNone/>
            </a:pPr>
            <a:r>
              <a:rPr b="1" lang="sl-SI" sz="2900">
                <a:solidFill>
                  <a:schemeClr val="accent6"/>
                </a:solidFill>
                <a:latin typeface="Calibri"/>
                <a:ea typeface="Calibri"/>
                <a:cs typeface="Calibri"/>
                <a:sym typeface="Calibri"/>
              </a:rPr>
              <a:t>Replace assumptions with questions</a:t>
            </a:r>
            <a:endParaRPr b="1" sz="2900">
              <a:solidFill>
                <a:schemeClr val="accent6"/>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7" name="Shape 477"/>
        <p:cNvGrpSpPr/>
        <p:nvPr/>
      </p:nvGrpSpPr>
      <p:grpSpPr>
        <a:xfrm>
          <a:off x="0" y="0"/>
          <a:ext cx="0" cy="0"/>
          <a:chOff x="0" y="0"/>
          <a:chExt cx="0" cy="0"/>
        </a:xfrm>
      </p:grpSpPr>
      <p:sp>
        <p:nvSpPr>
          <p:cNvPr id="478" name="Google Shape;478;p13"/>
          <p:cNvSpPr txBox="1"/>
          <p:nvPr/>
        </p:nvSpPr>
        <p:spPr>
          <a:xfrm>
            <a:off x="698663" y="537359"/>
            <a:ext cx="3644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Additional Resources</a:t>
            </a:r>
            <a:endParaRPr b="0" i="0" sz="1400" u="none" cap="none" strike="noStrike">
              <a:solidFill>
                <a:srgbClr val="000000"/>
              </a:solidFill>
              <a:latin typeface="Arial"/>
              <a:ea typeface="Arial"/>
              <a:cs typeface="Arial"/>
              <a:sym typeface="Arial"/>
            </a:endParaRPr>
          </a:p>
        </p:txBody>
      </p:sp>
      <p:grpSp>
        <p:nvGrpSpPr>
          <p:cNvPr id="479" name="Google Shape;479;p13"/>
          <p:cNvGrpSpPr/>
          <p:nvPr/>
        </p:nvGrpSpPr>
        <p:grpSpPr>
          <a:xfrm>
            <a:off x="591150" y="1161391"/>
            <a:ext cx="11207261" cy="4369732"/>
            <a:chOff x="1626" y="1006340"/>
            <a:chExt cx="8879148" cy="2102956"/>
          </a:xfrm>
        </p:grpSpPr>
        <p:sp>
          <p:nvSpPr>
            <p:cNvPr id="480" name="Google Shape;480;p13"/>
            <p:cNvSpPr/>
            <p:nvPr/>
          </p:nvSpPr>
          <p:spPr>
            <a:xfrm>
              <a:off x="1626" y="1006340"/>
              <a:ext cx="1869294" cy="934647"/>
            </a:xfrm>
            <a:prstGeom prst="roundRect">
              <a:avLst>
                <a:gd fmla="val 10000" name="adj"/>
              </a:avLst>
            </a:prstGeom>
            <a:solidFill>
              <a:srgbClr val="FDC844"/>
            </a:solidFill>
            <a:ln cap="flat" cmpd="sng" w="12850">
              <a:solidFill>
                <a:schemeClr val="lt1"/>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ctr">
                <a:lnSpc>
                  <a:spcPct val="100000"/>
                </a:lnSpc>
                <a:spcBef>
                  <a:spcPts val="0"/>
                </a:spcBef>
                <a:spcAft>
                  <a:spcPts val="0"/>
                </a:spcAft>
                <a:buClr>
                  <a:schemeClr val="dk1"/>
                </a:buClr>
                <a:buSzPts val="1820"/>
                <a:buFont typeface="Arial"/>
                <a:buNone/>
              </a:pPr>
              <a:r>
                <a:rPr lang="sl-SI" sz="1920">
                  <a:solidFill>
                    <a:schemeClr val="dk1"/>
                  </a:solidFill>
                </a:rPr>
                <a:t>European Commission</a:t>
              </a:r>
              <a:endParaRPr sz="1920">
                <a:solidFill>
                  <a:schemeClr val="dk1"/>
                </a:solidFill>
              </a:endParaRPr>
            </a:p>
            <a:p>
              <a:pPr indent="0" lvl="0" marL="0" marR="0" rtl="0" algn="ctr">
                <a:lnSpc>
                  <a:spcPct val="100000"/>
                </a:lnSpc>
                <a:spcBef>
                  <a:spcPts val="0"/>
                </a:spcBef>
                <a:spcAft>
                  <a:spcPts val="0"/>
                </a:spcAft>
                <a:buClr>
                  <a:schemeClr val="dk1"/>
                </a:buClr>
                <a:buSzPts val="1820"/>
                <a:buFont typeface="Arial"/>
                <a:buNone/>
              </a:pPr>
              <a:r>
                <a:rPr lang="sl-SI" sz="1920">
                  <a:solidFill>
                    <a:schemeClr val="dk1"/>
                  </a:solidFill>
                </a:rPr>
                <a:t>2022</a:t>
              </a:r>
              <a:endParaRPr sz="1920">
                <a:solidFill>
                  <a:schemeClr val="dk1"/>
                </a:solidFill>
              </a:endParaRPr>
            </a:p>
          </p:txBody>
        </p:sp>
        <p:sp>
          <p:nvSpPr>
            <p:cNvPr id="481" name="Google Shape;481;p13"/>
            <p:cNvSpPr/>
            <p:nvPr/>
          </p:nvSpPr>
          <p:spPr>
            <a:xfrm>
              <a:off x="188555" y="1940987"/>
              <a:ext cx="186929" cy="700984"/>
            </a:xfrm>
            <a:custGeom>
              <a:rect b="b" l="l" r="r" t="t"/>
              <a:pathLst>
                <a:path extrusionOk="0" h="120000" w="120000">
                  <a:moveTo>
                    <a:pt x="0" y="0"/>
                  </a:moveTo>
                  <a:lnTo>
                    <a:pt x="0" y="120000"/>
                  </a:lnTo>
                  <a:lnTo>
                    <a:pt x="120000" y="120000"/>
                  </a:lnTo>
                </a:path>
              </a:pathLst>
            </a:custGeom>
            <a:noFill/>
            <a:ln cap="flat" cmpd="sng" w="12850">
              <a:solidFill>
                <a:srgbClr val="599BD5"/>
              </a:solidFill>
              <a:prstDash val="solid"/>
              <a:miter lim="800000"/>
              <a:headEnd len="sm" w="sm" type="none"/>
              <a:tailEnd len="sm" w="sm" type="none"/>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rgbClr val="000000"/>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82" name="Google Shape;482;p13"/>
            <p:cNvSpPr/>
            <p:nvPr/>
          </p:nvSpPr>
          <p:spPr>
            <a:xfrm>
              <a:off x="375485" y="2174649"/>
              <a:ext cx="1495435" cy="934647"/>
            </a:xfrm>
            <a:prstGeom prst="roundRect">
              <a:avLst>
                <a:gd fmla="val 10000" name="adj"/>
              </a:avLst>
            </a:prstGeom>
            <a:solidFill>
              <a:schemeClr val="lt1">
                <a:alpha val="89019"/>
              </a:schemeClr>
            </a:solidFill>
            <a:ln cap="flat" cmpd="sng" w="12850">
              <a:solidFill>
                <a:srgbClr val="FAA544"/>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l">
                <a:lnSpc>
                  <a:spcPct val="100000"/>
                </a:lnSpc>
                <a:spcBef>
                  <a:spcPts val="0"/>
                </a:spcBef>
                <a:spcAft>
                  <a:spcPts val="0"/>
                </a:spcAft>
                <a:buClr>
                  <a:schemeClr val="dk1"/>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83" name="Google Shape;483;p13"/>
            <p:cNvSpPr txBox="1"/>
            <p:nvPr/>
          </p:nvSpPr>
          <p:spPr>
            <a:xfrm>
              <a:off x="402860" y="2202024"/>
              <a:ext cx="1440685" cy="879897"/>
            </a:xfrm>
            <a:prstGeom prst="rect">
              <a:avLst/>
            </a:prstGeom>
            <a:noFill/>
            <a:ln>
              <a:noFill/>
            </a:ln>
          </p:spPr>
          <p:txBody>
            <a:bodyPr anchorCtr="0" anchor="ctr" bIns="56500" lIns="84725" spcFirstLastPara="1" rIns="84725" wrap="square" tIns="56500">
              <a:noAutofit/>
            </a:bodyPr>
            <a:lstStyle/>
            <a:p>
              <a:pPr indent="0" lvl="0" marL="0" marR="0" rtl="0" algn="ctr">
                <a:lnSpc>
                  <a:spcPct val="90000"/>
                </a:lnSpc>
                <a:spcBef>
                  <a:spcPts val="0"/>
                </a:spcBef>
                <a:spcAft>
                  <a:spcPts val="0"/>
                </a:spcAft>
                <a:buClr>
                  <a:schemeClr val="dk1"/>
                </a:buClr>
                <a:buSzPts val="4448"/>
                <a:buFont typeface="Calibri"/>
                <a:buNone/>
              </a:pPr>
              <a:r>
                <a:rPr lang="sl-SI" sz="1819">
                  <a:solidFill>
                    <a:schemeClr val="dk1"/>
                  </a:solidFill>
                  <a:latin typeface="Calibri"/>
                  <a:ea typeface="Calibri"/>
                  <a:cs typeface="Calibri"/>
                  <a:sym typeface="Calibri"/>
                </a:rPr>
                <a:t>European Digital Competence Framework for Citizens (DigComp 2.2)</a:t>
              </a:r>
              <a:endParaRPr b="0" i="0" sz="1819" u="none" cap="none" strike="noStrike">
                <a:solidFill>
                  <a:schemeClr val="dk1"/>
                </a:solidFill>
                <a:latin typeface="Calibri"/>
                <a:ea typeface="Calibri"/>
                <a:cs typeface="Calibri"/>
                <a:sym typeface="Calibri"/>
              </a:endParaRPr>
            </a:p>
          </p:txBody>
        </p:sp>
        <p:sp>
          <p:nvSpPr>
            <p:cNvPr id="484" name="Google Shape;484;p13"/>
            <p:cNvSpPr/>
            <p:nvPr/>
          </p:nvSpPr>
          <p:spPr>
            <a:xfrm>
              <a:off x="2338243" y="1006340"/>
              <a:ext cx="1869294" cy="934647"/>
            </a:xfrm>
            <a:prstGeom prst="roundRect">
              <a:avLst>
                <a:gd fmla="val 10000" name="adj"/>
              </a:avLst>
            </a:prstGeom>
            <a:solidFill>
              <a:srgbClr val="FAA544"/>
            </a:solidFill>
            <a:ln cap="flat" cmpd="sng" w="12850">
              <a:solidFill>
                <a:schemeClr val="lt1"/>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ctr">
                <a:lnSpc>
                  <a:spcPct val="100000"/>
                </a:lnSpc>
                <a:spcBef>
                  <a:spcPts val="0"/>
                </a:spcBef>
                <a:spcAft>
                  <a:spcPts val="0"/>
                </a:spcAft>
                <a:buClr>
                  <a:schemeClr val="dk1"/>
                </a:buClr>
                <a:buSzPts val="1820"/>
                <a:buFont typeface="Arial"/>
                <a:buNone/>
              </a:pPr>
              <a:r>
                <a:rPr lang="sl-SI" sz="1819">
                  <a:solidFill>
                    <a:schemeClr val="dk1"/>
                  </a:solidFill>
                </a:rPr>
                <a:t>UNESCO</a:t>
              </a:r>
              <a:endParaRPr sz="1819">
                <a:solidFill>
                  <a:schemeClr val="dk1"/>
                </a:solidFill>
              </a:endParaRPr>
            </a:p>
            <a:p>
              <a:pPr indent="0" lvl="0" marL="0" marR="0" rtl="0" algn="ctr">
                <a:lnSpc>
                  <a:spcPct val="100000"/>
                </a:lnSpc>
                <a:spcBef>
                  <a:spcPts val="0"/>
                </a:spcBef>
                <a:spcAft>
                  <a:spcPts val="0"/>
                </a:spcAft>
                <a:buClr>
                  <a:schemeClr val="dk1"/>
                </a:buClr>
                <a:buSzPts val="1820"/>
                <a:buFont typeface="Arial"/>
                <a:buNone/>
              </a:pPr>
              <a:r>
                <a:rPr lang="sl-SI" sz="1819">
                  <a:solidFill>
                    <a:schemeClr val="dk1"/>
                  </a:solidFill>
                </a:rPr>
                <a:t>2021</a:t>
              </a:r>
              <a:endParaRPr sz="1819">
                <a:solidFill>
                  <a:schemeClr val="dk1"/>
                </a:solidFill>
              </a:endParaRPr>
            </a:p>
          </p:txBody>
        </p:sp>
        <p:sp>
          <p:nvSpPr>
            <p:cNvPr id="485" name="Google Shape;485;p13"/>
            <p:cNvSpPr/>
            <p:nvPr/>
          </p:nvSpPr>
          <p:spPr>
            <a:xfrm>
              <a:off x="2525173" y="1940987"/>
              <a:ext cx="186929" cy="700984"/>
            </a:xfrm>
            <a:custGeom>
              <a:rect b="b" l="l" r="r" t="t"/>
              <a:pathLst>
                <a:path extrusionOk="0" h="120000" w="120000">
                  <a:moveTo>
                    <a:pt x="0" y="0"/>
                  </a:moveTo>
                  <a:lnTo>
                    <a:pt x="0" y="120000"/>
                  </a:lnTo>
                  <a:lnTo>
                    <a:pt x="120000" y="120000"/>
                  </a:lnTo>
                </a:path>
              </a:pathLst>
            </a:custGeom>
            <a:noFill/>
            <a:ln cap="flat" cmpd="sng" w="12850">
              <a:solidFill>
                <a:srgbClr val="599BD5"/>
              </a:solidFill>
              <a:prstDash val="solid"/>
              <a:miter lim="800000"/>
              <a:headEnd len="sm" w="sm" type="none"/>
              <a:tailEnd len="sm" w="sm" type="none"/>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rgbClr val="000000"/>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86" name="Google Shape;486;p13"/>
            <p:cNvSpPr/>
            <p:nvPr/>
          </p:nvSpPr>
          <p:spPr>
            <a:xfrm>
              <a:off x="2712102" y="2174649"/>
              <a:ext cx="1495435" cy="934647"/>
            </a:xfrm>
            <a:prstGeom prst="roundRect">
              <a:avLst>
                <a:gd fmla="val 10000" name="adj"/>
              </a:avLst>
            </a:prstGeom>
            <a:solidFill>
              <a:schemeClr val="lt1">
                <a:alpha val="89019"/>
              </a:schemeClr>
            </a:solidFill>
            <a:ln cap="flat" cmpd="sng" w="12850">
              <a:solidFill>
                <a:srgbClr val="FDC844"/>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ctr">
                <a:lnSpc>
                  <a:spcPct val="100000"/>
                </a:lnSpc>
                <a:spcBef>
                  <a:spcPts val="0"/>
                </a:spcBef>
                <a:spcAft>
                  <a:spcPts val="0"/>
                </a:spcAft>
                <a:buClr>
                  <a:schemeClr val="dk1"/>
                </a:buClr>
                <a:buSzPts val="1820"/>
                <a:buFont typeface="Arial"/>
                <a:buNone/>
              </a:pPr>
              <a:r>
                <a:rPr lang="sl-SI" sz="1718">
                  <a:solidFill>
                    <a:schemeClr val="dk1"/>
                  </a:solidFill>
                </a:rPr>
                <a:t>Reimagining Our Futures Together: A New Social Contract for Education</a:t>
              </a:r>
              <a:endParaRPr b="0" i="0" sz="1718" u="none" cap="none" strike="noStrike">
                <a:solidFill>
                  <a:schemeClr val="dk1"/>
                </a:solidFill>
                <a:latin typeface="Arial"/>
                <a:ea typeface="Arial"/>
                <a:cs typeface="Arial"/>
                <a:sym typeface="Arial"/>
              </a:endParaRPr>
            </a:p>
          </p:txBody>
        </p:sp>
        <p:sp>
          <p:nvSpPr>
            <p:cNvPr id="487" name="Google Shape;487;p13"/>
            <p:cNvSpPr/>
            <p:nvPr/>
          </p:nvSpPr>
          <p:spPr>
            <a:xfrm>
              <a:off x="4674862" y="1006340"/>
              <a:ext cx="1869294" cy="934647"/>
            </a:xfrm>
            <a:prstGeom prst="roundRect">
              <a:avLst>
                <a:gd fmla="val 10000" name="adj"/>
              </a:avLst>
            </a:prstGeom>
            <a:solidFill>
              <a:srgbClr val="5DC7F4"/>
            </a:solidFill>
            <a:ln cap="flat" cmpd="sng" w="12850">
              <a:solidFill>
                <a:schemeClr val="lt1"/>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ctr">
                <a:lnSpc>
                  <a:spcPct val="100000"/>
                </a:lnSpc>
                <a:spcBef>
                  <a:spcPts val="0"/>
                </a:spcBef>
                <a:spcAft>
                  <a:spcPts val="0"/>
                </a:spcAft>
                <a:buClr>
                  <a:schemeClr val="dk1"/>
                </a:buClr>
                <a:buSzPts val="1820"/>
                <a:buFont typeface="Arial"/>
                <a:buNone/>
              </a:pPr>
              <a:r>
                <a:rPr lang="sl-SI" sz="1819">
                  <a:solidFill>
                    <a:schemeClr val="dk1"/>
                  </a:solidFill>
                </a:rPr>
                <a:t>OECD</a:t>
              </a:r>
              <a:endParaRPr sz="1819">
                <a:solidFill>
                  <a:schemeClr val="dk1"/>
                </a:solidFill>
              </a:endParaRPr>
            </a:p>
            <a:p>
              <a:pPr indent="0" lvl="0" marL="0" marR="0" rtl="0" algn="ctr">
                <a:lnSpc>
                  <a:spcPct val="100000"/>
                </a:lnSpc>
                <a:spcBef>
                  <a:spcPts val="0"/>
                </a:spcBef>
                <a:spcAft>
                  <a:spcPts val="0"/>
                </a:spcAft>
                <a:buClr>
                  <a:schemeClr val="dk1"/>
                </a:buClr>
                <a:buSzPts val="1820"/>
                <a:buFont typeface="Arial"/>
                <a:buNone/>
              </a:pPr>
              <a:r>
                <a:rPr lang="sl-SI" sz="1819">
                  <a:solidFill>
                    <a:schemeClr val="dk1"/>
                  </a:solidFill>
                </a:rPr>
                <a:t>2021</a:t>
              </a:r>
              <a:endParaRPr sz="1819">
                <a:solidFill>
                  <a:schemeClr val="dk1"/>
                </a:solidFill>
              </a:endParaRPr>
            </a:p>
          </p:txBody>
        </p:sp>
        <p:sp>
          <p:nvSpPr>
            <p:cNvPr id="488" name="Google Shape;488;p13"/>
            <p:cNvSpPr/>
            <p:nvPr/>
          </p:nvSpPr>
          <p:spPr>
            <a:xfrm>
              <a:off x="4861791" y="1940987"/>
              <a:ext cx="186929" cy="700984"/>
            </a:xfrm>
            <a:custGeom>
              <a:rect b="b" l="l" r="r" t="t"/>
              <a:pathLst>
                <a:path extrusionOk="0" h="120000" w="120000">
                  <a:moveTo>
                    <a:pt x="0" y="0"/>
                  </a:moveTo>
                  <a:lnTo>
                    <a:pt x="0" y="120000"/>
                  </a:lnTo>
                  <a:lnTo>
                    <a:pt x="120000" y="120000"/>
                  </a:lnTo>
                </a:path>
              </a:pathLst>
            </a:custGeom>
            <a:noFill/>
            <a:ln cap="flat" cmpd="sng" w="12850">
              <a:solidFill>
                <a:srgbClr val="599BD5"/>
              </a:solidFill>
              <a:prstDash val="solid"/>
              <a:miter lim="800000"/>
              <a:headEnd len="sm" w="sm" type="none"/>
              <a:tailEnd len="sm" w="sm" type="none"/>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rgbClr val="000000"/>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89" name="Google Shape;489;p13"/>
            <p:cNvSpPr/>
            <p:nvPr/>
          </p:nvSpPr>
          <p:spPr>
            <a:xfrm>
              <a:off x="5048721" y="2174649"/>
              <a:ext cx="1495435" cy="934647"/>
            </a:xfrm>
            <a:prstGeom prst="roundRect">
              <a:avLst>
                <a:gd fmla="val 10000" name="adj"/>
              </a:avLst>
            </a:prstGeom>
            <a:solidFill>
              <a:schemeClr val="lt1">
                <a:alpha val="89019"/>
              </a:schemeClr>
            </a:solidFill>
            <a:ln cap="flat" cmpd="sng" w="12850">
              <a:solidFill>
                <a:srgbClr val="6576E9"/>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l">
                <a:lnSpc>
                  <a:spcPct val="100000"/>
                </a:lnSpc>
                <a:spcBef>
                  <a:spcPts val="0"/>
                </a:spcBef>
                <a:spcAft>
                  <a:spcPts val="0"/>
                </a:spcAft>
                <a:buClr>
                  <a:schemeClr val="dk1"/>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90" name="Google Shape;490;p13"/>
            <p:cNvSpPr txBox="1"/>
            <p:nvPr/>
          </p:nvSpPr>
          <p:spPr>
            <a:xfrm>
              <a:off x="5076095" y="2174649"/>
              <a:ext cx="1440685" cy="879897"/>
            </a:xfrm>
            <a:prstGeom prst="rect">
              <a:avLst/>
            </a:prstGeom>
            <a:noFill/>
            <a:ln>
              <a:noFill/>
            </a:ln>
          </p:spPr>
          <p:txBody>
            <a:bodyPr anchorCtr="0" anchor="ctr" bIns="56500" lIns="84725" spcFirstLastPara="1" rIns="84725" wrap="square" tIns="56500">
              <a:noAutofit/>
            </a:bodyPr>
            <a:lstStyle/>
            <a:p>
              <a:pPr indent="0" lvl="0" marL="0" marR="0" rtl="0" algn="ctr">
                <a:lnSpc>
                  <a:spcPct val="90000"/>
                </a:lnSpc>
                <a:spcBef>
                  <a:spcPts val="0"/>
                </a:spcBef>
                <a:spcAft>
                  <a:spcPts val="0"/>
                </a:spcAft>
                <a:buClr>
                  <a:schemeClr val="dk1"/>
                </a:buClr>
                <a:buSzPts val="4448"/>
                <a:buFont typeface="Calibri"/>
                <a:buNone/>
              </a:pPr>
              <a:r>
                <a:rPr lang="sl-SI" sz="1920">
                  <a:solidFill>
                    <a:schemeClr val="dk1"/>
                  </a:solidFill>
                  <a:latin typeface="Calibri"/>
                  <a:ea typeface="Calibri"/>
                  <a:cs typeface="Calibri"/>
                  <a:sym typeface="Calibri"/>
                </a:rPr>
                <a:t>21st-Century Readers: Developing Literacy Skills in a Digital World</a:t>
              </a:r>
              <a:endParaRPr b="0" i="0" sz="1920" u="none" cap="none" strike="noStrike">
                <a:solidFill>
                  <a:schemeClr val="dk1"/>
                </a:solidFill>
                <a:latin typeface="Calibri"/>
                <a:ea typeface="Calibri"/>
                <a:cs typeface="Calibri"/>
                <a:sym typeface="Calibri"/>
              </a:endParaRPr>
            </a:p>
          </p:txBody>
        </p:sp>
        <p:sp>
          <p:nvSpPr>
            <p:cNvPr id="491" name="Google Shape;491;p13"/>
            <p:cNvSpPr/>
            <p:nvPr/>
          </p:nvSpPr>
          <p:spPr>
            <a:xfrm>
              <a:off x="7011480" y="1006340"/>
              <a:ext cx="1869294" cy="934647"/>
            </a:xfrm>
            <a:prstGeom prst="roundRect">
              <a:avLst>
                <a:gd fmla="val 10000" name="adj"/>
              </a:avLst>
            </a:prstGeom>
            <a:solidFill>
              <a:srgbClr val="6576E9"/>
            </a:solidFill>
            <a:ln cap="flat" cmpd="sng" w="12850">
              <a:solidFill>
                <a:schemeClr val="lt1"/>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ctr">
                <a:lnSpc>
                  <a:spcPct val="100000"/>
                </a:lnSpc>
                <a:spcBef>
                  <a:spcPts val="0"/>
                </a:spcBef>
                <a:spcAft>
                  <a:spcPts val="0"/>
                </a:spcAft>
                <a:buClr>
                  <a:schemeClr val="dk1"/>
                </a:buClr>
                <a:buSzPts val="1820"/>
                <a:buFont typeface="Arial"/>
                <a:buNone/>
              </a:pPr>
              <a:r>
                <a:rPr lang="sl-SI" sz="1920">
                  <a:solidFill>
                    <a:schemeClr val="dk1"/>
                  </a:solidFill>
                </a:rPr>
                <a:t>Redecker &amp; Punie</a:t>
              </a:r>
              <a:endParaRPr sz="1920">
                <a:solidFill>
                  <a:schemeClr val="dk1"/>
                </a:solidFill>
              </a:endParaRPr>
            </a:p>
            <a:p>
              <a:pPr indent="0" lvl="0" marL="0" marR="0" rtl="0" algn="ctr">
                <a:lnSpc>
                  <a:spcPct val="100000"/>
                </a:lnSpc>
                <a:spcBef>
                  <a:spcPts val="0"/>
                </a:spcBef>
                <a:spcAft>
                  <a:spcPts val="0"/>
                </a:spcAft>
                <a:buClr>
                  <a:schemeClr val="dk1"/>
                </a:buClr>
                <a:buSzPts val="1820"/>
                <a:buFont typeface="Arial"/>
                <a:buNone/>
              </a:pPr>
              <a:r>
                <a:rPr lang="sl-SI" sz="1920">
                  <a:solidFill>
                    <a:schemeClr val="dk1"/>
                  </a:solidFill>
                </a:rPr>
                <a:t>2017</a:t>
              </a:r>
              <a:endParaRPr sz="1920">
                <a:solidFill>
                  <a:schemeClr val="dk1"/>
                </a:solidFill>
              </a:endParaRPr>
            </a:p>
          </p:txBody>
        </p:sp>
        <p:sp>
          <p:nvSpPr>
            <p:cNvPr id="492" name="Google Shape;492;p13"/>
            <p:cNvSpPr/>
            <p:nvPr/>
          </p:nvSpPr>
          <p:spPr>
            <a:xfrm>
              <a:off x="7198409" y="1940988"/>
              <a:ext cx="186929" cy="700985"/>
            </a:xfrm>
            <a:custGeom>
              <a:rect b="b" l="l" r="r" t="t"/>
              <a:pathLst>
                <a:path extrusionOk="0" h="120000" w="120000">
                  <a:moveTo>
                    <a:pt x="0" y="0"/>
                  </a:moveTo>
                  <a:lnTo>
                    <a:pt x="0" y="120000"/>
                  </a:lnTo>
                  <a:lnTo>
                    <a:pt x="120000" y="120000"/>
                  </a:lnTo>
                </a:path>
              </a:pathLst>
            </a:custGeom>
            <a:noFill/>
            <a:ln cap="flat" cmpd="sng" w="12850">
              <a:solidFill>
                <a:srgbClr val="599BD5"/>
              </a:solidFill>
              <a:prstDash val="solid"/>
              <a:miter lim="800000"/>
              <a:headEnd len="sm" w="sm" type="none"/>
              <a:tailEnd len="sm" w="sm" type="none"/>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rgbClr val="000000"/>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93" name="Google Shape;493;p13"/>
            <p:cNvSpPr/>
            <p:nvPr/>
          </p:nvSpPr>
          <p:spPr>
            <a:xfrm>
              <a:off x="7385339" y="2174649"/>
              <a:ext cx="1495435" cy="934647"/>
            </a:xfrm>
            <a:prstGeom prst="roundRect">
              <a:avLst>
                <a:gd fmla="val 10000" name="adj"/>
              </a:avLst>
            </a:prstGeom>
            <a:solidFill>
              <a:schemeClr val="lt1">
                <a:alpha val="89019"/>
              </a:schemeClr>
            </a:solidFill>
            <a:ln cap="flat" cmpd="sng" w="12850">
              <a:solidFill>
                <a:srgbClr val="5DC7F4"/>
              </a:solidFill>
              <a:prstDash val="solid"/>
              <a:miter lim="800000"/>
              <a:headEnd len="sm" w="sm" type="none"/>
              <a:tailEnd len="sm" w="sm" type="none"/>
            </a:ln>
          </p:spPr>
          <p:txBody>
            <a:bodyPr anchorCtr="0" anchor="ctr" bIns="92425" lIns="92425" spcFirstLastPara="1" rIns="92425" wrap="square" tIns="92425">
              <a:noAutofit/>
            </a:bodyPr>
            <a:lstStyle/>
            <a:p>
              <a:pPr indent="0" lvl="0" marL="0" marR="0" rtl="0" algn="l">
                <a:lnSpc>
                  <a:spcPct val="100000"/>
                </a:lnSpc>
                <a:spcBef>
                  <a:spcPts val="0"/>
                </a:spcBef>
                <a:spcAft>
                  <a:spcPts val="0"/>
                </a:spcAft>
                <a:buClr>
                  <a:schemeClr val="dk1"/>
                </a:buClr>
                <a:buSzPts val="1820"/>
                <a:buFont typeface="Arial"/>
                <a:buNone/>
              </a:pPr>
              <a:r>
                <a:t/>
              </a:r>
              <a:endParaRPr b="0" i="0" sz="1819" u="none" cap="none" strike="noStrike">
                <a:solidFill>
                  <a:schemeClr val="dk1"/>
                </a:solidFill>
                <a:latin typeface="Arial"/>
                <a:ea typeface="Arial"/>
                <a:cs typeface="Arial"/>
                <a:sym typeface="Arial"/>
              </a:endParaRPr>
            </a:p>
          </p:txBody>
        </p:sp>
        <p:sp>
          <p:nvSpPr>
            <p:cNvPr id="494" name="Google Shape;494;p13"/>
            <p:cNvSpPr txBox="1"/>
            <p:nvPr/>
          </p:nvSpPr>
          <p:spPr>
            <a:xfrm>
              <a:off x="7412715" y="2202024"/>
              <a:ext cx="1440685" cy="879897"/>
            </a:xfrm>
            <a:prstGeom prst="rect">
              <a:avLst/>
            </a:prstGeom>
            <a:noFill/>
            <a:ln>
              <a:noFill/>
            </a:ln>
          </p:spPr>
          <p:txBody>
            <a:bodyPr anchorCtr="0" anchor="ctr" bIns="68050" lIns="102050" spcFirstLastPara="1" rIns="102050" wrap="square" tIns="68050">
              <a:noAutofit/>
            </a:bodyPr>
            <a:lstStyle/>
            <a:p>
              <a:pPr indent="0" lvl="0" marL="0" marR="0" rtl="0" algn="ctr">
                <a:lnSpc>
                  <a:spcPct val="90000"/>
                </a:lnSpc>
                <a:spcBef>
                  <a:spcPts val="0"/>
                </a:spcBef>
                <a:spcAft>
                  <a:spcPts val="0"/>
                </a:spcAft>
                <a:buClr>
                  <a:schemeClr val="dk1"/>
                </a:buClr>
                <a:buSzPts val="5358"/>
                <a:buFont typeface="Calibri"/>
                <a:buNone/>
              </a:pPr>
              <a:r>
                <a:rPr lang="sl-SI" sz="1819">
                  <a:solidFill>
                    <a:schemeClr val="dk1"/>
                  </a:solidFill>
                  <a:latin typeface="Calibri"/>
                  <a:ea typeface="Calibri"/>
                  <a:cs typeface="Calibri"/>
                  <a:sym typeface="Calibri"/>
                </a:rPr>
                <a:t>European Framework for the Digital Competence of Educators (DigCompEdu)</a:t>
              </a:r>
              <a:endParaRPr b="0" i="0" sz="1819" u="none" cap="none" strike="noStrike">
                <a:solidFill>
                  <a:schemeClr val="dk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8" name="Shape 498"/>
        <p:cNvGrpSpPr/>
        <p:nvPr/>
      </p:nvGrpSpPr>
      <p:grpSpPr>
        <a:xfrm>
          <a:off x="0" y="0"/>
          <a:ext cx="0" cy="0"/>
          <a:chOff x="0" y="0"/>
          <a:chExt cx="0" cy="0"/>
        </a:xfrm>
      </p:grpSpPr>
      <p:pic>
        <p:nvPicPr>
          <p:cNvPr id="499" name="Google Shape;499;p14"/>
          <p:cNvPicPr preferRelativeResize="0"/>
          <p:nvPr>
            <p:ph idx="2" type="pic"/>
          </p:nvPr>
        </p:nvPicPr>
        <p:blipFill rotWithShape="1">
          <a:blip r:embed="rId4">
            <a:alphaModFix/>
          </a:blip>
          <a:srcRect b="3908" l="0" r="0" t="3908"/>
          <a:stretch/>
        </p:blipFill>
        <p:spPr>
          <a:xfrm>
            <a:off x="5916114" y="337462"/>
            <a:ext cx="5895601" cy="5434500"/>
          </a:xfrm>
          <a:prstGeom prst="rect">
            <a:avLst/>
          </a:prstGeom>
          <a:noFill/>
          <a:ln>
            <a:noFill/>
          </a:ln>
        </p:spPr>
      </p:pic>
      <p:sp>
        <p:nvSpPr>
          <p:cNvPr id="500" name="Google Shape;500;p14"/>
          <p:cNvSpPr txBox="1"/>
          <p:nvPr/>
        </p:nvSpPr>
        <p:spPr>
          <a:xfrm>
            <a:off x="606244" y="432809"/>
            <a:ext cx="2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01" name="Google Shape;501;p14"/>
          <p:cNvSpPr/>
          <p:nvPr/>
        </p:nvSpPr>
        <p:spPr>
          <a:xfrm>
            <a:off x="382050" y="994100"/>
            <a:ext cx="5346000" cy="5059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sl-SI" sz="1900" u="none" cap="none" strike="noStrike">
                <a:solidFill>
                  <a:schemeClr val="dk1"/>
                </a:solidFill>
                <a:latin typeface="Calibri"/>
                <a:ea typeface="Calibri"/>
                <a:cs typeface="Calibri"/>
                <a:sym typeface="Calibri"/>
              </a:rPr>
              <a:t>Multiple Choice Question: </a:t>
            </a:r>
            <a:endParaRPr i="0" sz="1900" u="none" cap="none" strike="noStrike">
              <a:solidFill>
                <a:srgbClr val="000000"/>
              </a:solidFill>
              <a:latin typeface="Calibri"/>
              <a:ea typeface="Calibri"/>
              <a:cs typeface="Calibri"/>
              <a:sym typeface="Calibri"/>
            </a:endParaRPr>
          </a:p>
          <a:p>
            <a:pPr indent="0" lvl="0" marL="0" rtl="0" algn="l">
              <a:lnSpc>
                <a:spcPct val="115000"/>
              </a:lnSpc>
              <a:spcBef>
                <a:spcPts val="1400"/>
              </a:spcBef>
              <a:spcAft>
                <a:spcPts val="0"/>
              </a:spcAft>
              <a:buClr>
                <a:schemeClr val="dk2"/>
              </a:buClr>
              <a:buSzPts val="1100"/>
              <a:buFont typeface="Arial"/>
              <a:buNone/>
            </a:pPr>
            <a:r>
              <a:rPr b="1" lang="sl-SI" sz="1900">
                <a:solidFill>
                  <a:schemeClr val="dk2"/>
                </a:solidFill>
                <a:latin typeface="Calibri"/>
                <a:ea typeface="Calibri"/>
                <a:cs typeface="Calibri"/>
                <a:sym typeface="Calibri"/>
              </a:rPr>
              <a:t>Q1. What is the primary goal of digital inclusion in adult education?</a:t>
            </a:r>
            <a:endParaRPr b="1" sz="19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1900">
                <a:solidFill>
                  <a:schemeClr val="dk2"/>
                </a:solidFill>
                <a:latin typeface="Calibri"/>
                <a:ea typeface="Calibri"/>
                <a:cs typeface="Calibri"/>
                <a:sym typeface="Calibri"/>
              </a:rPr>
              <a:t>A) To ensure every learner owns the newest device</a:t>
            </a:r>
            <a:br>
              <a:rPr lang="sl-SI" sz="1900">
                <a:solidFill>
                  <a:schemeClr val="dk2"/>
                </a:solidFill>
                <a:latin typeface="Calibri"/>
                <a:ea typeface="Calibri"/>
                <a:cs typeface="Calibri"/>
                <a:sym typeface="Calibri"/>
              </a:rPr>
            </a:br>
            <a:r>
              <a:rPr lang="sl-SI" sz="1900">
                <a:solidFill>
                  <a:schemeClr val="dk2"/>
                </a:solidFill>
                <a:latin typeface="Calibri"/>
                <a:ea typeface="Calibri"/>
                <a:cs typeface="Calibri"/>
                <a:sym typeface="Calibri"/>
              </a:rPr>
              <a:t>B) To replace face-to-face learning with online learning</a:t>
            </a:r>
            <a:br>
              <a:rPr lang="sl-SI" sz="1900">
                <a:solidFill>
                  <a:schemeClr val="dk2"/>
                </a:solidFill>
                <a:latin typeface="Calibri"/>
                <a:ea typeface="Calibri"/>
                <a:cs typeface="Calibri"/>
                <a:sym typeface="Calibri"/>
              </a:rPr>
            </a:br>
            <a:r>
              <a:rPr lang="sl-SI" sz="1900">
                <a:solidFill>
                  <a:schemeClr val="dk2"/>
                </a:solidFill>
                <a:latin typeface="Calibri"/>
                <a:ea typeface="Calibri"/>
                <a:cs typeface="Calibri"/>
                <a:sym typeface="Calibri"/>
              </a:rPr>
              <a:t>C) To provide equal access, participation, and meaningful use for all learners</a:t>
            </a:r>
            <a:br>
              <a:rPr lang="sl-SI" sz="1900">
                <a:solidFill>
                  <a:schemeClr val="dk2"/>
                </a:solidFill>
                <a:latin typeface="Calibri"/>
                <a:ea typeface="Calibri"/>
                <a:cs typeface="Calibri"/>
                <a:sym typeface="Calibri"/>
              </a:rPr>
            </a:br>
            <a:r>
              <a:rPr lang="sl-SI" sz="1900">
                <a:solidFill>
                  <a:schemeClr val="dk2"/>
                </a:solidFill>
                <a:latin typeface="Calibri"/>
                <a:ea typeface="Calibri"/>
                <a:cs typeface="Calibri"/>
                <a:sym typeface="Calibri"/>
              </a:rPr>
              <a:t>D) To limit technology to advanced learners only</a:t>
            </a:r>
            <a:endParaRPr sz="19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b="1" lang="sl-SI" sz="1900">
                <a:solidFill>
                  <a:schemeClr val="dk2"/>
                </a:solidFill>
                <a:latin typeface="Calibri"/>
                <a:ea typeface="Calibri"/>
                <a:cs typeface="Calibri"/>
                <a:sym typeface="Calibri"/>
              </a:rPr>
              <a:t>Correct Answer:</a:t>
            </a:r>
            <a:r>
              <a:rPr lang="sl-SI" sz="1900">
                <a:solidFill>
                  <a:schemeClr val="dk2"/>
                </a:solidFill>
                <a:latin typeface="Calibri"/>
                <a:ea typeface="Calibri"/>
                <a:cs typeface="Calibri"/>
                <a:sym typeface="Calibri"/>
              </a:rPr>
              <a:t> </a:t>
            </a:r>
            <a:r>
              <a:rPr b="1" lang="sl-SI" sz="1900">
                <a:solidFill>
                  <a:schemeClr val="dk2"/>
                </a:solidFill>
                <a:latin typeface="Calibri"/>
                <a:ea typeface="Calibri"/>
                <a:cs typeface="Calibri"/>
                <a:sym typeface="Calibri"/>
              </a:rPr>
              <a:t>C</a:t>
            </a:r>
            <a:br>
              <a:rPr b="1" lang="sl-SI" sz="1900">
                <a:solidFill>
                  <a:schemeClr val="dk2"/>
                </a:solidFill>
                <a:latin typeface="Calibri"/>
                <a:ea typeface="Calibri"/>
                <a:cs typeface="Calibri"/>
                <a:sym typeface="Calibri"/>
              </a:rPr>
            </a:br>
            <a:r>
              <a:rPr b="1" lang="sl-SI" sz="1900">
                <a:solidFill>
                  <a:schemeClr val="dk2"/>
                </a:solidFill>
                <a:latin typeface="Calibri"/>
                <a:ea typeface="Calibri"/>
                <a:cs typeface="Calibri"/>
                <a:sym typeface="Calibri"/>
              </a:rPr>
              <a:t>Reason:</a:t>
            </a:r>
            <a:r>
              <a:rPr lang="sl-SI" sz="1900">
                <a:solidFill>
                  <a:schemeClr val="dk2"/>
                </a:solidFill>
                <a:latin typeface="Calibri"/>
                <a:ea typeface="Calibri"/>
                <a:cs typeface="Calibri"/>
                <a:sym typeface="Calibri"/>
              </a:rPr>
              <a:t> Digital inclusion focuses on enabling all learners to access and participate meaningfully and confidently, regardless of background or ability.</a:t>
            </a:r>
            <a:endParaRPr sz="1900">
              <a:solidFill>
                <a:schemeClr val="dk2"/>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200"/>
              <a:buFont typeface="Arial"/>
              <a:buNone/>
            </a:pPr>
            <a:r>
              <a:t/>
            </a:r>
            <a:endParaRPr sz="19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t/>
            </a:r>
            <a:endParaRPr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t/>
            </a:r>
            <a:endParaRPr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t/>
            </a:r>
            <a:endParaRPr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rPr i="0" lang="sl-SI" sz="1900" u="none" cap="none" strike="noStrike">
                <a:solidFill>
                  <a:schemeClr val="dk1"/>
                </a:solidFill>
                <a:latin typeface="Calibri"/>
                <a:ea typeface="Calibri"/>
                <a:cs typeface="Calibri"/>
                <a:sym typeface="Calibri"/>
              </a:rPr>
              <a:t>*Please highlight correct answer in </a:t>
            </a:r>
            <a:r>
              <a:rPr i="0" lang="sl-SI" sz="1900" u="none" cap="none" strike="noStrike">
                <a:solidFill>
                  <a:schemeClr val="dk1"/>
                </a:solidFill>
                <a:highlight>
                  <a:srgbClr val="00FF00"/>
                </a:highlight>
                <a:latin typeface="Calibri"/>
                <a:ea typeface="Calibri"/>
                <a:cs typeface="Calibri"/>
                <a:sym typeface="Calibri"/>
              </a:rPr>
              <a:t>green</a:t>
            </a:r>
            <a:endParaRPr i="0" sz="19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1200"/>
              <a:buFont typeface="Arial"/>
              <a:buNone/>
            </a:pPr>
            <a:r>
              <a:rPr i="0" lang="sl-SI" sz="1900" u="none" cap="none" strike="noStrike">
                <a:solidFill>
                  <a:schemeClr val="dk1"/>
                </a:solidFill>
                <a:latin typeface="Calibri"/>
                <a:ea typeface="Calibri"/>
                <a:cs typeface="Calibri"/>
                <a:sym typeface="Calibri"/>
              </a:rPr>
              <a:t>** Please provide a reason for the correct answer </a:t>
            </a:r>
            <a:endParaRPr i="0" sz="19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900"/>
              <a:buFont typeface="Arial"/>
              <a:buNone/>
            </a:pPr>
            <a:r>
              <a:t/>
            </a:r>
            <a:endParaRPr i="0" sz="19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05" name="Shape 505"/>
        <p:cNvGrpSpPr/>
        <p:nvPr/>
      </p:nvGrpSpPr>
      <p:grpSpPr>
        <a:xfrm>
          <a:off x="0" y="0"/>
          <a:ext cx="0" cy="0"/>
          <a:chOff x="0" y="0"/>
          <a:chExt cx="0" cy="0"/>
        </a:xfrm>
      </p:grpSpPr>
      <p:pic>
        <p:nvPicPr>
          <p:cNvPr id="506" name="Google Shape;506;p15"/>
          <p:cNvPicPr preferRelativeResize="0"/>
          <p:nvPr>
            <p:ph idx="2" type="pic"/>
          </p:nvPr>
        </p:nvPicPr>
        <p:blipFill rotWithShape="1">
          <a:blip r:embed="rId4">
            <a:alphaModFix/>
          </a:blip>
          <a:srcRect b="3908" l="0" r="0" t="3908"/>
          <a:stretch/>
        </p:blipFill>
        <p:spPr>
          <a:xfrm>
            <a:off x="5832489" y="232912"/>
            <a:ext cx="5895601" cy="5434500"/>
          </a:xfrm>
          <a:prstGeom prst="rect">
            <a:avLst/>
          </a:prstGeom>
          <a:noFill/>
          <a:ln>
            <a:noFill/>
          </a:ln>
        </p:spPr>
      </p:pic>
      <p:sp>
        <p:nvSpPr>
          <p:cNvPr id="507" name="Google Shape;507;p15"/>
          <p:cNvSpPr txBox="1"/>
          <p:nvPr/>
        </p:nvSpPr>
        <p:spPr>
          <a:xfrm>
            <a:off x="512094" y="432809"/>
            <a:ext cx="2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512100" y="990666"/>
            <a:ext cx="4950600" cy="4709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sl-SI" sz="2000" u="none" cap="none" strike="noStrike">
                <a:solidFill>
                  <a:schemeClr val="dk1"/>
                </a:solidFill>
                <a:latin typeface="Calibri"/>
                <a:ea typeface="Calibri"/>
                <a:cs typeface="Calibri"/>
                <a:sym typeface="Calibri"/>
              </a:rPr>
              <a:t>Multiple Choice Style Question: </a:t>
            </a:r>
            <a:endParaRPr i="0" sz="2000" u="none" cap="none" strike="noStrike">
              <a:solidFill>
                <a:srgbClr val="000000"/>
              </a:solidFill>
              <a:latin typeface="Calibri"/>
              <a:ea typeface="Calibri"/>
              <a:cs typeface="Calibri"/>
              <a:sym typeface="Calibri"/>
            </a:endParaRPr>
          </a:p>
          <a:p>
            <a:pPr indent="0" lvl="0" marL="0" rtl="0" algn="l">
              <a:lnSpc>
                <a:spcPct val="115000"/>
              </a:lnSpc>
              <a:spcBef>
                <a:spcPts val="14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Q2. Competence-oriented learning prioritises:</a:t>
            </a:r>
            <a:endParaRPr b="1"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2000">
                <a:solidFill>
                  <a:schemeClr val="dk2"/>
                </a:solidFill>
                <a:latin typeface="Calibri"/>
                <a:ea typeface="Calibri"/>
                <a:cs typeface="Calibri"/>
                <a:sym typeface="Calibri"/>
              </a:rPr>
              <a:t>A) Memorising tool features and menus</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B) Developing transferable skills that can be applied to real-life situations</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C) Completing tasks exactly the way the trainer demonstrates</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D) Using as many tools as possible</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Correct Answer:</a:t>
            </a:r>
            <a:r>
              <a:rPr lang="sl-SI" sz="2000">
                <a:solidFill>
                  <a:schemeClr val="dk2"/>
                </a:solidFill>
                <a:latin typeface="Calibri"/>
                <a:ea typeface="Calibri"/>
                <a:cs typeface="Calibri"/>
                <a:sym typeface="Calibri"/>
              </a:rPr>
              <a:t> </a:t>
            </a:r>
            <a:r>
              <a:rPr b="1" lang="sl-SI" sz="2000">
                <a:solidFill>
                  <a:schemeClr val="dk2"/>
                </a:solidFill>
                <a:latin typeface="Calibri"/>
                <a:ea typeface="Calibri"/>
                <a:cs typeface="Calibri"/>
                <a:sym typeface="Calibri"/>
              </a:rPr>
              <a:t>B</a:t>
            </a:r>
            <a:br>
              <a:rPr b="1" lang="sl-SI" sz="2000">
                <a:solidFill>
                  <a:schemeClr val="dk2"/>
                </a:solidFill>
                <a:latin typeface="Calibri"/>
                <a:ea typeface="Calibri"/>
                <a:cs typeface="Calibri"/>
                <a:sym typeface="Calibri"/>
              </a:rPr>
            </a:br>
            <a:r>
              <a:rPr b="1" lang="sl-SI" sz="2000">
                <a:solidFill>
                  <a:schemeClr val="dk2"/>
                </a:solidFill>
                <a:latin typeface="Calibri"/>
                <a:ea typeface="Calibri"/>
                <a:cs typeface="Calibri"/>
                <a:sym typeface="Calibri"/>
              </a:rPr>
              <a:t>Reason:</a:t>
            </a:r>
            <a:r>
              <a:rPr lang="sl-SI" sz="2000">
                <a:solidFill>
                  <a:schemeClr val="dk2"/>
                </a:solidFill>
                <a:latin typeface="Calibri"/>
                <a:ea typeface="Calibri"/>
                <a:cs typeface="Calibri"/>
                <a:sym typeface="Calibri"/>
              </a:rPr>
              <a:t> Competence-oriented learning emphasizes real-world application and capacity building, not tool memorization.</a:t>
            </a:r>
            <a:endParaRPr sz="2000">
              <a:solidFill>
                <a:schemeClr val="dk2"/>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200"/>
              <a:buFont typeface="Arial"/>
              <a:buNone/>
            </a:pPr>
            <a:r>
              <a:t/>
            </a:r>
            <a:endParaRPr sz="20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900"/>
              <a:buFont typeface="Arial"/>
              <a:buNone/>
            </a:pPr>
            <a:r>
              <a:t/>
            </a:r>
            <a:endParaRPr i="0" sz="20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12" name="Shape 512"/>
        <p:cNvGrpSpPr/>
        <p:nvPr/>
      </p:nvGrpSpPr>
      <p:grpSpPr>
        <a:xfrm>
          <a:off x="0" y="0"/>
          <a:ext cx="0" cy="0"/>
          <a:chOff x="0" y="0"/>
          <a:chExt cx="0" cy="0"/>
        </a:xfrm>
      </p:grpSpPr>
      <p:pic>
        <p:nvPicPr>
          <p:cNvPr id="513" name="Google Shape;513;p16"/>
          <p:cNvPicPr preferRelativeResize="0"/>
          <p:nvPr>
            <p:ph idx="2" type="pic"/>
          </p:nvPr>
        </p:nvPicPr>
        <p:blipFill rotWithShape="1">
          <a:blip r:embed="rId4">
            <a:alphaModFix/>
          </a:blip>
          <a:srcRect b="3908" l="0" r="0" t="3908"/>
          <a:stretch/>
        </p:blipFill>
        <p:spPr>
          <a:xfrm>
            <a:off x="5727939" y="232912"/>
            <a:ext cx="5895601" cy="5434500"/>
          </a:xfrm>
          <a:prstGeom prst="rect">
            <a:avLst/>
          </a:prstGeom>
          <a:noFill/>
          <a:ln>
            <a:noFill/>
          </a:ln>
        </p:spPr>
      </p:pic>
      <p:sp>
        <p:nvSpPr>
          <p:cNvPr id="514" name="Google Shape;514;p16"/>
          <p:cNvSpPr txBox="1"/>
          <p:nvPr/>
        </p:nvSpPr>
        <p:spPr>
          <a:xfrm>
            <a:off x="470294" y="474634"/>
            <a:ext cx="2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15" name="Google Shape;515;p16"/>
          <p:cNvSpPr/>
          <p:nvPr/>
        </p:nvSpPr>
        <p:spPr>
          <a:xfrm>
            <a:off x="470300" y="1135600"/>
            <a:ext cx="4929900" cy="47721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sl-SI" sz="2000" u="none" cap="none" strike="noStrike">
                <a:solidFill>
                  <a:schemeClr val="dk1"/>
                </a:solidFill>
                <a:latin typeface="Calibri"/>
                <a:ea typeface="Calibri"/>
                <a:cs typeface="Calibri"/>
                <a:sym typeface="Calibri"/>
              </a:rPr>
              <a:t>Multiple Choice Style Question: </a:t>
            </a:r>
            <a:endParaRPr i="0" sz="2000" u="none" cap="none" strike="noStrike">
              <a:solidFill>
                <a:srgbClr val="000000"/>
              </a:solidFill>
              <a:latin typeface="Calibri"/>
              <a:ea typeface="Calibri"/>
              <a:cs typeface="Calibri"/>
              <a:sym typeface="Calibri"/>
            </a:endParaRPr>
          </a:p>
          <a:p>
            <a:pPr indent="0" lvl="0" marL="0" rtl="0" algn="l">
              <a:lnSpc>
                <a:spcPct val="115000"/>
              </a:lnSpc>
              <a:spcBef>
                <a:spcPts val="14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Q3. Critical digital literacy includes:</a:t>
            </a:r>
            <a:endParaRPr b="1"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2000">
                <a:solidFill>
                  <a:schemeClr val="dk2"/>
                </a:solidFill>
                <a:latin typeface="Calibri"/>
                <a:ea typeface="Calibri"/>
                <a:cs typeface="Calibri"/>
                <a:sym typeface="Calibri"/>
              </a:rPr>
              <a:t>A) Trusting all online information equally</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B) Assuming algorithms are neutral</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C) Understanding bias, safety, influence, and data use</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D) Avoiding social media entirely</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Correct Answer:</a:t>
            </a:r>
            <a:r>
              <a:rPr lang="sl-SI" sz="2000">
                <a:solidFill>
                  <a:schemeClr val="dk2"/>
                </a:solidFill>
                <a:latin typeface="Calibri"/>
                <a:ea typeface="Calibri"/>
                <a:cs typeface="Calibri"/>
                <a:sym typeface="Calibri"/>
              </a:rPr>
              <a:t> </a:t>
            </a:r>
            <a:r>
              <a:rPr b="1" lang="sl-SI" sz="2000">
                <a:solidFill>
                  <a:schemeClr val="dk2"/>
                </a:solidFill>
                <a:latin typeface="Calibri"/>
                <a:ea typeface="Calibri"/>
                <a:cs typeface="Calibri"/>
                <a:sym typeface="Calibri"/>
              </a:rPr>
              <a:t>C</a:t>
            </a:r>
            <a:br>
              <a:rPr b="1" lang="sl-SI" sz="2000">
                <a:solidFill>
                  <a:schemeClr val="dk2"/>
                </a:solidFill>
                <a:latin typeface="Calibri"/>
                <a:ea typeface="Calibri"/>
                <a:cs typeface="Calibri"/>
                <a:sym typeface="Calibri"/>
              </a:rPr>
            </a:br>
            <a:r>
              <a:rPr b="1" lang="sl-SI" sz="2000">
                <a:solidFill>
                  <a:schemeClr val="dk2"/>
                </a:solidFill>
                <a:latin typeface="Calibri"/>
                <a:ea typeface="Calibri"/>
                <a:cs typeface="Calibri"/>
                <a:sym typeface="Calibri"/>
              </a:rPr>
              <a:t>Reason:</a:t>
            </a:r>
            <a:r>
              <a:rPr lang="sl-SI" sz="2000">
                <a:solidFill>
                  <a:schemeClr val="dk2"/>
                </a:solidFill>
                <a:latin typeface="Calibri"/>
                <a:ea typeface="Calibri"/>
                <a:cs typeface="Calibri"/>
                <a:sym typeface="Calibri"/>
              </a:rPr>
              <a:t> Critical digital literacy goes beyond technical skills to include awareness of information reliability, data privacy, influence, and digital wellbeing.</a:t>
            </a:r>
            <a:endParaRPr sz="2000">
              <a:solidFill>
                <a:schemeClr val="dk2"/>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200"/>
              <a:buFont typeface="Arial"/>
              <a:buNone/>
            </a:pPr>
            <a:r>
              <a:t/>
            </a:r>
            <a:endParaRPr sz="20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900"/>
              <a:buFont typeface="Arial"/>
              <a:buNone/>
            </a:pPr>
            <a:r>
              <a:t/>
            </a:r>
            <a:endParaRPr i="0" sz="20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19" name="Shape 519"/>
        <p:cNvGrpSpPr/>
        <p:nvPr/>
      </p:nvGrpSpPr>
      <p:grpSpPr>
        <a:xfrm>
          <a:off x="0" y="0"/>
          <a:ext cx="0" cy="0"/>
          <a:chOff x="0" y="0"/>
          <a:chExt cx="0" cy="0"/>
        </a:xfrm>
      </p:grpSpPr>
      <p:pic>
        <p:nvPicPr>
          <p:cNvPr id="520" name="Google Shape;520;p17"/>
          <p:cNvPicPr preferRelativeResize="0"/>
          <p:nvPr>
            <p:ph idx="2" type="pic"/>
          </p:nvPr>
        </p:nvPicPr>
        <p:blipFill rotWithShape="1">
          <a:blip r:embed="rId4">
            <a:alphaModFix/>
          </a:blip>
          <a:srcRect b="3908" l="0" r="0" t="3908"/>
          <a:stretch/>
        </p:blipFill>
        <p:spPr>
          <a:xfrm>
            <a:off x="5727939" y="232912"/>
            <a:ext cx="5895601" cy="5434500"/>
          </a:xfrm>
          <a:prstGeom prst="rect">
            <a:avLst/>
          </a:prstGeom>
          <a:noFill/>
          <a:ln>
            <a:noFill/>
          </a:ln>
        </p:spPr>
      </p:pic>
      <p:sp>
        <p:nvSpPr>
          <p:cNvPr id="521" name="Google Shape;521;p17"/>
          <p:cNvSpPr txBox="1"/>
          <p:nvPr/>
        </p:nvSpPr>
        <p:spPr>
          <a:xfrm>
            <a:off x="616644" y="432809"/>
            <a:ext cx="2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22" name="Google Shape;522;p17"/>
          <p:cNvSpPr/>
          <p:nvPr/>
        </p:nvSpPr>
        <p:spPr>
          <a:xfrm>
            <a:off x="528425" y="894500"/>
            <a:ext cx="5059800" cy="49086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i="0" lang="sl-SI" sz="2000" u="none" cap="none" strike="noStrike">
                <a:solidFill>
                  <a:schemeClr val="dk1"/>
                </a:solidFill>
                <a:latin typeface="Calibri"/>
                <a:ea typeface="Calibri"/>
                <a:cs typeface="Calibri"/>
                <a:sym typeface="Calibri"/>
              </a:rPr>
              <a:t>Multiple Choice Question: </a:t>
            </a:r>
            <a:endParaRPr i="0" sz="2000" u="none" cap="none" strike="noStrike">
              <a:solidFill>
                <a:srgbClr val="000000"/>
              </a:solidFill>
              <a:latin typeface="Calibri"/>
              <a:ea typeface="Calibri"/>
              <a:cs typeface="Calibri"/>
              <a:sym typeface="Calibri"/>
            </a:endParaRPr>
          </a:p>
          <a:p>
            <a:pPr indent="0" lvl="0" marL="0" rtl="0" algn="l">
              <a:lnSpc>
                <a:spcPct val="115000"/>
              </a:lnSpc>
              <a:spcBef>
                <a:spcPts val="14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Q4. Which of the following is a common barrier to digital competence for adult learners?</a:t>
            </a:r>
            <a:endParaRPr b="1"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2000">
                <a:solidFill>
                  <a:schemeClr val="dk2"/>
                </a:solidFill>
                <a:latin typeface="Calibri"/>
                <a:ea typeface="Calibri"/>
                <a:cs typeface="Calibri"/>
                <a:sym typeface="Calibri"/>
              </a:rPr>
              <a:t>A) Curiosity</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B) Access to multiple devices</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C) Lack of confidence or fear of making mistakes</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D) Having too much support available</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Correct Answer:</a:t>
            </a:r>
            <a:r>
              <a:rPr lang="sl-SI" sz="2000">
                <a:solidFill>
                  <a:schemeClr val="dk2"/>
                </a:solidFill>
                <a:latin typeface="Calibri"/>
                <a:ea typeface="Calibri"/>
                <a:cs typeface="Calibri"/>
                <a:sym typeface="Calibri"/>
              </a:rPr>
              <a:t> </a:t>
            </a:r>
            <a:r>
              <a:rPr b="1" lang="sl-SI" sz="2000">
                <a:solidFill>
                  <a:schemeClr val="dk2"/>
                </a:solidFill>
                <a:latin typeface="Calibri"/>
                <a:ea typeface="Calibri"/>
                <a:cs typeface="Calibri"/>
                <a:sym typeface="Calibri"/>
              </a:rPr>
              <a:t>C</a:t>
            </a:r>
            <a:br>
              <a:rPr b="1" lang="sl-SI" sz="2000">
                <a:solidFill>
                  <a:schemeClr val="dk2"/>
                </a:solidFill>
                <a:latin typeface="Calibri"/>
                <a:ea typeface="Calibri"/>
                <a:cs typeface="Calibri"/>
                <a:sym typeface="Calibri"/>
              </a:rPr>
            </a:br>
            <a:r>
              <a:rPr b="1" lang="sl-SI" sz="2000">
                <a:solidFill>
                  <a:schemeClr val="dk2"/>
                </a:solidFill>
                <a:latin typeface="Calibri"/>
                <a:ea typeface="Calibri"/>
                <a:cs typeface="Calibri"/>
                <a:sym typeface="Calibri"/>
              </a:rPr>
              <a:t>Reason:</a:t>
            </a:r>
            <a:r>
              <a:rPr lang="sl-SI" sz="2000">
                <a:solidFill>
                  <a:schemeClr val="dk2"/>
                </a:solidFill>
                <a:latin typeface="Calibri"/>
                <a:ea typeface="Calibri"/>
                <a:cs typeface="Calibri"/>
                <a:sym typeface="Calibri"/>
              </a:rPr>
              <a:t> Psychological barriers such as fear, embarrassment, or lack of confidence are among the most significant challenges adults face.</a:t>
            </a:r>
            <a:endParaRPr sz="2000">
              <a:solidFill>
                <a:schemeClr val="dk2"/>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1200"/>
              <a:buFont typeface="Arial"/>
              <a:buNone/>
            </a:pPr>
            <a:r>
              <a:rPr i="0" lang="sl-SI" sz="2000" u="none" cap="none" strike="noStrike">
                <a:solidFill>
                  <a:schemeClr val="dk1"/>
                </a:solidFill>
                <a:latin typeface="Calibri"/>
                <a:ea typeface="Calibri"/>
                <a:cs typeface="Calibri"/>
                <a:sym typeface="Calibri"/>
              </a:rPr>
              <a:t> </a:t>
            </a:r>
            <a:endParaRPr i="0" sz="20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900"/>
              <a:buFont typeface="Arial"/>
              <a:buNone/>
            </a:pPr>
            <a:r>
              <a:t/>
            </a:r>
            <a:endParaRPr i="0" sz="20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26" name="Shape 526"/>
        <p:cNvGrpSpPr/>
        <p:nvPr/>
      </p:nvGrpSpPr>
      <p:grpSpPr>
        <a:xfrm>
          <a:off x="0" y="0"/>
          <a:ext cx="0" cy="0"/>
          <a:chOff x="0" y="0"/>
          <a:chExt cx="0" cy="0"/>
        </a:xfrm>
      </p:grpSpPr>
      <p:pic>
        <p:nvPicPr>
          <p:cNvPr id="527" name="Google Shape;527;p18"/>
          <p:cNvPicPr preferRelativeResize="0"/>
          <p:nvPr>
            <p:ph idx="2" type="pic"/>
          </p:nvPr>
        </p:nvPicPr>
        <p:blipFill rotWithShape="1">
          <a:blip r:embed="rId4">
            <a:alphaModFix/>
          </a:blip>
          <a:srcRect b="3908" l="0" r="0" t="3908"/>
          <a:stretch/>
        </p:blipFill>
        <p:spPr>
          <a:xfrm>
            <a:off x="5727939" y="232912"/>
            <a:ext cx="5895601" cy="5434500"/>
          </a:xfrm>
          <a:prstGeom prst="rect">
            <a:avLst/>
          </a:prstGeom>
          <a:noFill/>
          <a:ln>
            <a:noFill/>
          </a:ln>
        </p:spPr>
      </p:pic>
      <p:sp>
        <p:nvSpPr>
          <p:cNvPr id="528" name="Google Shape;528;p18"/>
          <p:cNvSpPr txBox="1"/>
          <p:nvPr/>
        </p:nvSpPr>
        <p:spPr>
          <a:xfrm>
            <a:off x="470319" y="232909"/>
            <a:ext cx="2079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29" name="Google Shape;529;p18"/>
          <p:cNvSpPr/>
          <p:nvPr/>
        </p:nvSpPr>
        <p:spPr>
          <a:xfrm>
            <a:off x="470325" y="785025"/>
            <a:ext cx="5118000" cy="49002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i="0" lang="sl-SI" sz="2000" u="none" cap="none" strike="noStrike">
                <a:solidFill>
                  <a:schemeClr val="dk1"/>
                </a:solidFill>
                <a:latin typeface="Calibri"/>
                <a:ea typeface="Calibri"/>
                <a:cs typeface="Calibri"/>
                <a:sym typeface="Calibri"/>
              </a:rPr>
              <a:t>Multiple Choice Style Question: </a:t>
            </a:r>
            <a:endParaRPr i="0" sz="2000" u="none" cap="none" strike="noStrike">
              <a:solidFill>
                <a:srgbClr val="000000"/>
              </a:solidFill>
              <a:latin typeface="Calibri"/>
              <a:ea typeface="Calibri"/>
              <a:cs typeface="Calibri"/>
              <a:sym typeface="Calibri"/>
            </a:endParaRPr>
          </a:p>
          <a:p>
            <a:pPr indent="0" lvl="0" marL="0" rtl="0" algn="l">
              <a:lnSpc>
                <a:spcPct val="115000"/>
              </a:lnSpc>
              <a:spcBef>
                <a:spcPts val="14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Q5. Personal Digital Transformation Plans empower learners by:</a:t>
            </a:r>
            <a:endParaRPr b="1"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2000">
                <a:solidFill>
                  <a:schemeClr val="dk2"/>
                </a:solidFill>
                <a:latin typeface="Calibri"/>
                <a:ea typeface="Calibri"/>
                <a:cs typeface="Calibri"/>
                <a:sym typeface="Calibri"/>
              </a:rPr>
              <a:t>A) Telling them exactly what tools they must use</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B) Making progress dependent on the educator</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C) Encouraging ownership, goal-setting, and self-directed learning</a:t>
            </a:r>
            <a:br>
              <a:rPr lang="sl-SI" sz="2000">
                <a:solidFill>
                  <a:schemeClr val="dk2"/>
                </a:solidFill>
                <a:latin typeface="Calibri"/>
                <a:ea typeface="Calibri"/>
                <a:cs typeface="Calibri"/>
                <a:sym typeface="Calibri"/>
              </a:rPr>
            </a:br>
            <a:r>
              <a:rPr lang="sl-SI" sz="2000">
                <a:solidFill>
                  <a:schemeClr val="dk2"/>
                </a:solidFill>
                <a:latin typeface="Calibri"/>
                <a:ea typeface="Calibri"/>
                <a:cs typeface="Calibri"/>
                <a:sym typeface="Calibri"/>
              </a:rPr>
              <a:t>D) Eliminating the need for feedback or support</a:t>
            </a:r>
            <a:endParaRPr sz="2000">
              <a:solidFill>
                <a:schemeClr val="dk2"/>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b="1" lang="sl-SI" sz="2000">
                <a:solidFill>
                  <a:schemeClr val="dk2"/>
                </a:solidFill>
                <a:latin typeface="Calibri"/>
                <a:ea typeface="Calibri"/>
                <a:cs typeface="Calibri"/>
                <a:sym typeface="Calibri"/>
              </a:rPr>
              <a:t>Correct Answer:</a:t>
            </a:r>
            <a:r>
              <a:rPr lang="sl-SI" sz="2000">
                <a:solidFill>
                  <a:schemeClr val="dk2"/>
                </a:solidFill>
                <a:latin typeface="Calibri"/>
                <a:ea typeface="Calibri"/>
                <a:cs typeface="Calibri"/>
                <a:sym typeface="Calibri"/>
              </a:rPr>
              <a:t> </a:t>
            </a:r>
            <a:r>
              <a:rPr b="1" lang="sl-SI" sz="2000">
                <a:solidFill>
                  <a:schemeClr val="dk2"/>
                </a:solidFill>
                <a:latin typeface="Calibri"/>
                <a:ea typeface="Calibri"/>
                <a:cs typeface="Calibri"/>
                <a:sym typeface="Calibri"/>
              </a:rPr>
              <a:t>C</a:t>
            </a:r>
            <a:br>
              <a:rPr b="1" lang="sl-SI" sz="2000">
                <a:solidFill>
                  <a:schemeClr val="dk2"/>
                </a:solidFill>
                <a:latin typeface="Calibri"/>
                <a:ea typeface="Calibri"/>
                <a:cs typeface="Calibri"/>
                <a:sym typeface="Calibri"/>
              </a:rPr>
            </a:br>
            <a:r>
              <a:rPr b="1" lang="sl-SI" sz="2000">
                <a:solidFill>
                  <a:schemeClr val="dk2"/>
                </a:solidFill>
                <a:latin typeface="Calibri"/>
                <a:ea typeface="Calibri"/>
                <a:cs typeface="Calibri"/>
                <a:sym typeface="Calibri"/>
              </a:rPr>
              <a:t>Reason:</a:t>
            </a:r>
            <a:r>
              <a:rPr lang="sl-SI" sz="2000">
                <a:solidFill>
                  <a:schemeClr val="dk2"/>
                </a:solidFill>
                <a:latin typeface="Calibri"/>
                <a:ea typeface="Calibri"/>
                <a:cs typeface="Calibri"/>
                <a:sym typeface="Calibri"/>
              </a:rPr>
              <a:t> Action plans help learners take responsibility, set goals, and track progress, strengthening autonomy and confidence.</a:t>
            </a:r>
            <a:endParaRPr sz="2000">
              <a:solidFill>
                <a:schemeClr val="dk2"/>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900"/>
              <a:buFont typeface="Arial"/>
              <a:buNone/>
            </a:pPr>
            <a:r>
              <a:t/>
            </a:r>
            <a:endParaRPr sz="20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3" name="Shape 533"/>
        <p:cNvGrpSpPr/>
        <p:nvPr/>
      </p:nvGrpSpPr>
      <p:grpSpPr>
        <a:xfrm>
          <a:off x="0" y="0"/>
          <a:ext cx="0" cy="0"/>
          <a:chOff x="0" y="0"/>
          <a:chExt cx="0" cy="0"/>
        </a:xfrm>
      </p:grpSpPr>
      <p:pic>
        <p:nvPicPr>
          <p:cNvPr id="534" name="Google Shape;534;p19"/>
          <p:cNvPicPr preferRelativeResize="0"/>
          <p:nvPr>
            <p:ph idx="2" type="pic"/>
          </p:nvPr>
        </p:nvPicPr>
        <p:blipFill rotWithShape="1">
          <a:blip r:embed="rId4">
            <a:alphaModFix/>
          </a:blip>
          <a:srcRect b="3908" l="0" r="0" t="3908"/>
          <a:stretch/>
        </p:blipFill>
        <p:spPr>
          <a:xfrm>
            <a:off x="655608" y="370936"/>
            <a:ext cx="5895601" cy="5434500"/>
          </a:xfrm>
          <a:prstGeom prst="rect">
            <a:avLst/>
          </a:prstGeom>
          <a:noFill/>
          <a:ln>
            <a:noFill/>
          </a:ln>
        </p:spPr>
      </p:pic>
      <p:sp>
        <p:nvSpPr>
          <p:cNvPr id="535" name="Google Shape;535;p19"/>
          <p:cNvSpPr txBox="1"/>
          <p:nvPr/>
        </p:nvSpPr>
        <p:spPr>
          <a:xfrm>
            <a:off x="6797264" y="370916"/>
            <a:ext cx="4472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Self-Reflection Questions </a:t>
            </a:r>
            <a:endParaRPr b="0" i="0" sz="1400" u="none" cap="none" strike="noStrike">
              <a:solidFill>
                <a:srgbClr val="000000"/>
              </a:solidFill>
              <a:latin typeface="Arial"/>
              <a:ea typeface="Arial"/>
              <a:cs typeface="Arial"/>
              <a:sym typeface="Arial"/>
            </a:endParaRPr>
          </a:p>
        </p:txBody>
      </p:sp>
      <p:sp>
        <p:nvSpPr>
          <p:cNvPr id="536" name="Google Shape;536;p19"/>
          <p:cNvSpPr/>
          <p:nvPr/>
        </p:nvSpPr>
        <p:spPr>
          <a:xfrm>
            <a:off x="6797275" y="832625"/>
            <a:ext cx="5029800" cy="49728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1400"/>
              </a:spcBef>
              <a:spcAft>
                <a:spcPts val="0"/>
              </a:spcAft>
              <a:buClr>
                <a:schemeClr val="dk2"/>
              </a:buClr>
              <a:buSzPts val="1100"/>
              <a:buFont typeface="Arial"/>
              <a:buNone/>
            </a:pPr>
            <a:r>
              <a:rPr b="1" lang="sl-SI" sz="2300">
                <a:solidFill>
                  <a:schemeClr val="dk2"/>
                </a:solidFill>
                <a:latin typeface="Calibri"/>
                <a:ea typeface="Calibri"/>
                <a:cs typeface="Calibri"/>
                <a:sym typeface="Calibri"/>
              </a:rPr>
              <a:t>Q1. </a:t>
            </a:r>
            <a:r>
              <a:rPr lang="sl-SI" sz="2100">
                <a:solidFill>
                  <a:schemeClr val="dk2"/>
                </a:solidFill>
                <a:latin typeface="Calibri"/>
                <a:ea typeface="Calibri"/>
                <a:cs typeface="Calibri"/>
                <a:sym typeface="Calibri"/>
              </a:rPr>
              <a:t>What assumptions or beliefs do I currently hold about adults and their ability to use digital tools, and how might these beliefs influence my teaching?</a:t>
            </a:r>
            <a:endParaRPr sz="2100">
              <a:solidFill>
                <a:schemeClr val="dk2"/>
              </a:solidFill>
              <a:latin typeface="Calibri"/>
              <a:ea typeface="Calibri"/>
              <a:cs typeface="Calibri"/>
              <a:sym typeface="Calibri"/>
            </a:endParaRPr>
          </a:p>
          <a:p>
            <a:pPr indent="0" lvl="0" marL="0" rtl="0" algn="just">
              <a:lnSpc>
                <a:spcPct val="115000"/>
              </a:lnSpc>
              <a:spcBef>
                <a:spcPts val="1400"/>
              </a:spcBef>
              <a:spcAft>
                <a:spcPts val="0"/>
              </a:spcAft>
              <a:buClr>
                <a:schemeClr val="dk2"/>
              </a:buClr>
              <a:buSzPts val="1100"/>
              <a:buFont typeface="Arial"/>
              <a:buNone/>
            </a:pPr>
            <a:r>
              <a:rPr b="1" lang="sl-SI" sz="2300">
                <a:solidFill>
                  <a:schemeClr val="dk2"/>
                </a:solidFill>
                <a:latin typeface="Calibri"/>
                <a:ea typeface="Calibri"/>
                <a:cs typeface="Calibri"/>
                <a:sym typeface="Calibri"/>
              </a:rPr>
              <a:t>Q2. </a:t>
            </a:r>
            <a:r>
              <a:rPr lang="sl-SI" sz="2100">
                <a:solidFill>
                  <a:schemeClr val="dk2"/>
                </a:solidFill>
                <a:latin typeface="Calibri"/>
                <a:ea typeface="Calibri"/>
                <a:cs typeface="Calibri"/>
                <a:sym typeface="Calibri"/>
              </a:rPr>
              <a:t>What is one practical step I will take in the next month to promote learner autonomy and empowerment in my teaching practice?</a:t>
            </a:r>
            <a:endParaRPr sz="2100">
              <a:solidFill>
                <a:schemeClr val="dk2"/>
              </a:solidFill>
              <a:latin typeface="Calibri"/>
              <a:ea typeface="Calibri"/>
              <a:cs typeface="Calibri"/>
              <a:sym typeface="Calibri"/>
            </a:endParaRPr>
          </a:p>
          <a:p>
            <a:pPr indent="0" lvl="0" marL="0" rtl="0" algn="just">
              <a:lnSpc>
                <a:spcPct val="115000"/>
              </a:lnSpc>
              <a:spcBef>
                <a:spcPts val="1400"/>
              </a:spcBef>
              <a:spcAft>
                <a:spcPts val="0"/>
              </a:spcAft>
              <a:buClr>
                <a:schemeClr val="dk2"/>
              </a:buClr>
              <a:buSzPts val="1100"/>
              <a:buFont typeface="Arial"/>
              <a:buNone/>
            </a:pPr>
            <a:r>
              <a:rPr b="1" lang="sl-SI" sz="2300">
                <a:solidFill>
                  <a:schemeClr val="dk2"/>
                </a:solidFill>
                <a:latin typeface="Calibri"/>
                <a:ea typeface="Calibri"/>
                <a:cs typeface="Calibri"/>
                <a:sym typeface="Calibri"/>
              </a:rPr>
              <a:t>Q3. </a:t>
            </a:r>
            <a:r>
              <a:rPr lang="sl-SI" sz="2100">
                <a:solidFill>
                  <a:schemeClr val="dk2"/>
                </a:solidFill>
                <a:latin typeface="Calibri"/>
                <a:ea typeface="Calibri"/>
                <a:cs typeface="Calibri"/>
                <a:sym typeface="Calibri"/>
              </a:rPr>
              <a:t>Which area of digital competence do I personally need to strengthen to better support my learners’ needs, and what resources or actions will help me improve?</a:t>
            </a:r>
            <a:endParaRPr sz="2600">
              <a:solidFill>
                <a:srgbClr val="5F625F"/>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100"/>
              <a:buFont typeface="Arial"/>
              <a:buNone/>
            </a:pPr>
            <a:r>
              <a:t/>
            </a:r>
            <a:endParaRPr i="0" sz="21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i="0" sz="19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0" name="Shape 540"/>
        <p:cNvGrpSpPr/>
        <p:nvPr/>
      </p:nvGrpSpPr>
      <p:grpSpPr>
        <a:xfrm>
          <a:off x="0" y="0"/>
          <a:ext cx="0" cy="0"/>
          <a:chOff x="0" y="0"/>
          <a:chExt cx="0" cy="0"/>
        </a:xfrm>
      </p:grpSpPr>
      <p:pic>
        <p:nvPicPr>
          <p:cNvPr id="541" name="Google Shape;541;p21"/>
          <p:cNvPicPr preferRelativeResize="0"/>
          <p:nvPr>
            <p:ph idx="2" type="pic"/>
          </p:nvPr>
        </p:nvPicPr>
        <p:blipFill rotWithShape="1">
          <a:blip r:embed="rId4">
            <a:alphaModFix/>
          </a:blip>
          <a:srcRect b="3908" l="0" r="0" t="3908"/>
          <a:stretch/>
        </p:blipFill>
        <p:spPr>
          <a:xfrm>
            <a:off x="5727939" y="232912"/>
            <a:ext cx="5895601" cy="5434500"/>
          </a:xfrm>
          <a:prstGeom prst="rect">
            <a:avLst/>
          </a:prstGeom>
          <a:noFill/>
          <a:ln>
            <a:noFill/>
          </a:ln>
        </p:spPr>
      </p:pic>
      <p:sp>
        <p:nvSpPr>
          <p:cNvPr id="542" name="Google Shape;542;p21"/>
          <p:cNvSpPr txBox="1"/>
          <p:nvPr/>
        </p:nvSpPr>
        <p:spPr>
          <a:xfrm>
            <a:off x="601594" y="232909"/>
            <a:ext cx="196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Conclusion</a:t>
            </a:r>
            <a:endParaRPr b="0" i="0" sz="1400" u="none" cap="none" strike="noStrike">
              <a:solidFill>
                <a:srgbClr val="000000"/>
              </a:solidFill>
              <a:latin typeface="Arial"/>
              <a:ea typeface="Arial"/>
              <a:cs typeface="Arial"/>
              <a:sym typeface="Arial"/>
            </a:endParaRPr>
          </a:p>
        </p:txBody>
      </p:sp>
      <p:sp>
        <p:nvSpPr>
          <p:cNvPr id="543" name="Google Shape;543;p21"/>
          <p:cNvSpPr/>
          <p:nvPr/>
        </p:nvSpPr>
        <p:spPr>
          <a:xfrm>
            <a:off x="601600" y="694600"/>
            <a:ext cx="4977300" cy="5102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2"/>
              </a:buClr>
              <a:buSzPts val="1100"/>
              <a:buFont typeface="Arial"/>
              <a:buNone/>
            </a:pPr>
            <a:r>
              <a:rPr lang="sl-SI" sz="1800">
                <a:solidFill>
                  <a:srgbClr val="5F625F"/>
                </a:solidFill>
                <a:latin typeface="Calibri"/>
                <a:ea typeface="Calibri"/>
                <a:cs typeface="Calibri"/>
                <a:sym typeface="Calibri"/>
              </a:rPr>
              <a:t>In this unit, we explored how inclusive and competence-oriented approaches empower adult learners to engage confidently in an increasingly digital society. By recognising the diversity of learners’ needs and experiences, educators can create learning environments that promote equity, respect, and accessibility for all.</a:t>
            </a:r>
            <a:endParaRPr sz="1800">
              <a:solidFill>
                <a:srgbClr val="5F625F"/>
              </a:solidFill>
              <a:latin typeface="Calibri"/>
              <a:ea typeface="Calibri"/>
              <a:cs typeface="Calibri"/>
              <a:sym typeface="Calibri"/>
            </a:endParaRPr>
          </a:p>
          <a:p>
            <a:pPr indent="0" lvl="0" marL="0" rtl="0" algn="l">
              <a:lnSpc>
                <a:spcPct val="115000"/>
              </a:lnSpc>
              <a:spcBef>
                <a:spcPts val="1200"/>
              </a:spcBef>
              <a:spcAft>
                <a:spcPts val="0"/>
              </a:spcAft>
              <a:buClr>
                <a:schemeClr val="dk2"/>
              </a:buClr>
              <a:buSzPts val="1100"/>
              <a:buFont typeface="Arial"/>
              <a:buNone/>
            </a:pPr>
            <a:r>
              <a:rPr lang="sl-SI" sz="1800">
                <a:solidFill>
                  <a:srgbClr val="5F625F"/>
                </a:solidFill>
                <a:latin typeface="Calibri"/>
                <a:ea typeface="Calibri"/>
                <a:cs typeface="Calibri"/>
                <a:sym typeface="Calibri"/>
              </a:rPr>
              <a:t>We examined how digital competence goes beyond the use of tools, involving critical thinking, safe and responsible participation, and the ability to apply digital skills meaningfully in professional, educational, and personal contexts. Through empowerment, goal setting, and personalised transformation plans, adult learners gain agency, resilience, and ownership of their learning journey.</a:t>
            </a:r>
            <a:endParaRPr sz="1800">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600"/>
              <a:buFont typeface="Arial"/>
              <a:buNone/>
            </a:pPr>
            <a:r>
              <a:t/>
            </a:r>
            <a:endParaRPr sz="1800">
              <a:solidFill>
                <a:srgbClr val="5F625F"/>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i="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i="0" sz="11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7" name="Shape 547"/>
        <p:cNvGrpSpPr/>
        <p:nvPr/>
      </p:nvGrpSpPr>
      <p:grpSpPr>
        <a:xfrm>
          <a:off x="0" y="0"/>
          <a:ext cx="0" cy="0"/>
          <a:chOff x="0" y="0"/>
          <a:chExt cx="0" cy="0"/>
        </a:xfrm>
      </p:grpSpPr>
      <p:pic>
        <p:nvPicPr>
          <p:cNvPr id="548" name="Google Shape;548;g3af3434b6b5_0_2"/>
          <p:cNvPicPr preferRelativeResize="0"/>
          <p:nvPr>
            <p:ph idx="2" type="pic"/>
          </p:nvPr>
        </p:nvPicPr>
        <p:blipFill rotWithShape="1">
          <a:blip r:embed="rId4">
            <a:alphaModFix/>
          </a:blip>
          <a:srcRect b="3908" l="0" r="0" t="3908"/>
          <a:stretch/>
        </p:blipFill>
        <p:spPr>
          <a:xfrm>
            <a:off x="5727939" y="232912"/>
            <a:ext cx="5895601" cy="5434500"/>
          </a:xfrm>
          <a:prstGeom prst="rect">
            <a:avLst/>
          </a:prstGeom>
          <a:noFill/>
          <a:ln>
            <a:noFill/>
          </a:ln>
        </p:spPr>
      </p:pic>
      <p:sp>
        <p:nvSpPr>
          <p:cNvPr id="549" name="Google Shape;549;g3af3434b6b5_0_2"/>
          <p:cNvSpPr txBox="1"/>
          <p:nvPr/>
        </p:nvSpPr>
        <p:spPr>
          <a:xfrm>
            <a:off x="690494" y="417634"/>
            <a:ext cx="196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Conclusion</a:t>
            </a:r>
            <a:endParaRPr b="0" i="0" sz="1400" u="none" cap="none" strike="noStrike">
              <a:solidFill>
                <a:srgbClr val="000000"/>
              </a:solidFill>
              <a:latin typeface="Arial"/>
              <a:ea typeface="Arial"/>
              <a:cs typeface="Arial"/>
              <a:sym typeface="Arial"/>
            </a:endParaRPr>
          </a:p>
        </p:txBody>
      </p:sp>
      <p:sp>
        <p:nvSpPr>
          <p:cNvPr id="550" name="Google Shape;550;g3af3434b6b5_0_2"/>
          <p:cNvSpPr/>
          <p:nvPr/>
        </p:nvSpPr>
        <p:spPr>
          <a:xfrm>
            <a:off x="601600" y="879300"/>
            <a:ext cx="4977300" cy="491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2"/>
              </a:buClr>
              <a:buSzPts val="1100"/>
              <a:buFont typeface="Arial"/>
              <a:buNone/>
            </a:pPr>
            <a:r>
              <a:rPr lang="sl-SI" sz="2300">
                <a:solidFill>
                  <a:srgbClr val="5F625F"/>
                </a:solidFill>
                <a:latin typeface="Calibri"/>
                <a:ea typeface="Calibri"/>
                <a:cs typeface="Calibri"/>
                <a:sym typeface="Calibri"/>
              </a:rPr>
              <a:t>As educators, our role is not simply to transfer knowledge, but to remove barriers, facilitate growth, and encourage learners to make informed, autonomous use of technology. By fostering competence, confidence, and self-direction, we contribute to a culture of lifelong learning where adults are equipped to navigate change and participate fully in the digital world.</a:t>
            </a:r>
            <a:endParaRPr sz="2300">
              <a:solidFill>
                <a:srgbClr val="5F625F"/>
              </a:solidFill>
              <a:latin typeface="Calibri"/>
              <a:ea typeface="Calibri"/>
              <a:cs typeface="Calibri"/>
              <a:sym typeface="Calibri"/>
            </a:endParaRPr>
          </a:p>
          <a:p>
            <a:pPr indent="0" lvl="0" marL="0" marR="0" rtl="0" algn="just">
              <a:lnSpc>
                <a:spcPct val="150000"/>
              </a:lnSpc>
              <a:spcBef>
                <a:spcPts val="1200"/>
              </a:spcBef>
              <a:spcAft>
                <a:spcPts val="0"/>
              </a:spcAft>
              <a:buClr>
                <a:srgbClr val="000000"/>
              </a:buClr>
              <a:buSzPts val="1600"/>
              <a:buFont typeface="Arial"/>
              <a:buNone/>
            </a:pPr>
            <a:r>
              <a:t/>
            </a:r>
            <a:endParaRPr sz="2300">
              <a:solidFill>
                <a:srgbClr val="5F625F"/>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i="0" sz="19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900"/>
              <a:buFont typeface="Arial"/>
              <a:buNone/>
            </a:pPr>
            <a:r>
              <a:t/>
            </a:r>
            <a:endParaRPr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2"/>
          <p:cNvSpPr txBox="1"/>
          <p:nvPr>
            <p:ph type="title"/>
          </p:nvPr>
        </p:nvSpPr>
        <p:spPr>
          <a:xfrm>
            <a:off x="6730976" y="751216"/>
            <a:ext cx="3657600" cy="66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sz="3000">
                <a:solidFill>
                  <a:srgbClr val="C52B87"/>
                </a:solidFill>
                <a:latin typeface="Calibri"/>
                <a:ea typeface="Calibri"/>
                <a:cs typeface="Calibri"/>
                <a:sym typeface="Calibri"/>
              </a:rPr>
              <a:t>Unit Aim </a:t>
            </a:r>
            <a:endParaRPr sz="3000"/>
          </a:p>
        </p:txBody>
      </p:sp>
      <p:sp>
        <p:nvSpPr>
          <p:cNvPr id="408" name="Google Shape;408;p2"/>
          <p:cNvSpPr/>
          <p:nvPr>
            <p:ph idx="2" type="pic"/>
          </p:nvPr>
        </p:nvSpPr>
        <p:spPr>
          <a:xfrm>
            <a:off x="263205" y="267417"/>
            <a:ext cx="6091588" cy="5839925"/>
          </a:xfrm>
          <a:prstGeom prst="rect">
            <a:avLst/>
          </a:prstGeom>
          <a:noFill/>
          <a:ln>
            <a:noFill/>
          </a:ln>
        </p:spPr>
      </p:sp>
      <p:sp>
        <p:nvSpPr>
          <p:cNvPr id="409" name="Google Shape;409;p2"/>
          <p:cNvSpPr txBox="1"/>
          <p:nvPr>
            <p:ph idx="1" type="body"/>
          </p:nvPr>
        </p:nvSpPr>
        <p:spPr>
          <a:xfrm>
            <a:off x="6730973" y="1622245"/>
            <a:ext cx="4372500" cy="361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lang="sl-SI" sz="2400">
                <a:solidFill>
                  <a:srgbClr val="5F625F"/>
                </a:solidFill>
                <a:latin typeface="Calibri"/>
                <a:ea typeface="Calibri"/>
                <a:cs typeface="Calibri"/>
                <a:sym typeface="Calibri"/>
              </a:rPr>
              <a:t>The aim of this unit is to promote learner agency, equity, and digital competence through inclusive, student-centred digital pedagogy that empowers adults to become confident, autonomous and resilient users of technology for personal and professional development.</a:t>
            </a:r>
            <a:endParaRPr sz="2400"/>
          </a:p>
        </p:txBody>
      </p:sp>
      <p:pic>
        <p:nvPicPr>
          <p:cNvPr descr="aim of training" id="410" name="Google Shape;410;p2"/>
          <p:cNvPicPr preferRelativeResize="0"/>
          <p:nvPr/>
        </p:nvPicPr>
        <p:blipFill>
          <a:blip r:embed="rId4">
            <a:alphaModFix/>
          </a:blip>
          <a:stretch>
            <a:fillRect/>
          </a:stretch>
        </p:blipFill>
        <p:spPr>
          <a:xfrm>
            <a:off x="548952" y="506484"/>
            <a:ext cx="5361750" cy="5361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20"/>
          <p:cNvSpPr/>
          <p:nvPr>
            <p:ph idx="2" type="pic"/>
          </p:nvPr>
        </p:nvSpPr>
        <p:spPr>
          <a:xfrm>
            <a:off x="655608" y="370936"/>
            <a:ext cx="5895579" cy="5434643"/>
          </a:xfrm>
          <a:prstGeom prst="rect">
            <a:avLst/>
          </a:prstGeom>
          <a:noFill/>
          <a:ln>
            <a:noFill/>
          </a:ln>
        </p:spPr>
      </p:sp>
      <p:sp>
        <p:nvSpPr>
          <p:cNvPr id="556" name="Google Shape;556;p20"/>
          <p:cNvSpPr txBox="1"/>
          <p:nvPr/>
        </p:nvSpPr>
        <p:spPr>
          <a:xfrm>
            <a:off x="6797264" y="370916"/>
            <a:ext cx="1972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557" name="Google Shape;557;p20"/>
          <p:cNvSpPr/>
          <p:nvPr/>
        </p:nvSpPr>
        <p:spPr>
          <a:xfrm>
            <a:off x="6733775" y="832625"/>
            <a:ext cx="5080800" cy="4637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2"/>
              </a:buClr>
              <a:buSzPts val="1100"/>
              <a:buFont typeface="Arial"/>
              <a:buNone/>
            </a:pPr>
            <a:r>
              <a:rPr lang="sl-SI" sz="1200">
                <a:solidFill>
                  <a:schemeClr val="dk2"/>
                </a:solidFill>
                <a:latin typeface="Calibri"/>
                <a:ea typeface="Calibri"/>
                <a:cs typeface="Calibri"/>
                <a:sym typeface="Calibri"/>
              </a:rPr>
              <a:t>European Commission. (2022). </a:t>
            </a:r>
            <a:r>
              <a:rPr i="1" lang="sl-SI" sz="1200">
                <a:solidFill>
                  <a:schemeClr val="dk2"/>
                </a:solidFill>
                <a:latin typeface="Calibri"/>
                <a:ea typeface="Calibri"/>
                <a:cs typeface="Calibri"/>
                <a:sym typeface="Calibri"/>
              </a:rPr>
              <a:t>European Digital Competence Framework for Citizens (DigComp 2.2): With new examples of knowledge, skills and attitudes</a:t>
            </a:r>
            <a:r>
              <a:rPr lang="sl-SI" sz="1200">
                <a:solidFill>
                  <a:schemeClr val="dk2"/>
                </a:solidFill>
                <a:latin typeface="Calibri"/>
                <a:ea typeface="Calibri"/>
                <a:cs typeface="Calibri"/>
                <a:sym typeface="Calibri"/>
              </a:rPr>
              <a:t>. Publications Office of the European Union.</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Redecker, C., &amp; Punie, Y. (2017). </a:t>
            </a:r>
            <a:r>
              <a:rPr i="1" lang="sl-SI" sz="1200">
                <a:solidFill>
                  <a:schemeClr val="dk2"/>
                </a:solidFill>
                <a:latin typeface="Calibri"/>
                <a:ea typeface="Calibri"/>
                <a:cs typeface="Calibri"/>
                <a:sym typeface="Calibri"/>
              </a:rPr>
              <a:t>European Framework for the Digital Competence of Educators (DigCompEdu)</a:t>
            </a:r>
            <a:r>
              <a:rPr lang="sl-SI" sz="1200">
                <a:solidFill>
                  <a:schemeClr val="dk2"/>
                </a:solidFill>
                <a:latin typeface="Calibri"/>
                <a:ea typeface="Calibri"/>
                <a:cs typeface="Calibri"/>
                <a:sym typeface="Calibri"/>
              </a:rPr>
              <a:t>. Publications Office of the European Union.</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UNESCO. (2021). </a:t>
            </a:r>
            <a:r>
              <a:rPr i="1" lang="sl-SI" sz="1200">
                <a:solidFill>
                  <a:schemeClr val="dk2"/>
                </a:solidFill>
                <a:latin typeface="Calibri"/>
                <a:ea typeface="Calibri"/>
                <a:cs typeface="Calibri"/>
                <a:sym typeface="Calibri"/>
              </a:rPr>
              <a:t>Reimagining our futures together: A new social contract for education</a:t>
            </a:r>
            <a:r>
              <a:rPr lang="sl-SI" sz="1200">
                <a:solidFill>
                  <a:schemeClr val="dk2"/>
                </a:solidFill>
                <a:latin typeface="Calibri"/>
                <a:ea typeface="Calibri"/>
                <a:cs typeface="Calibri"/>
                <a:sym typeface="Calibri"/>
              </a:rPr>
              <a:t>. UNESCO.</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UNESCO. (2018). </a:t>
            </a:r>
            <a:r>
              <a:rPr i="1" lang="sl-SI" sz="1200">
                <a:solidFill>
                  <a:schemeClr val="dk2"/>
                </a:solidFill>
                <a:latin typeface="Calibri"/>
                <a:ea typeface="Calibri"/>
                <a:cs typeface="Calibri"/>
                <a:sym typeface="Calibri"/>
              </a:rPr>
              <a:t>A global framework of reference on digital literacy skills for indicator 4.4.2</a:t>
            </a:r>
            <a:r>
              <a:rPr lang="sl-SI" sz="1200">
                <a:solidFill>
                  <a:schemeClr val="dk2"/>
                </a:solidFill>
                <a:latin typeface="Calibri"/>
                <a:ea typeface="Calibri"/>
                <a:cs typeface="Calibri"/>
                <a:sym typeface="Calibri"/>
              </a:rPr>
              <a:t>. UNESCO.</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OECD. (2021). </a:t>
            </a:r>
            <a:r>
              <a:rPr i="1" lang="sl-SI" sz="1200">
                <a:solidFill>
                  <a:schemeClr val="dk2"/>
                </a:solidFill>
                <a:latin typeface="Calibri"/>
                <a:ea typeface="Calibri"/>
                <a:cs typeface="Calibri"/>
                <a:sym typeface="Calibri"/>
              </a:rPr>
              <a:t>21st-century readers: Developing literacy skills in a digital world</a:t>
            </a:r>
            <a:r>
              <a:rPr lang="sl-SI" sz="1200">
                <a:solidFill>
                  <a:schemeClr val="dk2"/>
                </a:solidFill>
                <a:latin typeface="Calibri"/>
                <a:ea typeface="Calibri"/>
                <a:cs typeface="Calibri"/>
                <a:sym typeface="Calibri"/>
              </a:rPr>
              <a:t>. OECD Publishing.</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Belshaw, D. (2014). </a:t>
            </a:r>
            <a:r>
              <a:rPr i="1" lang="sl-SI" sz="1200">
                <a:solidFill>
                  <a:schemeClr val="dk2"/>
                </a:solidFill>
                <a:latin typeface="Calibri"/>
                <a:ea typeface="Calibri"/>
                <a:cs typeface="Calibri"/>
                <a:sym typeface="Calibri"/>
              </a:rPr>
              <a:t>The essential elements of digital literacies</a:t>
            </a:r>
            <a:r>
              <a:rPr lang="sl-SI" sz="1200">
                <a:solidFill>
                  <a:schemeClr val="dk2"/>
                </a:solidFill>
                <a:latin typeface="Calibri"/>
                <a:ea typeface="Calibri"/>
                <a:cs typeface="Calibri"/>
                <a:sym typeface="Calibri"/>
              </a:rPr>
              <a:t>. self-published.</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Freire, P. (1970). </a:t>
            </a:r>
            <a:r>
              <a:rPr i="1" lang="sl-SI" sz="1200">
                <a:solidFill>
                  <a:schemeClr val="dk2"/>
                </a:solidFill>
                <a:latin typeface="Calibri"/>
                <a:ea typeface="Calibri"/>
                <a:cs typeface="Calibri"/>
                <a:sym typeface="Calibri"/>
              </a:rPr>
              <a:t>Pedagogy of the oppressed</a:t>
            </a:r>
            <a:r>
              <a:rPr lang="sl-SI" sz="1200">
                <a:solidFill>
                  <a:schemeClr val="dk2"/>
                </a:solidFill>
                <a:latin typeface="Calibri"/>
                <a:ea typeface="Calibri"/>
                <a:cs typeface="Calibri"/>
                <a:sym typeface="Calibri"/>
              </a:rPr>
              <a:t>. Continuum. (Foundational for learner agency).</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JISC. (2019). </a:t>
            </a:r>
            <a:r>
              <a:rPr i="1" lang="sl-SI" sz="1200">
                <a:solidFill>
                  <a:schemeClr val="dk2"/>
                </a:solidFill>
                <a:latin typeface="Calibri"/>
                <a:ea typeface="Calibri"/>
                <a:cs typeface="Calibri"/>
                <a:sym typeface="Calibri"/>
              </a:rPr>
              <a:t>Digital experiences insights survey: Exploring learners’ digital experiences</a:t>
            </a:r>
            <a:r>
              <a:rPr lang="sl-SI" sz="1200">
                <a:solidFill>
                  <a:schemeClr val="dk2"/>
                </a:solidFill>
                <a:latin typeface="Calibri"/>
                <a:ea typeface="Calibri"/>
                <a:cs typeface="Calibri"/>
                <a:sym typeface="Calibri"/>
              </a:rPr>
              <a:t>. JISC.</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Mezirow, J. (1991). </a:t>
            </a:r>
            <a:r>
              <a:rPr i="1" lang="sl-SI" sz="1200">
                <a:solidFill>
                  <a:schemeClr val="dk2"/>
                </a:solidFill>
                <a:latin typeface="Calibri"/>
                <a:ea typeface="Calibri"/>
                <a:cs typeface="Calibri"/>
                <a:sym typeface="Calibri"/>
              </a:rPr>
              <a:t>Transformative dimensions of adult learning</a:t>
            </a:r>
            <a:r>
              <a:rPr lang="sl-SI" sz="1200">
                <a:solidFill>
                  <a:schemeClr val="dk2"/>
                </a:solidFill>
                <a:latin typeface="Calibri"/>
                <a:ea typeface="Calibri"/>
                <a:cs typeface="Calibri"/>
                <a:sym typeface="Calibri"/>
              </a:rPr>
              <a:t>. Jossey-Bass.</a:t>
            </a:r>
            <a:endParaRPr sz="1200">
              <a:solidFill>
                <a:schemeClr val="dk2"/>
              </a:solidFill>
              <a:latin typeface="Calibri"/>
              <a:ea typeface="Calibri"/>
              <a:cs typeface="Calibri"/>
              <a:sym typeface="Calibri"/>
            </a:endParaRPr>
          </a:p>
          <a:p>
            <a:pPr indent="0" lvl="0" marL="0" rtl="0" algn="l">
              <a:lnSpc>
                <a:spcPct val="115000"/>
              </a:lnSpc>
              <a:spcBef>
                <a:spcPts val="200"/>
              </a:spcBef>
              <a:spcAft>
                <a:spcPts val="0"/>
              </a:spcAft>
              <a:buClr>
                <a:schemeClr val="dk2"/>
              </a:buClr>
              <a:buSzPts val="1100"/>
              <a:buFont typeface="Arial"/>
              <a:buNone/>
            </a:pPr>
            <a:r>
              <a:rPr lang="sl-SI" sz="1200">
                <a:solidFill>
                  <a:schemeClr val="dk2"/>
                </a:solidFill>
                <a:latin typeface="Calibri"/>
                <a:ea typeface="Calibri"/>
                <a:cs typeface="Calibri"/>
                <a:sym typeface="Calibri"/>
              </a:rPr>
              <a:t>Brookfield, S. (2015). </a:t>
            </a:r>
            <a:r>
              <a:rPr i="1" lang="sl-SI" sz="1200">
                <a:solidFill>
                  <a:schemeClr val="dk2"/>
                </a:solidFill>
                <a:latin typeface="Calibri"/>
                <a:ea typeface="Calibri"/>
                <a:cs typeface="Calibri"/>
                <a:sym typeface="Calibri"/>
              </a:rPr>
              <a:t>The skillful teacher: On technique, trust, and responsiveness in the classroom</a:t>
            </a:r>
            <a:r>
              <a:rPr lang="sl-SI" sz="1200">
                <a:solidFill>
                  <a:schemeClr val="dk2"/>
                </a:solidFill>
                <a:latin typeface="Calibri"/>
                <a:ea typeface="Calibri"/>
                <a:cs typeface="Calibri"/>
                <a:sym typeface="Calibri"/>
              </a:rPr>
              <a:t> (3rd ed.). Jossey-Bass.</a:t>
            </a:r>
            <a:endParaRPr i="0" sz="1200" u="none" cap="none" strike="noStrike">
              <a:solidFill>
                <a:schemeClr val="dk1"/>
              </a:solidFill>
              <a:latin typeface="Calibri"/>
              <a:ea typeface="Calibri"/>
              <a:cs typeface="Calibri"/>
              <a:sym typeface="Calibri"/>
            </a:endParaRPr>
          </a:p>
          <a:p>
            <a:pPr indent="0" lvl="0" marL="0" marR="0" rtl="0" algn="just">
              <a:lnSpc>
                <a:spcPct val="115000"/>
              </a:lnSpc>
              <a:spcBef>
                <a:spcPts val="200"/>
              </a:spcBef>
              <a:spcAft>
                <a:spcPts val="200"/>
              </a:spcAft>
              <a:buClr>
                <a:srgbClr val="000000"/>
              </a:buClr>
              <a:buSzPts val="900"/>
              <a:buFont typeface="Arial"/>
              <a:buNone/>
            </a:pPr>
            <a:r>
              <a:t/>
            </a:r>
            <a:endParaRPr i="0" sz="1000" u="none" cap="none" strike="noStrike">
              <a:solidFill>
                <a:schemeClr val="dk1"/>
              </a:solidFill>
              <a:latin typeface="Calibri"/>
              <a:ea typeface="Calibri"/>
              <a:cs typeface="Calibri"/>
              <a:sym typeface="Calibri"/>
            </a:endParaRPr>
          </a:p>
        </p:txBody>
      </p:sp>
      <p:pic>
        <p:nvPicPr>
          <p:cNvPr descr="bibliography" id="558" name="Google Shape;558;p20"/>
          <p:cNvPicPr preferRelativeResize="0"/>
          <p:nvPr/>
        </p:nvPicPr>
        <p:blipFill>
          <a:blip r:embed="rId4">
            <a:alphaModFix/>
          </a:blip>
          <a:stretch>
            <a:fillRect/>
          </a:stretch>
        </p:blipFill>
        <p:spPr>
          <a:xfrm>
            <a:off x="655600" y="432750"/>
            <a:ext cx="5895575" cy="54346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2" name="Shape 562"/>
        <p:cNvGrpSpPr/>
        <p:nvPr/>
      </p:nvGrpSpPr>
      <p:grpSpPr>
        <a:xfrm>
          <a:off x="0" y="0"/>
          <a:ext cx="0" cy="0"/>
          <a:chOff x="0" y="0"/>
          <a:chExt cx="0" cy="0"/>
        </a:xfrm>
      </p:grpSpPr>
      <p:pic>
        <p:nvPicPr>
          <p:cNvPr id="563" name="Google Shape;563;p22"/>
          <p:cNvPicPr preferRelativeResize="0"/>
          <p:nvPr>
            <p:ph idx="2" type="pic"/>
          </p:nvPr>
        </p:nvPicPr>
        <p:blipFill rotWithShape="1">
          <a:blip r:embed="rId4">
            <a:alphaModFix/>
          </a:blip>
          <a:srcRect b="26871" l="0" r="0" t="12223"/>
          <a:stretch/>
        </p:blipFill>
        <p:spPr>
          <a:xfrm>
            <a:off x="3552225" y="2043325"/>
            <a:ext cx="5895575" cy="3590575"/>
          </a:xfrm>
          <a:prstGeom prst="rect">
            <a:avLst/>
          </a:prstGeom>
          <a:noFill/>
          <a:ln>
            <a:noFill/>
          </a:ln>
        </p:spPr>
      </p:pic>
      <p:sp>
        <p:nvSpPr>
          <p:cNvPr id="564" name="Google Shape;564;p22"/>
          <p:cNvSpPr txBox="1"/>
          <p:nvPr/>
        </p:nvSpPr>
        <p:spPr>
          <a:xfrm>
            <a:off x="637550" y="600050"/>
            <a:ext cx="110559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sl-SI" sz="3300" u="none" cap="none" strike="noStrike">
                <a:solidFill>
                  <a:srgbClr val="C52B87"/>
                </a:solidFill>
                <a:highlight>
                  <a:schemeClr val="lt1"/>
                </a:highlight>
                <a:latin typeface="Calibri"/>
                <a:ea typeface="Calibri"/>
                <a:cs typeface="Calibri"/>
                <a:sym typeface="Calibri"/>
              </a:rPr>
              <a:t>Congratulations on completing the </a:t>
            </a:r>
            <a:r>
              <a:rPr b="1" lang="sl-SI" sz="3300">
                <a:solidFill>
                  <a:srgbClr val="C52B87"/>
                </a:solidFill>
                <a:highlight>
                  <a:schemeClr val="lt1"/>
                </a:highlight>
                <a:latin typeface="Calibri"/>
                <a:ea typeface="Calibri"/>
                <a:cs typeface="Calibri"/>
                <a:sym typeface="Calibri"/>
              </a:rPr>
              <a:t>U</a:t>
            </a:r>
            <a:r>
              <a:rPr b="1" i="0" lang="sl-SI" sz="3300" u="none" cap="none" strike="noStrike">
                <a:solidFill>
                  <a:srgbClr val="C52B87"/>
                </a:solidFill>
                <a:highlight>
                  <a:schemeClr val="lt1"/>
                </a:highlight>
                <a:latin typeface="Calibri"/>
                <a:ea typeface="Calibri"/>
                <a:cs typeface="Calibri"/>
                <a:sym typeface="Calibri"/>
              </a:rPr>
              <a:t>nit </a:t>
            </a:r>
            <a:r>
              <a:rPr b="1" lang="sl-SI" sz="3300">
                <a:solidFill>
                  <a:srgbClr val="C52B87"/>
                </a:solidFill>
                <a:highlight>
                  <a:schemeClr val="lt1"/>
                </a:highlight>
                <a:latin typeface="Calibri"/>
                <a:ea typeface="Calibri"/>
                <a:cs typeface="Calibri"/>
                <a:sym typeface="Calibri"/>
              </a:rPr>
              <a:t>“Inclusive and Competence Learning”</a:t>
            </a:r>
            <a:r>
              <a:rPr b="1" i="0" lang="sl-SI" sz="3300" u="none" cap="none" strike="noStrike">
                <a:solidFill>
                  <a:srgbClr val="C52B87"/>
                </a:solidFill>
                <a:highlight>
                  <a:schemeClr val="lt1"/>
                </a:highlight>
                <a:latin typeface="Calibri"/>
                <a:ea typeface="Calibri"/>
                <a:cs typeface="Calibri"/>
                <a:sym typeface="Calibri"/>
              </a:rPr>
              <a:t>!</a:t>
            </a:r>
            <a:endParaRPr b="0" i="0" sz="2300" u="none" cap="none" strike="noStrike">
              <a:solidFill>
                <a:srgbClr val="000000"/>
              </a:solidFill>
              <a:highlight>
                <a:schemeClr val="lt1"/>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rgbClr val="F5E0D5"/>
            </a:gs>
            <a:gs pos="100000">
              <a:srgbClr val="F2F2F2">
                <a:alpha val="64313"/>
              </a:srgbClr>
            </a:gs>
          </a:gsLst>
          <a:lin ang="5400000" scaled="0"/>
        </a:gradFill>
      </p:bgPr>
    </p:bg>
    <p:spTree>
      <p:nvGrpSpPr>
        <p:cNvPr id="569" name="Shape 569"/>
        <p:cNvGrpSpPr/>
        <p:nvPr/>
      </p:nvGrpSpPr>
      <p:grpSpPr>
        <a:xfrm>
          <a:off x="0" y="0"/>
          <a:ext cx="0" cy="0"/>
          <a:chOff x="0" y="0"/>
          <a:chExt cx="0" cy="0"/>
        </a:xfrm>
      </p:grpSpPr>
      <p:pic>
        <p:nvPicPr>
          <p:cNvPr id="570" name="Google Shape;570;p23"/>
          <p:cNvPicPr preferRelativeResize="0"/>
          <p:nvPr/>
        </p:nvPicPr>
        <p:blipFill rotWithShape="1">
          <a:blip r:embed="rId3">
            <a:alphaModFix/>
          </a:blip>
          <a:srcRect b="0" l="0" r="0" t="0"/>
          <a:stretch/>
        </p:blipFill>
        <p:spPr>
          <a:xfrm>
            <a:off x="8865752" y="5818900"/>
            <a:ext cx="1746138" cy="389585"/>
          </a:xfrm>
          <a:prstGeom prst="rect">
            <a:avLst/>
          </a:prstGeom>
          <a:noFill/>
          <a:ln>
            <a:noFill/>
          </a:ln>
        </p:spPr>
      </p:pic>
      <p:pic>
        <p:nvPicPr>
          <p:cNvPr id="571" name="Google Shape;571;p23"/>
          <p:cNvPicPr preferRelativeResize="0"/>
          <p:nvPr/>
        </p:nvPicPr>
        <p:blipFill rotWithShape="1">
          <a:blip r:embed="rId4">
            <a:alphaModFix/>
          </a:blip>
          <a:srcRect b="40848" l="8165" r="3992" t="22296"/>
          <a:stretch/>
        </p:blipFill>
        <p:spPr>
          <a:xfrm>
            <a:off x="8057569" y="2301049"/>
            <a:ext cx="3300687" cy="1384904"/>
          </a:xfrm>
          <a:prstGeom prst="rect">
            <a:avLst/>
          </a:prstGeom>
          <a:noFill/>
          <a:ln>
            <a:noFill/>
          </a:ln>
        </p:spPr>
      </p:pic>
      <p:sp>
        <p:nvSpPr>
          <p:cNvPr id="572" name="Google Shape;572;p23"/>
          <p:cNvSpPr/>
          <p:nvPr/>
        </p:nvSpPr>
        <p:spPr>
          <a:xfrm>
            <a:off x="7718335" y="6208485"/>
            <a:ext cx="404097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1" lang="sl-SI" sz="800" u="none" cap="none" strike="noStrike">
                <a:solidFill>
                  <a:srgbClr val="222C34"/>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a:t>
            </a:r>
            <a:endParaRPr b="0" i="0" sz="800" u="none" cap="none" strike="noStrike">
              <a:solidFill>
                <a:schemeClr val="dk1"/>
              </a:solidFill>
              <a:latin typeface="Calibri"/>
              <a:ea typeface="Calibri"/>
              <a:cs typeface="Calibri"/>
              <a:sym typeface="Calibri"/>
            </a:endParaRPr>
          </a:p>
        </p:txBody>
      </p:sp>
      <p:pic>
        <p:nvPicPr>
          <p:cNvPr descr="CIK_Trebnje_logo" id="573" name="Google Shape;573;p23"/>
          <p:cNvPicPr preferRelativeResize="0"/>
          <p:nvPr/>
        </p:nvPicPr>
        <p:blipFill rotWithShape="1">
          <a:blip r:embed="rId5">
            <a:alphaModFix/>
          </a:blip>
          <a:srcRect b="0" l="0" r="0" t="0"/>
          <a:stretch/>
        </p:blipFill>
        <p:spPr>
          <a:xfrm>
            <a:off x="4001638" y="4518456"/>
            <a:ext cx="1840992" cy="1035058"/>
          </a:xfrm>
          <a:prstGeom prst="rect">
            <a:avLst/>
          </a:prstGeom>
          <a:noFill/>
          <a:ln>
            <a:noFill/>
          </a:ln>
        </p:spPr>
      </p:pic>
      <p:pic>
        <p:nvPicPr>
          <p:cNvPr descr="UNIC-logo" id="574" name="Google Shape;574;p23"/>
          <p:cNvPicPr preferRelativeResize="0"/>
          <p:nvPr/>
        </p:nvPicPr>
        <p:blipFill rotWithShape="1">
          <a:blip r:embed="rId6">
            <a:alphaModFix/>
          </a:blip>
          <a:srcRect b="10188" l="4622" r="5218" t="8711"/>
          <a:stretch/>
        </p:blipFill>
        <p:spPr>
          <a:xfrm>
            <a:off x="1271470" y="3730728"/>
            <a:ext cx="1215698" cy="1257260"/>
          </a:xfrm>
          <a:prstGeom prst="rect">
            <a:avLst/>
          </a:prstGeom>
          <a:noFill/>
          <a:ln>
            <a:noFill/>
          </a:ln>
        </p:spPr>
      </p:pic>
      <p:pic>
        <p:nvPicPr>
          <p:cNvPr descr="Rural-Hub-Logo (6)" id="575" name="Google Shape;575;p23"/>
          <p:cNvPicPr preferRelativeResize="0"/>
          <p:nvPr/>
        </p:nvPicPr>
        <p:blipFill rotWithShape="1">
          <a:blip r:embed="rId7">
            <a:alphaModFix/>
          </a:blip>
          <a:srcRect b="0" l="0" r="0" t="0"/>
          <a:stretch/>
        </p:blipFill>
        <p:spPr>
          <a:xfrm>
            <a:off x="4430064" y="2732210"/>
            <a:ext cx="1540000" cy="658553"/>
          </a:xfrm>
          <a:prstGeom prst="rect">
            <a:avLst/>
          </a:prstGeom>
          <a:noFill/>
          <a:ln>
            <a:noFill/>
          </a:ln>
        </p:spPr>
      </p:pic>
      <p:pic>
        <p:nvPicPr>
          <p:cNvPr descr="CRDT360_Logo-01" id="576" name="Google Shape;576;p23"/>
          <p:cNvPicPr preferRelativeResize="0"/>
          <p:nvPr/>
        </p:nvPicPr>
        <p:blipFill rotWithShape="1">
          <a:blip r:embed="rId8">
            <a:alphaModFix/>
          </a:blip>
          <a:srcRect b="0" l="0" r="0" t="0"/>
          <a:stretch/>
        </p:blipFill>
        <p:spPr>
          <a:xfrm>
            <a:off x="751809" y="2111132"/>
            <a:ext cx="2692431" cy="545571"/>
          </a:xfrm>
          <a:prstGeom prst="rect">
            <a:avLst/>
          </a:prstGeom>
          <a:noFill/>
          <a:ln>
            <a:noFill/>
          </a:ln>
        </p:spPr>
      </p:pic>
      <p:pic>
        <p:nvPicPr>
          <p:cNvPr descr="Meta4 Logo png" id="577" name="Google Shape;577;p23"/>
          <p:cNvPicPr preferRelativeResize="0"/>
          <p:nvPr/>
        </p:nvPicPr>
        <p:blipFill rotWithShape="1">
          <a:blip r:embed="rId9">
            <a:alphaModFix/>
          </a:blip>
          <a:srcRect b="0" l="0" r="0" t="0"/>
          <a:stretch/>
        </p:blipFill>
        <p:spPr>
          <a:xfrm>
            <a:off x="3846576" y="1019756"/>
            <a:ext cx="1850419" cy="615696"/>
          </a:xfrm>
          <a:prstGeom prst="rect">
            <a:avLst/>
          </a:prstGeom>
          <a:noFill/>
          <a:ln>
            <a:noFill/>
          </a:ln>
        </p:spPr>
      </p:pic>
      <p:sp>
        <p:nvSpPr>
          <p:cNvPr id="578" name="Google Shape;578;p23"/>
          <p:cNvSpPr/>
          <p:nvPr/>
        </p:nvSpPr>
        <p:spPr>
          <a:xfrm>
            <a:off x="694944" y="32287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23"/>
          <p:cNvSpPr/>
          <p:nvPr/>
        </p:nvSpPr>
        <p:spPr>
          <a:xfrm>
            <a:off x="694944" y="36859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23"/>
          <p:cNvSpPr/>
          <p:nvPr/>
        </p:nvSpPr>
        <p:spPr>
          <a:xfrm>
            <a:off x="1730363" y="6236921"/>
            <a:ext cx="3191771" cy="27699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sl-SI" sz="1200" u="none" cap="none" strike="noStrike">
                <a:solidFill>
                  <a:schemeClr val="dk1"/>
                </a:solidFill>
                <a:latin typeface="Calibri"/>
                <a:ea typeface="Calibri"/>
                <a:cs typeface="Calibri"/>
                <a:sym typeface="Calibri"/>
              </a:rPr>
              <a:t>Project n° </a:t>
            </a:r>
            <a:r>
              <a:rPr b="1" i="0" lang="sl-SI" sz="1200" u="none" cap="none" strike="noStrike">
                <a:solidFill>
                  <a:schemeClr val="dk1"/>
                </a:solidFill>
                <a:latin typeface="Calibri"/>
                <a:ea typeface="Calibri"/>
                <a:cs typeface="Calibri"/>
                <a:sym typeface="Calibri"/>
              </a:rPr>
              <a:t>2024-1-AT01-KA220-ADU-000254167</a:t>
            </a:r>
            <a:endParaRPr b="0" i="0" sz="1200" u="none" cap="none" strike="noStrike">
              <a:solidFill>
                <a:schemeClr val="dk1"/>
              </a:solidFill>
              <a:latin typeface="Arial"/>
              <a:ea typeface="Arial"/>
              <a:cs typeface="Arial"/>
              <a:sym typeface="Arial"/>
            </a:endParaRPr>
          </a:p>
        </p:txBody>
      </p:sp>
      <p:sp>
        <p:nvSpPr>
          <p:cNvPr id="581" name="Google Shape;581;p23"/>
          <p:cNvSpPr txBox="1"/>
          <p:nvPr/>
        </p:nvSpPr>
        <p:spPr>
          <a:xfrm>
            <a:off x="499188" y="814873"/>
            <a:ext cx="1544564" cy="373297"/>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i="0" lang="sl-SI" sz="1200" u="none" cap="none" strike="noStrike">
                <a:solidFill>
                  <a:schemeClr val="dk1"/>
                </a:solidFill>
                <a:latin typeface="Calibri"/>
                <a:ea typeface="Calibri"/>
                <a:cs typeface="Calibri"/>
                <a:sym typeface="Calibri"/>
              </a:rPr>
              <a:t>Project partners: </a:t>
            </a:r>
            <a:endParaRPr b="0" i="0" sz="1200" u="none" cap="none" strike="noStrike">
              <a:solidFill>
                <a:schemeClr val="dk1"/>
              </a:solidFill>
              <a:latin typeface="Arial"/>
              <a:ea typeface="Arial"/>
              <a:cs typeface="Arial"/>
              <a:sym typeface="Arial"/>
            </a:endParaRPr>
          </a:p>
        </p:txBody>
      </p:sp>
      <p:pic>
        <p:nvPicPr>
          <p:cNvPr descr="A black background with a black square&#10;&#10;AI-generated content may be incorrect." id="582" name="Google Shape;582;p23"/>
          <p:cNvPicPr preferRelativeResize="0"/>
          <p:nvPr/>
        </p:nvPicPr>
        <p:blipFill rotWithShape="1">
          <a:blip r:embed="rId10">
            <a:alphaModFix/>
          </a:blip>
          <a:srcRect b="0" l="0" r="0" t="0"/>
          <a:stretch/>
        </p:blipFill>
        <p:spPr>
          <a:xfrm>
            <a:off x="5970064" y="6251555"/>
            <a:ext cx="880092" cy="375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3"/>
          <p:cNvSpPr txBox="1"/>
          <p:nvPr>
            <p:ph type="title"/>
          </p:nvPr>
        </p:nvSpPr>
        <p:spPr>
          <a:xfrm>
            <a:off x="715126" y="232899"/>
            <a:ext cx="3657600" cy="665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Learning </a:t>
            </a:r>
            <a:r>
              <a:rPr lang="sl-SI">
                <a:solidFill>
                  <a:srgbClr val="0070C0"/>
                </a:solidFill>
                <a:latin typeface="Calibri"/>
                <a:ea typeface="Calibri"/>
                <a:cs typeface="Calibri"/>
                <a:sym typeface="Calibri"/>
              </a:rPr>
              <a:t>Outcomes</a:t>
            </a:r>
            <a:endParaRPr/>
          </a:p>
        </p:txBody>
      </p:sp>
      <p:sp>
        <p:nvSpPr>
          <p:cNvPr id="416" name="Google Shape;416;p3"/>
          <p:cNvSpPr/>
          <p:nvPr>
            <p:ph idx="2" type="pic"/>
          </p:nvPr>
        </p:nvSpPr>
        <p:spPr>
          <a:xfrm>
            <a:off x="5727939" y="232912"/>
            <a:ext cx="5895579" cy="5434643"/>
          </a:xfrm>
          <a:prstGeom prst="rect">
            <a:avLst/>
          </a:prstGeom>
          <a:noFill/>
          <a:ln>
            <a:noFill/>
          </a:ln>
        </p:spPr>
      </p:sp>
      <p:sp>
        <p:nvSpPr>
          <p:cNvPr id="417" name="Google Shape;417;p3"/>
          <p:cNvSpPr txBox="1"/>
          <p:nvPr>
            <p:ph idx="1" type="body"/>
          </p:nvPr>
        </p:nvSpPr>
        <p:spPr>
          <a:xfrm>
            <a:off x="715125" y="1153400"/>
            <a:ext cx="4776600" cy="4514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200"/>
              </a:spcBef>
              <a:spcAft>
                <a:spcPts val="0"/>
              </a:spcAft>
              <a:buNone/>
            </a:pPr>
            <a:r>
              <a:rPr b="1" lang="sl-SI" sz="2300">
                <a:solidFill>
                  <a:srgbClr val="5F625F"/>
                </a:solidFill>
                <a:latin typeface="Calibri"/>
                <a:ea typeface="Calibri"/>
                <a:cs typeface="Calibri"/>
                <a:sym typeface="Calibri"/>
              </a:rPr>
              <a:t>After completing this SDL unit, you will have developed the ability to:</a:t>
            </a:r>
            <a:endParaRPr b="1" sz="2300">
              <a:solidFill>
                <a:srgbClr val="5F625F"/>
              </a:solidFill>
              <a:latin typeface="Calibri"/>
              <a:ea typeface="Calibri"/>
              <a:cs typeface="Calibri"/>
              <a:sym typeface="Calibri"/>
            </a:endParaRPr>
          </a:p>
          <a:p>
            <a:pPr indent="-330200" lvl="0" marL="285750" rtl="0" algn="l">
              <a:lnSpc>
                <a:spcPct val="90000"/>
              </a:lnSpc>
              <a:spcBef>
                <a:spcPts val="1200"/>
              </a:spcBef>
              <a:spcAft>
                <a:spcPts val="0"/>
              </a:spcAft>
              <a:buSzPts val="2300"/>
              <a:buFont typeface="Arial"/>
              <a:buChar char="•"/>
            </a:pPr>
            <a:r>
              <a:rPr lang="sl-SI" sz="2300">
                <a:solidFill>
                  <a:srgbClr val="5F625F"/>
                </a:solidFill>
                <a:latin typeface="Calibri"/>
                <a:ea typeface="Calibri"/>
                <a:cs typeface="Calibri"/>
                <a:sym typeface="Calibri"/>
              </a:rPr>
              <a:t>Facilitate digital learning that respects learner diversity</a:t>
            </a:r>
            <a:endParaRPr sz="2300">
              <a:solidFill>
                <a:srgbClr val="5F625F"/>
              </a:solidFill>
              <a:latin typeface="Calibri"/>
              <a:ea typeface="Calibri"/>
              <a:cs typeface="Calibri"/>
              <a:sym typeface="Calibri"/>
            </a:endParaRPr>
          </a:p>
          <a:p>
            <a:pPr indent="-330200" lvl="0" marL="285750" rtl="0" algn="l">
              <a:lnSpc>
                <a:spcPct val="90000"/>
              </a:lnSpc>
              <a:spcBef>
                <a:spcPts val="1200"/>
              </a:spcBef>
              <a:spcAft>
                <a:spcPts val="0"/>
              </a:spcAft>
              <a:buSzPts val="2300"/>
              <a:buFont typeface="Arial"/>
              <a:buChar char="•"/>
            </a:pPr>
            <a:r>
              <a:rPr lang="sl-SI" sz="2300">
                <a:solidFill>
                  <a:srgbClr val="5F625F"/>
                </a:solidFill>
                <a:latin typeface="Calibri"/>
                <a:ea typeface="Calibri"/>
                <a:cs typeface="Calibri"/>
                <a:sym typeface="Calibri"/>
              </a:rPr>
              <a:t>Empower adults to build and apply digital skills in real-world settings</a:t>
            </a:r>
            <a:endParaRPr sz="2300">
              <a:solidFill>
                <a:srgbClr val="5F625F"/>
              </a:solidFill>
              <a:latin typeface="Calibri"/>
              <a:ea typeface="Calibri"/>
              <a:cs typeface="Calibri"/>
              <a:sym typeface="Calibri"/>
            </a:endParaRPr>
          </a:p>
          <a:p>
            <a:pPr indent="-330200" lvl="0" marL="285750" rtl="0" algn="l">
              <a:lnSpc>
                <a:spcPct val="90000"/>
              </a:lnSpc>
              <a:spcBef>
                <a:spcPts val="1200"/>
              </a:spcBef>
              <a:spcAft>
                <a:spcPts val="0"/>
              </a:spcAft>
              <a:buSzPts val="2300"/>
              <a:buFont typeface="Arial"/>
              <a:buChar char="•"/>
            </a:pPr>
            <a:r>
              <a:rPr lang="sl-SI" sz="2300">
                <a:solidFill>
                  <a:srgbClr val="5F625F"/>
                </a:solidFill>
                <a:latin typeface="Calibri"/>
                <a:ea typeface="Calibri"/>
                <a:cs typeface="Calibri"/>
                <a:sym typeface="Calibri"/>
              </a:rPr>
              <a:t>Guide learners in developing personal digital transformation plans</a:t>
            </a:r>
            <a:endParaRPr sz="2300">
              <a:solidFill>
                <a:srgbClr val="5F625F"/>
              </a:solidFill>
              <a:latin typeface="Calibri"/>
              <a:ea typeface="Calibri"/>
              <a:cs typeface="Calibri"/>
              <a:sym typeface="Calibri"/>
            </a:endParaRPr>
          </a:p>
          <a:p>
            <a:pPr indent="-330200" lvl="0" marL="285750" rtl="0" algn="l">
              <a:lnSpc>
                <a:spcPct val="90000"/>
              </a:lnSpc>
              <a:spcBef>
                <a:spcPts val="1200"/>
              </a:spcBef>
              <a:spcAft>
                <a:spcPts val="0"/>
              </a:spcAft>
              <a:buSzPts val="2300"/>
              <a:buFont typeface="Arial"/>
              <a:buChar char="•"/>
            </a:pPr>
            <a:r>
              <a:rPr lang="sl-SI" sz="2300">
                <a:solidFill>
                  <a:srgbClr val="5F625F"/>
                </a:solidFill>
                <a:latin typeface="Calibri"/>
                <a:ea typeface="Calibri"/>
                <a:cs typeface="Calibri"/>
                <a:sym typeface="Calibri"/>
              </a:rPr>
              <a:t>Promote critical digital literacy and learner autonomy</a:t>
            </a:r>
            <a:endParaRPr sz="2300">
              <a:solidFill>
                <a:srgbClr val="5F625F"/>
              </a:solidFill>
              <a:latin typeface="Calibri"/>
              <a:ea typeface="Calibri"/>
              <a:cs typeface="Calibri"/>
              <a:sym typeface="Calibri"/>
            </a:endParaRPr>
          </a:p>
        </p:txBody>
      </p:sp>
      <p:pic>
        <p:nvPicPr>
          <p:cNvPr descr="empty board teacher" id="418" name="Google Shape;418;p3"/>
          <p:cNvPicPr preferRelativeResize="0"/>
          <p:nvPr/>
        </p:nvPicPr>
        <p:blipFill>
          <a:blip r:embed="rId4">
            <a:alphaModFix/>
          </a:blip>
          <a:stretch>
            <a:fillRect/>
          </a:stretch>
        </p:blipFill>
        <p:spPr>
          <a:xfrm>
            <a:off x="5858487" y="232900"/>
            <a:ext cx="5634500" cy="56345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4"/>
          <p:cNvSpPr txBox="1"/>
          <p:nvPr>
            <p:ph type="title"/>
          </p:nvPr>
        </p:nvSpPr>
        <p:spPr>
          <a:xfrm>
            <a:off x="4229100" y="77638"/>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Unit</a:t>
            </a:r>
            <a:r>
              <a:rPr lang="sl-SI">
                <a:solidFill>
                  <a:srgbClr val="C52B87"/>
                </a:solidFill>
                <a:latin typeface="Calibri"/>
                <a:ea typeface="Calibri"/>
                <a:cs typeface="Calibri"/>
                <a:sym typeface="Calibri"/>
              </a:rPr>
              <a:t> Overview</a:t>
            </a:r>
            <a:endParaRPr>
              <a:solidFill>
                <a:srgbClr val="C52B87"/>
              </a:solidFill>
              <a:latin typeface="Calibri"/>
              <a:ea typeface="Calibri"/>
              <a:cs typeface="Calibri"/>
              <a:sym typeface="Calibri"/>
            </a:endParaRPr>
          </a:p>
        </p:txBody>
      </p:sp>
      <p:sp>
        <p:nvSpPr>
          <p:cNvPr id="424" name="Google Shape;424;p4"/>
          <p:cNvSpPr txBox="1"/>
          <p:nvPr/>
        </p:nvSpPr>
        <p:spPr>
          <a:xfrm>
            <a:off x="396575" y="1575625"/>
            <a:ext cx="5232900" cy="166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sl-SI" sz="1700">
                <a:solidFill>
                  <a:schemeClr val="dk1"/>
                </a:solidFill>
                <a:latin typeface="Calibri"/>
                <a:ea typeface="Calibri"/>
                <a:cs typeface="Calibri"/>
                <a:sym typeface="Calibri"/>
              </a:rPr>
              <a:t>Digital Inclusion &amp; Equity</a:t>
            </a:r>
            <a:endParaRPr b="0" i="0" sz="1500" u="none" cap="none" strike="noStrike">
              <a:solidFill>
                <a:srgbClr val="000000"/>
              </a:solidFill>
              <a:latin typeface="Arial"/>
              <a:ea typeface="Arial"/>
              <a:cs typeface="Arial"/>
              <a:sym typeface="Arial"/>
            </a:endParaRPr>
          </a:p>
          <a:p>
            <a:pPr indent="-336550" lvl="0" marL="457200" rtl="0" algn="l">
              <a:spcBef>
                <a:spcPts val="0"/>
              </a:spcBef>
              <a:spcAft>
                <a:spcPts val="0"/>
              </a:spcAft>
              <a:buClr>
                <a:srgbClr val="5F625F"/>
              </a:buClr>
              <a:buSzPts val="1700"/>
              <a:buFont typeface="Calibri"/>
              <a:buChar char="●"/>
            </a:pPr>
            <a:r>
              <a:rPr lang="sl-SI" sz="1700">
                <a:solidFill>
                  <a:srgbClr val="5F625F"/>
                </a:solidFill>
                <a:latin typeface="Calibri"/>
                <a:ea typeface="Calibri"/>
                <a:cs typeface="Calibri"/>
                <a:sym typeface="Calibri"/>
              </a:rPr>
              <a:t>Understanding the digital confidence gap</a:t>
            </a:r>
            <a:endParaRPr sz="1700">
              <a:solidFill>
                <a:srgbClr val="5F625F"/>
              </a:solidFill>
              <a:latin typeface="Calibri"/>
              <a:ea typeface="Calibri"/>
              <a:cs typeface="Calibri"/>
              <a:sym typeface="Calibri"/>
            </a:endParaRPr>
          </a:p>
          <a:p>
            <a:pPr indent="-336550" lvl="0" marL="457200" rtl="0" algn="l">
              <a:spcBef>
                <a:spcPts val="0"/>
              </a:spcBef>
              <a:spcAft>
                <a:spcPts val="0"/>
              </a:spcAft>
              <a:buClr>
                <a:srgbClr val="5F625F"/>
              </a:buClr>
              <a:buSzPts val="1700"/>
              <a:buFont typeface="Calibri"/>
              <a:buChar char="●"/>
            </a:pPr>
            <a:r>
              <a:rPr lang="sl-SI" sz="1700">
                <a:solidFill>
                  <a:srgbClr val="5F625F"/>
                </a:solidFill>
                <a:latin typeface="Calibri"/>
                <a:ea typeface="Calibri"/>
                <a:cs typeface="Calibri"/>
                <a:sym typeface="Calibri"/>
              </a:rPr>
              <a:t>Barriers: economic, cultural, linguistic, generational</a:t>
            </a:r>
            <a:endParaRPr sz="1700">
              <a:solidFill>
                <a:srgbClr val="5F625F"/>
              </a:solidFill>
              <a:latin typeface="Calibri"/>
              <a:ea typeface="Calibri"/>
              <a:cs typeface="Calibri"/>
              <a:sym typeface="Calibri"/>
            </a:endParaRPr>
          </a:p>
          <a:p>
            <a:pPr indent="-336550" lvl="0" marL="457200" rtl="0" algn="l">
              <a:spcBef>
                <a:spcPts val="0"/>
              </a:spcBef>
              <a:spcAft>
                <a:spcPts val="0"/>
              </a:spcAft>
              <a:buClr>
                <a:srgbClr val="5F625F"/>
              </a:buClr>
              <a:buSzPts val="1700"/>
              <a:buFont typeface="Calibri"/>
              <a:buChar char="●"/>
            </a:pPr>
            <a:r>
              <a:rPr lang="sl-SI" sz="1700">
                <a:solidFill>
                  <a:srgbClr val="5F625F"/>
                </a:solidFill>
                <a:latin typeface="Calibri"/>
                <a:ea typeface="Calibri"/>
                <a:cs typeface="Calibri"/>
                <a:sym typeface="Calibri"/>
              </a:rPr>
              <a:t>Accessibility and universal design</a:t>
            </a:r>
            <a:endParaRPr sz="1700">
              <a:solidFill>
                <a:srgbClr val="5F625F"/>
              </a:solidFill>
              <a:latin typeface="Calibri"/>
              <a:ea typeface="Calibri"/>
              <a:cs typeface="Calibri"/>
              <a:sym typeface="Calibri"/>
            </a:endParaRPr>
          </a:p>
          <a:p>
            <a:pPr indent="-336550" lvl="0" marL="457200" rtl="0" algn="l">
              <a:spcBef>
                <a:spcPts val="0"/>
              </a:spcBef>
              <a:spcAft>
                <a:spcPts val="0"/>
              </a:spcAft>
              <a:buClr>
                <a:srgbClr val="5F625F"/>
              </a:buClr>
              <a:buSzPts val="1700"/>
              <a:buFont typeface="Calibri"/>
              <a:buChar char="●"/>
            </a:pPr>
            <a:r>
              <a:rPr lang="sl-SI" sz="1700">
                <a:solidFill>
                  <a:srgbClr val="5F625F"/>
                </a:solidFill>
                <a:latin typeface="Calibri"/>
                <a:ea typeface="Calibri"/>
                <a:cs typeface="Calibri"/>
                <a:sym typeface="Calibri"/>
              </a:rPr>
              <a:t>Recognising structural disadvantage</a:t>
            </a:r>
            <a:endParaRPr sz="1700">
              <a:solidFill>
                <a:srgbClr val="5F625F"/>
              </a:solidFill>
              <a:latin typeface="Calibri"/>
              <a:ea typeface="Calibri"/>
              <a:cs typeface="Calibri"/>
              <a:sym typeface="Calibri"/>
            </a:endParaRPr>
          </a:p>
          <a:p>
            <a:pPr indent="-336550" lvl="0" marL="457200" rtl="0" algn="l">
              <a:spcBef>
                <a:spcPts val="0"/>
              </a:spcBef>
              <a:spcAft>
                <a:spcPts val="0"/>
              </a:spcAft>
              <a:buClr>
                <a:srgbClr val="5F625F"/>
              </a:buClr>
              <a:buSzPts val="1700"/>
              <a:buFont typeface="Calibri"/>
              <a:buChar char="●"/>
            </a:pPr>
            <a:r>
              <a:rPr lang="sl-SI" sz="1700">
                <a:solidFill>
                  <a:srgbClr val="5F625F"/>
                </a:solidFill>
                <a:latin typeface="Calibri"/>
                <a:ea typeface="Calibri"/>
                <a:cs typeface="Calibri"/>
                <a:sym typeface="Calibri"/>
              </a:rPr>
              <a:t>Technology as a right, not privilege</a:t>
            </a:r>
            <a:endParaRPr sz="1700">
              <a:solidFill>
                <a:srgbClr val="5F625F"/>
              </a:solidFill>
              <a:latin typeface="Calibri"/>
              <a:ea typeface="Calibri"/>
              <a:cs typeface="Calibri"/>
              <a:sym typeface="Calibri"/>
            </a:endParaRPr>
          </a:p>
        </p:txBody>
      </p:sp>
      <p:sp>
        <p:nvSpPr>
          <p:cNvPr id="425" name="Google Shape;425;p4"/>
          <p:cNvSpPr txBox="1"/>
          <p:nvPr/>
        </p:nvSpPr>
        <p:spPr>
          <a:xfrm>
            <a:off x="396575" y="3915625"/>
            <a:ext cx="49410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sl-SI" sz="1800">
                <a:solidFill>
                  <a:schemeClr val="dk1"/>
                </a:solidFill>
                <a:latin typeface="Calibri"/>
                <a:ea typeface="Calibri"/>
                <a:cs typeface="Calibri"/>
                <a:sym typeface="Calibri"/>
              </a:rPr>
              <a:t>Competence-Oriented Learning</a:t>
            </a:r>
            <a:endParaRPr b="0" i="0" sz="1400" u="none" cap="none" strike="noStrike">
              <a:solidFill>
                <a:srgbClr val="000000"/>
              </a:solidFill>
              <a:latin typeface="Arial"/>
              <a:ea typeface="Arial"/>
              <a:cs typeface="Arial"/>
              <a:sym typeface="Arial"/>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Moving beyond teaching tools → teaching transferable capacities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Real-life problem-solving</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Project-based and contextual learning</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Skills that support employability and lifelong learning</a:t>
            </a:r>
            <a:endParaRPr sz="1600">
              <a:solidFill>
                <a:srgbClr val="5F625F"/>
              </a:solidFill>
              <a:latin typeface="Calibri"/>
              <a:ea typeface="Calibri"/>
              <a:cs typeface="Calibri"/>
              <a:sym typeface="Calibri"/>
            </a:endParaRPr>
          </a:p>
        </p:txBody>
      </p:sp>
      <p:sp>
        <p:nvSpPr>
          <p:cNvPr id="426" name="Google Shape;426;p4"/>
          <p:cNvSpPr txBox="1"/>
          <p:nvPr/>
        </p:nvSpPr>
        <p:spPr>
          <a:xfrm>
            <a:off x="6264575" y="1373425"/>
            <a:ext cx="50118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sl-SI" sz="1800">
                <a:solidFill>
                  <a:schemeClr val="dk1"/>
                </a:solidFill>
                <a:latin typeface="Calibri"/>
                <a:ea typeface="Calibri"/>
                <a:cs typeface="Calibri"/>
                <a:sym typeface="Calibri"/>
              </a:rPr>
              <a:t>Critical Digital Literacy</a:t>
            </a:r>
            <a:endParaRPr b="0" i="0" sz="1400" u="none" cap="none" strike="noStrike">
              <a:solidFill>
                <a:srgbClr val="000000"/>
              </a:solidFill>
              <a:latin typeface="Arial"/>
              <a:ea typeface="Arial"/>
              <a:cs typeface="Arial"/>
              <a:sym typeface="Arial"/>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Evaluating truth, information, and bias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Understanding algorithms and influence</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Safe identity and data awareness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Emotional resilience and online wellbeing</a:t>
            </a:r>
            <a:endParaRPr sz="1600">
              <a:solidFill>
                <a:srgbClr val="5F625F"/>
              </a:solidFill>
              <a:latin typeface="Calibri"/>
              <a:ea typeface="Calibri"/>
              <a:cs typeface="Calibri"/>
              <a:sym typeface="Calibri"/>
            </a:endParaRPr>
          </a:p>
        </p:txBody>
      </p:sp>
      <p:sp>
        <p:nvSpPr>
          <p:cNvPr id="427" name="Google Shape;427;p4"/>
          <p:cNvSpPr txBox="1"/>
          <p:nvPr/>
        </p:nvSpPr>
        <p:spPr>
          <a:xfrm>
            <a:off x="6264575" y="2807425"/>
            <a:ext cx="53214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sl-SI" sz="1800">
                <a:solidFill>
                  <a:schemeClr val="dk1"/>
                </a:solidFill>
                <a:latin typeface="Calibri"/>
                <a:ea typeface="Calibri"/>
                <a:cs typeface="Calibri"/>
                <a:sym typeface="Calibri"/>
              </a:rPr>
              <a:t>Empowering Learner Autonomy and Self-Regulation</a:t>
            </a:r>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Goal setting and co-creating learning</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Self-paced and self-directed models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Building confidence through small wins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Role of feedback and recognition</a:t>
            </a:r>
            <a:r>
              <a:rPr b="0" i="0" lang="sl-SI" sz="1600" u="none" cap="none" strike="noStrike">
                <a:solidFill>
                  <a:srgbClr val="5F625F"/>
                </a:solidFill>
                <a:latin typeface="Calibri"/>
                <a:ea typeface="Calibri"/>
                <a:cs typeface="Calibri"/>
                <a:sym typeface="Calibri"/>
              </a:rPr>
              <a:t> </a:t>
            </a:r>
            <a:endParaRPr b="0" i="0" sz="1600" u="none" cap="none" strike="noStrike">
              <a:solidFill>
                <a:srgbClr val="5F625F"/>
              </a:solidFill>
              <a:latin typeface="Calibri"/>
              <a:ea typeface="Calibri"/>
              <a:cs typeface="Calibri"/>
              <a:sym typeface="Calibri"/>
            </a:endParaRPr>
          </a:p>
        </p:txBody>
      </p:sp>
      <p:sp>
        <p:nvSpPr>
          <p:cNvPr id="428" name="Google Shape;428;p4"/>
          <p:cNvSpPr txBox="1"/>
          <p:nvPr/>
        </p:nvSpPr>
        <p:spPr>
          <a:xfrm>
            <a:off x="6264575" y="4161925"/>
            <a:ext cx="4432200" cy="135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sl-SI" sz="1800">
                <a:solidFill>
                  <a:schemeClr val="dk1"/>
                </a:solidFill>
                <a:latin typeface="Calibri"/>
                <a:ea typeface="Calibri"/>
                <a:cs typeface="Calibri"/>
                <a:sym typeface="Calibri"/>
              </a:rPr>
              <a:t>Digital Transformation Planning</a:t>
            </a:r>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Roadmap for change</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Personal or institutional formats</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Self-inventory → goal → step → outcome</a:t>
            </a:r>
            <a:endParaRPr sz="1600">
              <a:solidFill>
                <a:srgbClr val="5F625F"/>
              </a:solidFill>
              <a:latin typeface="Calibri"/>
              <a:ea typeface="Calibri"/>
              <a:cs typeface="Calibri"/>
              <a:sym typeface="Calibri"/>
            </a:endParaRPr>
          </a:p>
          <a:p>
            <a:pPr indent="-330200" lvl="0" marL="457200" rtl="0" algn="l">
              <a:spcBef>
                <a:spcPts val="0"/>
              </a:spcBef>
              <a:spcAft>
                <a:spcPts val="0"/>
              </a:spcAft>
              <a:buClr>
                <a:srgbClr val="5F625F"/>
              </a:buClr>
              <a:buSzPts val="1600"/>
              <a:buFont typeface="Calibri"/>
              <a:buChar char="●"/>
            </a:pPr>
            <a:r>
              <a:rPr lang="sl-SI" sz="1600">
                <a:solidFill>
                  <a:srgbClr val="5F625F"/>
                </a:solidFill>
                <a:latin typeface="Calibri"/>
                <a:ea typeface="Calibri"/>
                <a:cs typeface="Calibri"/>
                <a:sym typeface="Calibri"/>
              </a:rPr>
              <a:t>Tracking micro-credentials and achievements</a:t>
            </a:r>
            <a:endParaRPr sz="1600">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Google Shape;433;p5"/>
          <p:cNvSpPr/>
          <p:nvPr>
            <p:ph idx="2" type="pic"/>
          </p:nvPr>
        </p:nvSpPr>
        <p:spPr>
          <a:xfrm>
            <a:off x="5727939" y="232912"/>
            <a:ext cx="5895579" cy="5434643"/>
          </a:xfrm>
          <a:prstGeom prst="rect">
            <a:avLst/>
          </a:prstGeom>
          <a:noFill/>
          <a:ln>
            <a:noFill/>
          </a:ln>
        </p:spPr>
      </p:sp>
      <p:sp>
        <p:nvSpPr>
          <p:cNvPr id="434" name="Google Shape;434;p5"/>
          <p:cNvSpPr txBox="1"/>
          <p:nvPr/>
        </p:nvSpPr>
        <p:spPr>
          <a:xfrm>
            <a:off x="568475" y="591125"/>
            <a:ext cx="2813100" cy="5562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sl-SI" sz="3300" u="none" cap="none" strike="noStrike">
                <a:solidFill>
                  <a:srgbClr val="C52B87"/>
                </a:solidFill>
                <a:latin typeface="Calibri"/>
                <a:ea typeface="Calibri"/>
                <a:cs typeface="Calibri"/>
                <a:sym typeface="Calibri"/>
              </a:rPr>
              <a:t>Case Study</a:t>
            </a:r>
            <a:endParaRPr b="1" i="0" sz="3300" u="none" cap="none" strike="noStrike">
              <a:solidFill>
                <a:srgbClr val="C52B87"/>
              </a:solidFill>
              <a:latin typeface="Calibri"/>
              <a:ea typeface="Calibri"/>
              <a:cs typeface="Calibri"/>
              <a:sym typeface="Calibri"/>
            </a:endParaRPr>
          </a:p>
        </p:txBody>
      </p:sp>
      <p:sp>
        <p:nvSpPr>
          <p:cNvPr id="435" name="Google Shape;435;p5"/>
          <p:cNvSpPr txBox="1"/>
          <p:nvPr/>
        </p:nvSpPr>
        <p:spPr>
          <a:xfrm>
            <a:off x="568485" y="1182413"/>
            <a:ext cx="5022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sl-SI" sz="2000">
                <a:solidFill>
                  <a:srgbClr val="343434"/>
                </a:solidFill>
                <a:latin typeface="Calibri"/>
                <a:ea typeface="Calibri"/>
                <a:cs typeface="Calibri"/>
                <a:sym typeface="Calibri"/>
              </a:rPr>
              <a:t>Eleni — Returning to Work after 12 Years</a:t>
            </a:r>
            <a:endParaRPr b="1" i="0" sz="2000" u="none" cap="none" strike="noStrike">
              <a:solidFill>
                <a:srgbClr val="343434"/>
              </a:solidFill>
              <a:latin typeface="Calibri"/>
              <a:ea typeface="Calibri"/>
              <a:cs typeface="Calibri"/>
              <a:sym typeface="Calibri"/>
            </a:endParaRPr>
          </a:p>
        </p:txBody>
      </p:sp>
      <p:sp>
        <p:nvSpPr>
          <p:cNvPr id="436" name="Google Shape;436;p5"/>
          <p:cNvSpPr/>
          <p:nvPr/>
        </p:nvSpPr>
        <p:spPr>
          <a:xfrm>
            <a:off x="568475" y="1847974"/>
            <a:ext cx="4707900" cy="3591600"/>
          </a:xfrm>
          <a:prstGeom prst="rect">
            <a:avLst/>
          </a:prstGeom>
          <a:noFill/>
          <a:ln>
            <a:noFill/>
          </a:ln>
        </p:spPr>
        <p:txBody>
          <a:bodyPr anchorCtr="0" anchor="t" bIns="45700" lIns="91425" spcFirstLastPara="1" rIns="91425" wrap="square" tIns="45700">
            <a:spAutoFit/>
          </a:bodyPr>
          <a:lstStyle/>
          <a:p>
            <a:pPr indent="-355600" lvl="0" marL="457200" rtl="0" algn="l">
              <a:lnSpc>
                <a:spcPct val="150000"/>
              </a:lnSpc>
              <a:spcBef>
                <a:spcPts val="0"/>
              </a:spcBef>
              <a:spcAft>
                <a:spcPts val="0"/>
              </a:spcAft>
              <a:buClr>
                <a:srgbClr val="5F625F"/>
              </a:buClr>
              <a:buSzPts val="2000"/>
              <a:buFont typeface="Calibri"/>
              <a:buChar char="●"/>
            </a:pPr>
            <a:r>
              <a:rPr lang="sl-SI" sz="2000">
                <a:solidFill>
                  <a:srgbClr val="5F625F"/>
                </a:solidFill>
                <a:latin typeface="Calibri"/>
                <a:ea typeface="Calibri"/>
                <a:cs typeface="Calibri"/>
                <a:sym typeface="Calibri"/>
              </a:rPr>
              <a:t>37-year-old migrant mother</a:t>
            </a:r>
            <a:endParaRPr sz="2000">
              <a:solidFill>
                <a:srgbClr val="5F625F"/>
              </a:solidFill>
              <a:latin typeface="Calibri"/>
              <a:ea typeface="Calibri"/>
              <a:cs typeface="Calibri"/>
              <a:sym typeface="Calibri"/>
            </a:endParaRPr>
          </a:p>
          <a:p>
            <a:pPr indent="-355600" lvl="0" marL="457200" rtl="0" algn="l">
              <a:lnSpc>
                <a:spcPct val="150000"/>
              </a:lnSpc>
              <a:spcBef>
                <a:spcPts val="0"/>
              </a:spcBef>
              <a:spcAft>
                <a:spcPts val="0"/>
              </a:spcAft>
              <a:buClr>
                <a:srgbClr val="5F625F"/>
              </a:buClr>
              <a:buSzPts val="2000"/>
              <a:buFont typeface="Calibri"/>
              <a:buChar char="●"/>
            </a:pPr>
            <a:r>
              <a:rPr lang="sl-SI" sz="2000">
                <a:solidFill>
                  <a:srgbClr val="5F625F"/>
                </a:solidFill>
                <a:latin typeface="Calibri"/>
                <a:ea typeface="Calibri"/>
                <a:cs typeface="Calibri"/>
                <a:sym typeface="Calibri"/>
              </a:rPr>
              <a:t>No formal digital qualifications</a:t>
            </a:r>
            <a:endParaRPr sz="2000">
              <a:solidFill>
                <a:srgbClr val="5F625F"/>
              </a:solidFill>
              <a:latin typeface="Calibri"/>
              <a:ea typeface="Calibri"/>
              <a:cs typeface="Calibri"/>
              <a:sym typeface="Calibri"/>
            </a:endParaRPr>
          </a:p>
          <a:p>
            <a:pPr indent="-355600" lvl="0" marL="457200" rtl="0" algn="l">
              <a:lnSpc>
                <a:spcPct val="150000"/>
              </a:lnSpc>
              <a:spcBef>
                <a:spcPts val="0"/>
              </a:spcBef>
              <a:spcAft>
                <a:spcPts val="0"/>
              </a:spcAft>
              <a:buClr>
                <a:srgbClr val="5F625F"/>
              </a:buClr>
              <a:buSzPts val="2000"/>
              <a:buFont typeface="Calibri"/>
              <a:buChar char="●"/>
            </a:pPr>
            <a:r>
              <a:rPr lang="sl-SI" sz="2000">
                <a:solidFill>
                  <a:srgbClr val="5F625F"/>
                </a:solidFill>
                <a:latin typeface="Calibri"/>
                <a:ea typeface="Calibri"/>
                <a:cs typeface="Calibri"/>
                <a:sym typeface="Calibri"/>
              </a:rPr>
              <a:t>Fear of mistakes &amp; judgment</a:t>
            </a:r>
            <a:endParaRPr sz="2000">
              <a:solidFill>
                <a:srgbClr val="5F625F"/>
              </a:solidFill>
              <a:latin typeface="Calibri"/>
              <a:ea typeface="Calibri"/>
              <a:cs typeface="Calibri"/>
              <a:sym typeface="Calibri"/>
            </a:endParaRPr>
          </a:p>
          <a:p>
            <a:pPr indent="-355600" lvl="0" marL="457200" rtl="0" algn="l">
              <a:lnSpc>
                <a:spcPct val="150000"/>
              </a:lnSpc>
              <a:spcBef>
                <a:spcPts val="0"/>
              </a:spcBef>
              <a:spcAft>
                <a:spcPts val="0"/>
              </a:spcAft>
              <a:buClr>
                <a:srgbClr val="5F625F"/>
              </a:buClr>
              <a:buSzPts val="2000"/>
              <a:buFont typeface="Calibri"/>
              <a:buChar char="●"/>
            </a:pPr>
            <a:r>
              <a:rPr lang="sl-SI" sz="2000">
                <a:solidFill>
                  <a:srgbClr val="5F625F"/>
                </a:solidFill>
                <a:latin typeface="Calibri"/>
                <a:ea typeface="Calibri"/>
                <a:cs typeface="Calibri"/>
                <a:sym typeface="Calibri"/>
              </a:rPr>
              <a:t>Wants admin job but avoids digital systems</a:t>
            </a:r>
            <a:endParaRPr sz="2000">
              <a:solidFill>
                <a:srgbClr val="5F625F"/>
              </a:solidFill>
              <a:latin typeface="Calibri"/>
              <a:ea typeface="Calibri"/>
              <a:cs typeface="Calibri"/>
              <a:sym typeface="Calibri"/>
            </a:endParaRPr>
          </a:p>
          <a:p>
            <a:pPr indent="0" lvl="0" marL="0" rtl="0" algn="l">
              <a:lnSpc>
                <a:spcPct val="150000"/>
              </a:lnSpc>
              <a:spcBef>
                <a:spcPts val="0"/>
              </a:spcBef>
              <a:spcAft>
                <a:spcPts val="0"/>
              </a:spcAft>
              <a:buNone/>
            </a:pPr>
            <a:r>
              <a:rPr i="1" lang="sl-SI" sz="2000">
                <a:solidFill>
                  <a:srgbClr val="5F625F"/>
                </a:solidFill>
                <a:latin typeface="Calibri"/>
                <a:ea typeface="Calibri"/>
                <a:cs typeface="Calibri"/>
                <a:sym typeface="Calibri"/>
              </a:rPr>
              <a:t>“I feel stupid online.”</a:t>
            </a:r>
            <a:endParaRPr i="1" sz="2000">
              <a:solidFill>
                <a:srgbClr val="5F625F"/>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600"/>
              <a:buFont typeface="Arial"/>
              <a:buNone/>
            </a:pPr>
            <a:r>
              <a:t/>
            </a:r>
            <a:endParaRPr sz="2000">
              <a:solidFill>
                <a:srgbClr val="5F625F"/>
              </a:solidFill>
              <a:latin typeface="Calibri"/>
              <a:ea typeface="Calibri"/>
              <a:cs typeface="Calibri"/>
              <a:sym typeface="Calibri"/>
            </a:endParaRPr>
          </a:p>
        </p:txBody>
      </p:sp>
      <p:pic>
        <p:nvPicPr>
          <p:cNvPr descr="without the title of the urban renewal project, just the case study title " id="437" name="Google Shape;437;p5"/>
          <p:cNvPicPr preferRelativeResize="0"/>
          <p:nvPr/>
        </p:nvPicPr>
        <p:blipFill>
          <a:blip r:embed="rId4">
            <a:alphaModFix/>
          </a:blip>
          <a:stretch>
            <a:fillRect/>
          </a:stretch>
        </p:blipFill>
        <p:spPr>
          <a:xfrm>
            <a:off x="5727950" y="232900"/>
            <a:ext cx="5895575" cy="54346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1" name="Shape 441"/>
        <p:cNvGrpSpPr/>
        <p:nvPr/>
      </p:nvGrpSpPr>
      <p:grpSpPr>
        <a:xfrm>
          <a:off x="0" y="0"/>
          <a:ext cx="0" cy="0"/>
          <a:chOff x="0" y="0"/>
          <a:chExt cx="0" cy="0"/>
        </a:xfrm>
      </p:grpSpPr>
      <p:pic>
        <p:nvPicPr>
          <p:cNvPr id="442" name="Google Shape;442;p6"/>
          <p:cNvPicPr preferRelativeResize="0"/>
          <p:nvPr>
            <p:ph idx="2" type="pic"/>
          </p:nvPr>
        </p:nvPicPr>
        <p:blipFill rotWithShape="1">
          <a:blip r:embed="rId4">
            <a:alphaModFix/>
          </a:blip>
          <a:srcRect b="3908" l="0" r="0" t="3908"/>
          <a:stretch/>
        </p:blipFill>
        <p:spPr>
          <a:xfrm>
            <a:off x="5727939" y="232912"/>
            <a:ext cx="5895579" cy="5434643"/>
          </a:xfrm>
          <a:prstGeom prst="rect">
            <a:avLst/>
          </a:prstGeom>
          <a:noFill/>
          <a:ln>
            <a:noFill/>
          </a:ln>
        </p:spPr>
      </p:pic>
      <p:sp>
        <p:nvSpPr>
          <p:cNvPr id="443" name="Google Shape;443;p6"/>
          <p:cNvSpPr txBox="1"/>
          <p:nvPr>
            <p:ph type="title"/>
          </p:nvPr>
        </p:nvSpPr>
        <p:spPr>
          <a:xfrm>
            <a:off x="450011" y="232912"/>
            <a:ext cx="9601200" cy="11423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Case Study</a:t>
            </a:r>
            <a:endParaRPr/>
          </a:p>
        </p:txBody>
      </p:sp>
      <p:sp>
        <p:nvSpPr>
          <p:cNvPr id="444" name="Google Shape;444;p6"/>
          <p:cNvSpPr/>
          <p:nvPr/>
        </p:nvSpPr>
        <p:spPr>
          <a:xfrm>
            <a:off x="541400" y="1480700"/>
            <a:ext cx="4516800" cy="44388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b="1" lang="sl-SI" sz="1900">
                <a:solidFill>
                  <a:srgbClr val="5F625F"/>
                </a:solidFill>
                <a:latin typeface="Calibri"/>
                <a:ea typeface="Calibri"/>
                <a:cs typeface="Calibri"/>
                <a:sym typeface="Calibri"/>
              </a:rPr>
              <a:t>Challenges</a:t>
            </a:r>
            <a:endParaRPr b="1"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Confidence vs ability</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Language &amp; interface barrier</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Limited devices at home</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Not aware of free training</a:t>
            </a:r>
            <a:endParaRPr sz="1900">
              <a:solidFill>
                <a:srgbClr val="5F625F"/>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600"/>
              <a:buFont typeface="Arial"/>
              <a:buNone/>
            </a:pPr>
            <a:r>
              <a:rPr b="1" lang="sl-SI" sz="1900">
                <a:solidFill>
                  <a:srgbClr val="5F625F"/>
                </a:solidFill>
                <a:latin typeface="Calibri"/>
                <a:ea typeface="Calibri"/>
                <a:cs typeface="Calibri"/>
                <a:sym typeface="Calibri"/>
              </a:rPr>
              <a:t>Opportunities</a:t>
            </a:r>
            <a:endParaRPr b="1"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Strong organisational skills</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Motivated for employment</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Local support networks</a:t>
            </a:r>
            <a:endParaRPr sz="1900">
              <a:solidFill>
                <a:srgbClr val="5F625F"/>
              </a:solidFill>
              <a:latin typeface="Calibri"/>
              <a:ea typeface="Calibri"/>
              <a:cs typeface="Calibri"/>
              <a:sym typeface="Calibri"/>
            </a:endParaRPr>
          </a:p>
          <a:p>
            <a:pPr indent="-349250" lvl="0" marL="457200" marR="0" rtl="0" algn="just">
              <a:lnSpc>
                <a:spcPct val="150000"/>
              </a:lnSpc>
              <a:spcBef>
                <a:spcPts val="0"/>
              </a:spcBef>
              <a:spcAft>
                <a:spcPts val="0"/>
              </a:spcAft>
              <a:buClr>
                <a:srgbClr val="5F625F"/>
              </a:buClr>
              <a:buSzPts val="1900"/>
              <a:buFont typeface="Calibri"/>
              <a:buChar char="●"/>
            </a:pPr>
            <a:r>
              <a:rPr lang="sl-SI" sz="1900">
                <a:solidFill>
                  <a:srgbClr val="5F625F"/>
                </a:solidFill>
                <a:latin typeface="Calibri"/>
                <a:ea typeface="Calibri"/>
                <a:cs typeface="Calibri"/>
                <a:sym typeface="Calibri"/>
              </a:rPr>
              <a:t>Micro-learning &amp; blended delivery</a:t>
            </a:r>
            <a:endParaRPr sz="1900">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8" name="Shape 448"/>
        <p:cNvGrpSpPr/>
        <p:nvPr/>
      </p:nvGrpSpPr>
      <p:grpSpPr>
        <a:xfrm>
          <a:off x="0" y="0"/>
          <a:ext cx="0" cy="0"/>
          <a:chOff x="0" y="0"/>
          <a:chExt cx="0" cy="0"/>
        </a:xfrm>
      </p:grpSpPr>
      <p:sp>
        <p:nvSpPr>
          <p:cNvPr id="449" name="Google Shape;449;p7"/>
          <p:cNvSpPr/>
          <p:nvPr>
            <p:ph idx="2" type="pic"/>
          </p:nvPr>
        </p:nvSpPr>
        <p:spPr>
          <a:xfrm>
            <a:off x="5727939" y="232912"/>
            <a:ext cx="5895579" cy="5434643"/>
          </a:xfrm>
          <a:prstGeom prst="rect">
            <a:avLst/>
          </a:prstGeom>
          <a:noFill/>
          <a:ln>
            <a:noFill/>
          </a:ln>
        </p:spPr>
      </p:sp>
      <p:sp>
        <p:nvSpPr>
          <p:cNvPr id="450" name="Google Shape;450;p7"/>
          <p:cNvSpPr txBox="1"/>
          <p:nvPr/>
        </p:nvSpPr>
        <p:spPr>
          <a:xfrm>
            <a:off x="1034819" y="641909"/>
            <a:ext cx="2246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C52B87"/>
                </a:solidFill>
                <a:latin typeface="Arial"/>
                <a:ea typeface="Arial"/>
                <a:cs typeface="Arial"/>
                <a:sym typeface="Arial"/>
              </a:rPr>
              <a:t>Case Study</a:t>
            </a:r>
            <a:endParaRPr b="1" i="0" sz="2400" u="none" cap="none" strike="noStrike">
              <a:solidFill>
                <a:srgbClr val="C52B87"/>
              </a:solidFill>
              <a:latin typeface="Arial"/>
              <a:ea typeface="Arial"/>
              <a:cs typeface="Arial"/>
              <a:sym typeface="Arial"/>
            </a:endParaRPr>
          </a:p>
        </p:txBody>
      </p:sp>
      <p:sp>
        <p:nvSpPr>
          <p:cNvPr id="451" name="Google Shape;451;p7"/>
          <p:cNvSpPr/>
          <p:nvPr/>
        </p:nvSpPr>
        <p:spPr>
          <a:xfrm>
            <a:off x="1034825" y="1277925"/>
            <a:ext cx="4264500" cy="450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sl-SI" sz="2100" u="none" cap="none" strike="noStrike">
                <a:solidFill>
                  <a:srgbClr val="5F625F"/>
                </a:solidFill>
                <a:latin typeface="Calibri"/>
                <a:ea typeface="Calibri"/>
                <a:cs typeface="Calibri"/>
                <a:sym typeface="Calibri"/>
              </a:rPr>
              <a:t>Reflection questions</a:t>
            </a:r>
            <a:r>
              <a:rPr b="1" lang="sl-SI" sz="2100">
                <a:solidFill>
                  <a:srgbClr val="5F625F"/>
                </a:solidFill>
                <a:latin typeface="Calibri"/>
                <a:ea typeface="Calibri"/>
                <a:cs typeface="Calibri"/>
                <a:sym typeface="Calibri"/>
              </a:rPr>
              <a:t>:</a:t>
            </a:r>
            <a:endParaRPr b="1" i="0" sz="1900" u="none" cap="none" strike="noStrike">
              <a:solidFill>
                <a:srgbClr val="000000"/>
              </a:solidFill>
            </a:endParaRPr>
          </a:p>
          <a:p>
            <a:pPr indent="-361950" lvl="0" marL="457200" rtl="0" algn="l">
              <a:lnSpc>
                <a:spcPct val="115000"/>
              </a:lnSpc>
              <a:spcBef>
                <a:spcPts val="1200"/>
              </a:spcBef>
              <a:spcAft>
                <a:spcPts val="0"/>
              </a:spcAft>
              <a:buClr>
                <a:srgbClr val="5F625F"/>
              </a:buClr>
              <a:buSzPts val="2100"/>
              <a:buFont typeface="Calibri"/>
              <a:buChar char="●"/>
            </a:pPr>
            <a:r>
              <a:rPr lang="sl-SI" sz="2100">
                <a:solidFill>
                  <a:srgbClr val="5F625F"/>
                </a:solidFill>
                <a:latin typeface="Calibri"/>
                <a:ea typeface="Calibri"/>
                <a:cs typeface="Calibri"/>
                <a:sym typeface="Calibri"/>
              </a:rPr>
              <a:t>What would empowerment look like for Eleni?</a:t>
            </a:r>
            <a:endParaRPr sz="2100">
              <a:solidFill>
                <a:srgbClr val="5F625F"/>
              </a:solidFill>
              <a:latin typeface="Calibri"/>
              <a:ea typeface="Calibri"/>
              <a:cs typeface="Calibri"/>
              <a:sym typeface="Calibri"/>
            </a:endParaRPr>
          </a:p>
          <a:p>
            <a:pPr indent="-361950" lvl="0" marL="457200" rtl="0" algn="l">
              <a:lnSpc>
                <a:spcPct val="115000"/>
              </a:lnSpc>
              <a:spcBef>
                <a:spcPts val="0"/>
              </a:spcBef>
              <a:spcAft>
                <a:spcPts val="0"/>
              </a:spcAft>
              <a:buClr>
                <a:srgbClr val="5F625F"/>
              </a:buClr>
              <a:buSzPts val="2100"/>
              <a:buFont typeface="Calibri"/>
              <a:buChar char="●"/>
            </a:pPr>
            <a:r>
              <a:rPr lang="sl-SI" sz="2100">
                <a:solidFill>
                  <a:srgbClr val="5F625F"/>
                </a:solidFill>
                <a:latin typeface="Calibri"/>
                <a:ea typeface="Calibri"/>
                <a:cs typeface="Calibri"/>
                <a:sym typeface="Calibri"/>
              </a:rPr>
              <a:t>Which digital skills should be prioritised?</a:t>
            </a:r>
            <a:endParaRPr sz="2100">
              <a:solidFill>
                <a:srgbClr val="5F625F"/>
              </a:solidFill>
              <a:latin typeface="Calibri"/>
              <a:ea typeface="Calibri"/>
              <a:cs typeface="Calibri"/>
              <a:sym typeface="Calibri"/>
            </a:endParaRPr>
          </a:p>
          <a:p>
            <a:pPr indent="-361950" lvl="0" marL="457200" rtl="0" algn="l">
              <a:lnSpc>
                <a:spcPct val="115000"/>
              </a:lnSpc>
              <a:spcBef>
                <a:spcPts val="0"/>
              </a:spcBef>
              <a:spcAft>
                <a:spcPts val="0"/>
              </a:spcAft>
              <a:buClr>
                <a:srgbClr val="5F625F"/>
              </a:buClr>
              <a:buSzPts val="2100"/>
              <a:buFont typeface="Calibri"/>
              <a:buChar char="●"/>
            </a:pPr>
            <a:r>
              <a:rPr lang="sl-SI" sz="2100">
                <a:solidFill>
                  <a:srgbClr val="5F625F"/>
                </a:solidFill>
                <a:latin typeface="Calibri"/>
                <a:ea typeface="Calibri"/>
                <a:cs typeface="Calibri"/>
                <a:sym typeface="Calibri"/>
              </a:rPr>
              <a:t>What role should the educator play? Trainer? Coach? Co-learner?</a:t>
            </a:r>
            <a:endParaRPr sz="2100">
              <a:solidFill>
                <a:srgbClr val="5F625F"/>
              </a:solidFill>
              <a:latin typeface="Calibri"/>
              <a:ea typeface="Calibri"/>
              <a:cs typeface="Calibri"/>
              <a:sym typeface="Calibri"/>
            </a:endParaRPr>
          </a:p>
          <a:p>
            <a:pPr indent="-361950" lvl="0" marL="457200" rtl="0" algn="l">
              <a:lnSpc>
                <a:spcPct val="115000"/>
              </a:lnSpc>
              <a:spcBef>
                <a:spcPts val="0"/>
              </a:spcBef>
              <a:spcAft>
                <a:spcPts val="0"/>
              </a:spcAft>
              <a:buClr>
                <a:srgbClr val="5F625F"/>
              </a:buClr>
              <a:buSzPts val="2100"/>
              <a:buFont typeface="Calibri"/>
              <a:buChar char="●"/>
            </a:pPr>
            <a:r>
              <a:rPr lang="sl-SI" sz="2100">
                <a:solidFill>
                  <a:srgbClr val="5F625F"/>
                </a:solidFill>
                <a:latin typeface="Calibri"/>
                <a:ea typeface="Calibri"/>
                <a:cs typeface="Calibri"/>
                <a:sym typeface="Calibri"/>
              </a:rPr>
              <a:t>What biases might we have toward her?</a:t>
            </a:r>
            <a:endParaRPr sz="2100">
              <a:solidFill>
                <a:srgbClr val="5F625F"/>
              </a:solidFill>
              <a:latin typeface="Calibri"/>
              <a:ea typeface="Calibri"/>
              <a:cs typeface="Calibri"/>
              <a:sym typeface="Calibri"/>
            </a:endParaRPr>
          </a:p>
          <a:p>
            <a:pPr indent="-361950" lvl="0" marL="457200" rtl="0" algn="l">
              <a:lnSpc>
                <a:spcPct val="115000"/>
              </a:lnSpc>
              <a:spcBef>
                <a:spcPts val="0"/>
              </a:spcBef>
              <a:spcAft>
                <a:spcPts val="0"/>
              </a:spcAft>
              <a:buClr>
                <a:srgbClr val="5F625F"/>
              </a:buClr>
              <a:buSzPts val="2100"/>
              <a:buFont typeface="Calibri"/>
              <a:buChar char="●"/>
            </a:pPr>
            <a:r>
              <a:rPr lang="sl-SI" sz="2100">
                <a:solidFill>
                  <a:srgbClr val="5F625F"/>
                </a:solidFill>
                <a:latin typeface="Calibri"/>
                <a:ea typeface="Calibri"/>
                <a:cs typeface="Calibri"/>
                <a:sym typeface="Calibri"/>
              </a:rPr>
              <a:t>What small win could be achieved in week 1?</a:t>
            </a:r>
            <a:br>
              <a:rPr lang="sl-SI" sz="2100">
                <a:solidFill>
                  <a:srgbClr val="5F625F"/>
                </a:solidFill>
                <a:latin typeface="Calibri"/>
                <a:ea typeface="Calibri"/>
                <a:cs typeface="Calibri"/>
                <a:sym typeface="Calibri"/>
              </a:rPr>
            </a:br>
            <a:endParaRPr b="0" i="0" u="none" cap="none" strike="noStrike">
              <a:solidFill>
                <a:schemeClr val="dk1"/>
              </a:solidFill>
              <a:latin typeface="Arial"/>
              <a:ea typeface="Arial"/>
              <a:cs typeface="Arial"/>
              <a:sym typeface="Arial"/>
            </a:endParaRPr>
          </a:p>
        </p:txBody>
      </p:sp>
      <p:pic>
        <p:nvPicPr>
          <p:cNvPr descr="digital skills" id="452" name="Google Shape;452;p7"/>
          <p:cNvPicPr preferRelativeResize="0"/>
          <p:nvPr/>
        </p:nvPicPr>
        <p:blipFill>
          <a:blip r:embed="rId4">
            <a:alphaModFix/>
          </a:blip>
          <a:stretch>
            <a:fillRect/>
          </a:stretch>
        </p:blipFill>
        <p:spPr>
          <a:xfrm>
            <a:off x="5727950" y="116450"/>
            <a:ext cx="5895575" cy="566754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6" name="Shape 456"/>
        <p:cNvGrpSpPr/>
        <p:nvPr/>
      </p:nvGrpSpPr>
      <p:grpSpPr>
        <a:xfrm>
          <a:off x="0" y="0"/>
          <a:ext cx="0" cy="0"/>
          <a:chOff x="0" y="0"/>
          <a:chExt cx="0" cy="0"/>
        </a:xfrm>
      </p:grpSpPr>
      <p:sp>
        <p:nvSpPr>
          <p:cNvPr id="457" name="Google Shape;457;p8"/>
          <p:cNvSpPr/>
          <p:nvPr>
            <p:ph idx="2" type="pic"/>
          </p:nvPr>
        </p:nvSpPr>
        <p:spPr>
          <a:xfrm>
            <a:off x="655608" y="370936"/>
            <a:ext cx="5895579" cy="5434643"/>
          </a:xfrm>
          <a:prstGeom prst="rect">
            <a:avLst/>
          </a:prstGeom>
          <a:noFill/>
          <a:ln>
            <a:noFill/>
          </a:ln>
        </p:spPr>
      </p:sp>
      <p:sp>
        <p:nvSpPr>
          <p:cNvPr id="458" name="Google Shape;458;p8"/>
          <p:cNvSpPr txBox="1"/>
          <p:nvPr/>
        </p:nvSpPr>
        <p:spPr>
          <a:xfrm>
            <a:off x="6797264" y="864291"/>
            <a:ext cx="187262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400" u="none" cap="none" strike="noStrike">
                <a:solidFill>
                  <a:srgbClr val="0070C0"/>
                </a:solidFill>
                <a:latin typeface="Calibri"/>
                <a:ea typeface="Calibri"/>
                <a:cs typeface="Calibri"/>
                <a:sym typeface="Calibri"/>
              </a:rPr>
              <a:t>Activity 1 </a:t>
            </a:r>
            <a:endParaRPr b="0" i="0" sz="1400" u="none" cap="none" strike="noStrike">
              <a:solidFill>
                <a:srgbClr val="000000"/>
              </a:solidFill>
              <a:latin typeface="Arial"/>
              <a:ea typeface="Arial"/>
              <a:cs typeface="Arial"/>
              <a:sym typeface="Arial"/>
            </a:endParaRPr>
          </a:p>
        </p:txBody>
      </p:sp>
      <p:sp>
        <p:nvSpPr>
          <p:cNvPr id="459" name="Google Shape;459;p8"/>
          <p:cNvSpPr/>
          <p:nvPr/>
        </p:nvSpPr>
        <p:spPr>
          <a:xfrm>
            <a:off x="6797275" y="1458475"/>
            <a:ext cx="5207700" cy="360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lang="sl-SI" sz="2100">
                <a:solidFill>
                  <a:srgbClr val="5F625F"/>
                </a:solidFill>
                <a:latin typeface="Calibri"/>
                <a:ea typeface="Calibri"/>
                <a:cs typeface="Calibri"/>
                <a:sym typeface="Calibri"/>
              </a:rPr>
              <a:t>Digital Competence Self-Inventory</a:t>
            </a:r>
            <a:endParaRPr b="1"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sl-SI" sz="2100">
                <a:solidFill>
                  <a:srgbClr val="5F625F"/>
                </a:solidFill>
                <a:latin typeface="Calibri"/>
                <a:ea typeface="Calibri"/>
                <a:cs typeface="Calibri"/>
                <a:sym typeface="Calibri"/>
              </a:rPr>
              <a:t>Purpose: Identify readiness, needs and confidence levels.</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lang="sl-SI" sz="2100">
                <a:solidFill>
                  <a:srgbClr val="5F625F"/>
                </a:solidFill>
                <a:latin typeface="Calibri"/>
                <a:ea typeface="Calibri"/>
                <a:cs typeface="Calibri"/>
                <a:sym typeface="Calibri"/>
              </a:rPr>
              <a:t>Task:</a:t>
            </a:r>
            <a:endParaRPr b="1"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sl-SI" sz="2100">
                <a:solidFill>
                  <a:srgbClr val="5F625F"/>
                </a:solidFill>
                <a:latin typeface="Calibri"/>
                <a:ea typeface="Calibri"/>
                <a:cs typeface="Calibri"/>
                <a:sym typeface="Calibri"/>
              </a:rPr>
              <a:t>→ Complete the Self-Inventory checklist</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sl-SI" sz="2100">
                <a:solidFill>
                  <a:srgbClr val="5F625F"/>
                </a:solidFill>
                <a:latin typeface="Calibri"/>
                <a:ea typeface="Calibri"/>
                <a:cs typeface="Calibri"/>
                <a:sym typeface="Calibri"/>
              </a:rPr>
              <a:t>→ Highlight ONE strength &amp; ONE priority</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lang="sl-SI" sz="2100">
                <a:solidFill>
                  <a:srgbClr val="5F625F"/>
                </a:solidFill>
                <a:latin typeface="Calibri"/>
                <a:ea typeface="Calibri"/>
                <a:cs typeface="Calibri"/>
                <a:sym typeface="Calibri"/>
              </a:rPr>
              <a:t>Outcome:</a:t>
            </a:r>
            <a:endParaRPr b="1"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sl-SI" sz="2100">
                <a:solidFill>
                  <a:srgbClr val="5F625F"/>
                </a:solidFill>
                <a:latin typeface="Calibri"/>
                <a:ea typeface="Calibri"/>
                <a:cs typeface="Calibri"/>
                <a:sym typeface="Calibri"/>
              </a:rPr>
              <a:t>To build self-awareness and responsibility for learning direction.</a:t>
            </a:r>
            <a:endParaRPr sz="2100">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u="none" cap="none" strike="noStrike">
              <a:solidFill>
                <a:schemeClr val="dk1"/>
              </a:solidFill>
              <a:latin typeface="Arial"/>
              <a:ea typeface="Arial"/>
              <a:cs typeface="Arial"/>
              <a:sym typeface="Arial"/>
            </a:endParaRPr>
          </a:p>
        </p:txBody>
      </p:sp>
      <p:pic>
        <p:nvPicPr>
          <p:cNvPr descr="evaluation self inventory" id="460" name="Google Shape;460;p8"/>
          <p:cNvPicPr preferRelativeResize="0"/>
          <p:nvPr/>
        </p:nvPicPr>
        <p:blipFill>
          <a:blip r:embed="rId4">
            <a:alphaModFix/>
          </a:blip>
          <a:stretch>
            <a:fillRect/>
          </a:stretch>
        </p:blipFill>
        <p:spPr>
          <a:xfrm>
            <a:off x="655600" y="244725"/>
            <a:ext cx="5999025" cy="56226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4" name="Shape 464"/>
        <p:cNvGrpSpPr/>
        <p:nvPr/>
      </p:nvGrpSpPr>
      <p:grpSpPr>
        <a:xfrm>
          <a:off x="0" y="0"/>
          <a:ext cx="0" cy="0"/>
          <a:chOff x="0" y="0"/>
          <a:chExt cx="0" cy="0"/>
        </a:xfrm>
      </p:grpSpPr>
      <p:pic>
        <p:nvPicPr>
          <p:cNvPr id="465" name="Google Shape;465;p9" title="PERSONAL DIGITAL TRANSFORMATION PLAN TEMPLATE (1).jpg"/>
          <p:cNvPicPr preferRelativeResize="0"/>
          <p:nvPr>
            <p:ph idx="2" type="pic"/>
          </p:nvPr>
        </p:nvPicPr>
        <p:blipFill rotWithShape="1">
          <a:blip r:embed="rId4">
            <a:alphaModFix/>
          </a:blip>
          <a:srcRect b="28268" l="0" r="0" t="28268"/>
          <a:stretch/>
        </p:blipFill>
        <p:spPr>
          <a:xfrm>
            <a:off x="5727939" y="232912"/>
            <a:ext cx="5895579" cy="5434645"/>
          </a:xfrm>
          <a:prstGeom prst="rect">
            <a:avLst/>
          </a:prstGeom>
          <a:noFill/>
          <a:ln>
            <a:noFill/>
          </a:ln>
        </p:spPr>
      </p:pic>
      <p:sp>
        <p:nvSpPr>
          <p:cNvPr id="466" name="Google Shape;466;p9"/>
          <p:cNvSpPr txBox="1"/>
          <p:nvPr/>
        </p:nvSpPr>
        <p:spPr>
          <a:xfrm>
            <a:off x="492725" y="525750"/>
            <a:ext cx="4920900" cy="13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sl-SI" sz="2700" u="none" cap="none" strike="noStrike">
                <a:solidFill>
                  <a:srgbClr val="C52B87"/>
                </a:solidFill>
                <a:latin typeface="Calibri"/>
                <a:ea typeface="Calibri"/>
                <a:cs typeface="Calibri"/>
                <a:sym typeface="Calibri"/>
              </a:rPr>
              <a:t>Activity</a:t>
            </a:r>
            <a:r>
              <a:rPr b="1" i="0" lang="sl-SI" sz="2700" u="none" cap="none" strike="noStrike">
                <a:solidFill>
                  <a:srgbClr val="0070C0"/>
                </a:solidFill>
                <a:latin typeface="Calibri"/>
                <a:ea typeface="Calibri"/>
                <a:cs typeface="Calibri"/>
                <a:sym typeface="Calibri"/>
              </a:rPr>
              <a:t> </a:t>
            </a:r>
            <a:endParaRPr b="1" i="0" sz="27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lang="sl-SI" sz="2700">
                <a:solidFill>
                  <a:srgbClr val="0070C0"/>
                </a:solidFill>
                <a:latin typeface="Calibri"/>
                <a:ea typeface="Calibri"/>
                <a:cs typeface="Calibri"/>
                <a:sym typeface="Calibri"/>
              </a:rPr>
              <a:t>Personal Digital Transformation Plan</a:t>
            </a:r>
            <a:r>
              <a:rPr b="1" i="0" lang="sl-SI" sz="2700" u="none" cap="none" strike="noStrike">
                <a:solidFill>
                  <a:srgbClr val="0070C0"/>
                </a:solidFill>
                <a:latin typeface="Calibri"/>
                <a:ea typeface="Calibri"/>
                <a:cs typeface="Calibri"/>
                <a:sym typeface="Calibri"/>
              </a:rPr>
              <a:t> </a:t>
            </a:r>
            <a:endParaRPr b="0" i="0" sz="1700" u="none" cap="none" strike="noStrike">
              <a:solidFill>
                <a:srgbClr val="000000"/>
              </a:solidFill>
              <a:latin typeface="Arial"/>
              <a:ea typeface="Arial"/>
              <a:cs typeface="Arial"/>
              <a:sym typeface="Arial"/>
            </a:endParaRPr>
          </a:p>
        </p:txBody>
      </p:sp>
      <p:sp>
        <p:nvSpPr>
          <p:cNvPr id="467" name="Google Shape;467;p9"/>
          <p:cNvSpPr txBox="1"/>
          <p:nvPr/>
        </p:nvSpPr>
        <p:spPr>
          <a:xfrm>
            <a:off x="492725" y="1864950"/>
            <a:ext cx="4920900" cy="4188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sl-SI" sz="2400">
                <a:solidFill>
                  <a:srgbClr val="5F625F"/>
                </a:solidFill>
                <a:latin typeface="Calibri"/>
                <a:ea typeface="Calibri"/>
                <a:cs typeface="Calibri"/>
                <a:sym typeface="Calibri"/>
              </a:rPr>
              <a:t>Personal Digital Transformation Plan</a:t>
            </a:r>
            <a:endParaRPr b="1" sz="2400">
              <a:solidFill>
                <a:srgbClr val="5F625F"/>
              </a:solidFill>
              <a:latin typeface="Calibri"/>
              <a:ea typeface="Calibri"/>
              <a:cs typeface="Calibri"/>
              <a:sym typeface="Calibri"/>
            </a:endParaRPr>
          </a:p>
          <a:p>
            <a:pPr indent="0" lvl="0" marL="0" marR="0" rtl="0" algn="l">
              <a:lnSpc>
                <a:spcPct val="115000"/>
              </a:lnSpc>
              <a:spcBef>
                <a:spcPts val="0"/>
              </a:spcBef>
              <a:spcAft>
                <a:spcPts val="0"/>
              </a:spcAft>
              <a:buNone/>
            </a:pPr>
            <a:r>
              <a:rPr b="1" lang="sl-SI" sz="2400">
                <a:solidFill>
                  <a:srgbClr val="5F625F"/>
                </a:solidFill>
                <a:latin typeface="Calibri"/>
                <a:ea typeface="Calibri"/>
                <a:cs typeface="Calibri"/>
                <a:sym typeface="Calibri"/>
              </a:rPr>
              <a:t>Task</a:t>
            </a:r>
            <a:r>
              <a:rPr lang="sl-SI" sz="2400">
                <a:solidFill>
                  <a:srgbClr val="5F625F"/>
                </a:solidFill>
                <a:latin typeface="Calibri"/>
                <a:ea typeface="Calibri"/>
                <a:cs typeface="Calibri"/>
                <a:sym typeface="Calibri"/>
              </a:rPr>
              <a:t>:</a:t>
            </a:r>
            <a:endParaRPr sz="2400">
              <a:solidFill>
                <a:srgbClr val="5F625F"/>
              </a:solidFill>
              <a:latin typeface="Calibri"/>
              <a:ea typeface="Calibri"/>
              <a:cs typeface="Calibri"/>
              <a:sym typeface="Calibri"/>
            </a:endParaRPr>
          </a:p>
          <a:p>
            <a:pPr indent="0" lvl="0" marL="0" marR="0" rtl="0" algn="l">
              <a:lnSpc>
                <a:spcPct val="115000"/>
              </a:lnSpc>
              <a:spcBef>
                <a:spcPts val="0"/>
              </a:spcBef>
              <a:spcAft>
                <a:spcPts val="0"/>
              </a:spcAft>
              <a:buNone/>
            </a:pPr>
            <a:r>
              <a:rPr lang="sl-SI" sz="2400">
                <a:solidFill>
                  <a:srgbClr val="5F625F"/>
                </a:solidFill>
                <a:latin typeface="Calibri"/>
                <a:ea typeface="Calibri"/>
                <a:cs typeface="Calibri"/>
                <a:sym typeface="Calibri"/>
              </a:rPr>
              <a:t>→ Complete Goals, Barriers, Resources and Action Steps</a:t>
            </a:r>
            <a:endParaRPr sz="2400">
              <a:solidFill>
                <a:srgbClr val="5F625F"/>
              </a:solidFill>
              <a:latin typeface="Calibri"/>
              <a:ea typeface="Calibri"/>
              <a:cs typeface="Calibri"/>
              <a:sym typeface="Calibri"/>
            </a:endParaRPr>
          </a:p>
          <a:p>
            <a:pPr indent="0" lvl="0" marL="0" marR="0" rtl="0" algn="l">
              <a:lnSpc>
                <a:spcPct val="115000"/>
              </a:lnSpc>
              <a:spcBef>
                <a:spcPts val="0"/>
              </a:spcBef>
              <a:spcAft>
                <a:spcPts val="0"/>
              </a:spcAft>
              <a:buNone/>
            </a:pPr>
            <a:r>
              <a:rPr b="1" lang="sl-SI" sz="2400">
                <a:solidFill>
                  <a:srgbClr val="5F625F"/>
                </a:solidFill>
                <a:latin typeface="Calibri"/>
                <a:ea typeface="Calibri"/>
                <a:cs typeface="Calibri"/>
                <a:sym typeface="Calibri"/>
              </a:rPr>
              <a:t>Outcome:</a:t>
            </a:r>
            <a:endParaRPr b="1" sz="2400">
              <a:solidFill>
                <a:srgbClr val="5F625F"/>
              </a:solidFill>
              <a:latin typeface="Calibri"/>
              <a:ea typeface="Calibri"/>
              <a:cs typeface="Calibri"/>
              <a:sym typeface="Calibri"/>
            </a:endParaRPr>
          </a:p>
          <a:p>
            <a:pPr indent="0" lvl="0" marL="0" marR="0" rtl="0" algn="l">
              <a:lnSpc>
                <a:spcPct val="115000"/>
              </a:lnSpc>
              <a:spcBef>
                <a:spcPts val="0"/>
              </a:spcBef>
              <a:spcAft>
                <a:spcPts val="0"/>
              </a:spcAft>
              <a:buNone/>
            </a:pPr>
            <a:r>
              <a:rPr lang="sl-SI" sz="2400">
                <a:solidFill>
                  <a:srgbClr val="5F625F"/>
                </a:solidFill>
                <a:latin typeface="Calibri"/>
                <a:ea typeface="Calibri"/>
                <a:cs typeface="Calibri"/>
                <a:sym typeface="Calibri"/>
              </a:rPr>
              <a:t>A personalised roadmap for digital growth connected to real life goals.</a:t>
            </a:r>
            <a:endParaRPr b="0" i="0" sz="2400" u="none" cap="none" strike="noStrike">
              <a:solidFill>
                <a:srgbClr val="5F625F"/>
              </a:solidFill>
              <a:latin typeface="Calibri"/>
              <a:ea typeface="Calibri"/>
              <a:cs typeface="Calibri"/>
              <a:sym typeface="Calibri"/>
            </a:endParaRPr>
          </a:p>
          <a:p>
            <a:pPr indent="-349250" lvl="1" marL="742950" marR="0" rtl="0" algn="l">
              <a:lnSpc>
                <a:spcPct val="115000"/>
              </a:lnSpc>
              <a:spcBef>
                <a:spcPts val="0"/>
              </a:spcBef>
              <a:spcAft>
                <a:spcPts val="0"/>
              </a:spcAft>
              <a:buClr>
                <a:schemeClr val="dk1"/>
              </a:buClr>
              <a:buSzPts val="2400"/>
              <a:buFont typeface="Arial"/>
              <a:buChar char="-"/>
            </a:pPr>
            <a:r>
              <a:rPr b="0" i="0" lang="sl-SI" sz="2400" u="none" cap="none" strike="noStrike">
                <a:solidFill>
                  <a:srgbClr val="5F625F"/>
                </a:solidFill>
                <a:latin typeface="Calibri"/>
                <a:ea typeface="Calibri"/>
                <a:cs typeface="Calibri"/>
                <a:sym typeface="Calibri"/>
              </a:rPr>
              <a:t>The activity should take approximately </a:t>
            </a:r>
            <a:r>
              <a:rPr lang="sl-SI" sz="2400">
                <a:solidFill>
                  <a:srgbClr val="5F625F"/>
                </a:solidFill>
                <a:latin typeface="Calibri"/>
                <a:ea typeface="Calibri"/>
                <a:cs typeface="Calibri"/>
                <a:sym typeface="Calibri"/>
              </a:rPr>
              <a:t>30 minutes.</a:t>
            </a:r>
            <a:r>
              <a:rPr b="0" i="0" lang="sl-SI" sz="2400" u="none" cap="none" strike="noStrike">
                <a:solidFill>
                  <a:srgbClr val="5F625F"/>
                </a:solidFill>
                <a:latin typeface="Calibri"/>
                <a:ea typeface="Calibri"/>
                <a:cs typeface="Calibri"/>
                <a:sym typeface="Calibri"/>
              </a:rPr>
              <a:t> </a:t>
            </a:r>
            <a:endParaRPr b="0" i="0" sz="2400" u="none" cap="none" strike="noStrike">
              <a:solidFill>
                <a:srgbClr val="5F625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2024-11-27T09:16:14Z</dcterms:created>
  <dc:creator>Jasmina Pakiž</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