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y="6858000" cx="12192000"/>
  <p:notesSz cx="6797675" cy="9926625"/>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3840">
          <p15:clr>
            <a:srgbClr val="A4A3A4"/>
          </p15:clr>
        </p15:guide>
        <p15:guide id="2" orient="horz" pos="2160">
          <p15:clr>
            <a:srgbClr val="A4A3A4"/>
          </p15:clr>
        </p15:guide>
      </p15:sldGuideLst>
    </p:ext>
    <p:ext uri="GoogleSlidesCustomDataVersion2">
      <go:slidesCustomData xmlns:go="http://customooxmlschemas.google.com/" r:id="rId33" roundtripDataSignature="AMtx7mhBdoYxIoUlPIXQryU1t+uXCGMN8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840"/>
        <p:guide pos="2160"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customschemas.google.com/relationships/presentationmetadata" Target="metadata"/><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45659" cy="498056"/>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50444" y="0"/>
            <a:ext cx="2945659" cy="498056"/>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9428585"/>
            <a:ext cx="2945659" cy="498055"/>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50444" y="9428585"/>
            <a:ext cx="2945659" cy="498055"/>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IE"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1: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0" name="Google Shape;390;p1: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 name="Google Shape;391;p1:notes"/>
          <p:cNvSpPr txBox="1"/>
          <p:nvPr>
            <p:ph idx="12" type="sldNum"/>
          </p:nvPr>
        </p:nvSpPr>
        <p:spPr>
          <a:xfrm>
            <a:off x="3850444" y="9428585"/>
            <a:ext cx="2945659" cy="498055"/>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10:notes"/>
          <p:cNvSpPr txBox="1"/>
          <p:nvPr>
            <p:ph idx="1" type="body"/>
          </p:nvPr>
        </p:nvSpPr>
        <p:spPr>
          <a:xfrm>
            <a:off x="679768" y="4777195"/>
            <a:ext cx="5438140" cy="335024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1" name="Google Shape;471;p10: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p11:notes"/>
          <p:cNvSpPr txBox="1"/>
          <p:nvPr>
            <p:ph idx="1" type="body"/>
          </p:nvPr>
        </p:nvSpPr>
        <p:spPr>
          <a:xfrm>
            <a:off x="679768" y="4777195"/>
            <a:ext cx="5438140" cy="335024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9" name="Google Shape;479;p11: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p12:notes"/>
          <p:cNvSpPr txBox="1"/>
          <p:nvPr>
            <p:ph idx="1" type="body"/>
          </p:nvPr>
        </p:nvSpPr>
        <p:spPr>
          <a:xfrm>
            <a:off x="679768" y="4777195"/>
            <a:ext cx="5438140" cy="335024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7" name="Google Shape;487;p12: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p13:notes"/>
          <p:cNvSpPr txBox="1"/>
          <p:nvPr>
            <p:ph idx="1" type="body"/>
          </p:nvPr>
        </p:nvSpPr>
        <p:spPr>
          <a:xfrm>
            <a:off x="679768" y="4777195"/>
            <a:ext cx="5438140" cy="335024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5" name="Google Shape;495;p13: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p14:notes"/>
          <p:cNvSpPr txBox="1"/>
          <p:nvPr>
            <p:ph idx="1" type="body"/>
          </p:nvPr>
        </p:nvSpPr>
        <p:spPr>
          <a:xfrm>
            <a:off x="679768" y="4777195"/>
            <a:ext cx="5438140" cy="335024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1" name="Google Shape;501;p14: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p15:notes"/>
          <p:cNvSpPr txBox="1"/>
          <p:nvPr>
            <p:ph idx="1" type="body"/>
          </p:nvPr>
        </p:nvSpPr>
        <p:spPr>
          <a:xfrm>
            <a:off x="679768" y="4777195"/>
            <a:ext cx="5438140" cy="335024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8" name="Google Shape;508;p15: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p16:notes"/>
          <p:cNvSpPr txBox="1"/>
          <p:nvPr>
            <p:ph idx="1" type="body"/>
          </p:nvPr>
        </p:nvSpPr>
        <p:spPr>
          <a:xfrm>
            <a:off x="679768" y="4777195"/>
            <a:ext cx="5438140" cy="335024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4" name="Google Shape;514;p16: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p17:notes"/>
          <p:cNvSpPr txBox="1"/>
          <p:nvPr>
            <p:ph idx="1" type="body"/>
          </p:nvPr>
        </p:nvSpPr>
        <p:spPr>
          <a:xfrm>
            <a:off x="679768" y="4777195"/>
            <a:ext cx="5438140" cy="335024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3" name="Google Shape;523;p17: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p18:notes"/>
          <p:cNvSpPr txBox="1"/>
          <p:nvPr>
            <p:ph idx="1" type="body"/>
          </p:nvPr>
        </p:nvSpPr>
        <p:spPr>
          <a:xfrm>
            <a:off x="679768" y="4777195"/>
            <a:ext cx="5438140" cy="335024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8" name="Google Shape;548;p18: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p19:notes"/>
          <p:cNvSpPr txBox="1"/>
          <p:nvPr>
            <p:ph idx="1" type="body"/>
          </p:nvPr>
        </p:nvSpPr>
        <p:spPr>
          <a:xfrm>
            <a:off x="679768" y="4777195"/>
            <a:ext cx="5438140" cy="335024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4" name="Google Shape;554;p19: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2:notes"/>
          <p:cNvSpPr txBox="1"/>
          <p:nvPr>
            <p:ph idx="1" type="body"/>
          </p:nvPr>
        </p:nvSpPr>
        <p:spPr>
          <a:xfrm>
            <a:off x="679768" y="4777195"/>
            <a:ext cx="5438140" cy="335024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5" name="Google Shape;405;p2: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p20:notes"/>
          <p:cNvSpPr txBox="1"/>
          <p:nvPr>
            <p:ph idx="1" type="body"/>
          </p:nvPr>
        </p:nvSpPr>
        <p:spPr>
          <a:xfrm>
            <a:off x="679768" y="4777195"/>
            <a:ext cx="5438140" cy="335024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0" name="Google Shape;560;p20: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p21:notes"/>
          <p:cNvSpPr txBox="1"/>
          <p:nvPr>
            <p:ph idx="1" type="body"/>
          </p:nvPr>
        </p:nvSpPr>
        <p:spPr>
          <a:xfrm>
            <a:off x="679768" y="4777195"/>
            <a:ext cx="5438140" cy="335024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6" name="Google Shape;566;p21: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p22:notes"/>
          <p:cNvSpPr txBox="1"/>
          <p:nvPr>
            <p:ph idx="1" type="body"/>
          </p:nvPr>
        </p:nvSpPr>
        <p:spPr>
          <a:xfrm>
            <a:off x="679768" y="4777195"/>
            <a:ext cx="5438140" cy="335024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2" name="Google Shape;572;p22: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p23:notes"/>
          <p:cNvSpPr txBox="1"/>
          <p:nvPr>
            <p:ph idx="1" type="body"/>
          </p:nvPr>
        </p:nvSpPr>
        <p:spPr>
          <a:xfrm>
            <a:off x="679768" y="4777195"/>
            <a:ext cx="5438140" cy="335024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8" name="Google Shape;578;p23: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p24:notes"/>
          <p:cNvSpPr txBox="1"/>
          <p:nvPr>
            <p:ph idx="1" type="body"/>
          </p:nvPr>
        </p:nvSpPr>
        <p:spPr>
          <a:xfrm>
            <a:off x="679768" y="4777195"/>
            <a:ext cx="5438140" cy="335024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6" name="Google Shape;586;p24: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p25:notes"/>
          <p:cNvSpPr txBox="1"/>
          <p:nvPr>
            <p:ph idx="1" type="body"/>
          </p:nvPr>
        </p:nvSpPr>
        <p:spPr>
          <a:xfrm>
            <a:off x="679768" y="4777195"/>
            <a:ext cx="5438140" cy="335024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4" name="Google Shape;594;p25: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p26:notes"/>
          <p:cNvSpPr txBox="1"/>
          <p:nvPr>
            <p:ph idx="1" type="body"/>
          </p:nvPr>
        </p:nvSpPr>
        <p:spPr>
          <a:xfrm>
            <a:off x="679768" y="4777195"/>
            <a:ext cx="5438140" cy="335024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0" name="Google Shape;600;p26: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p27: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7" name="Google Shape;607;p27: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8" name="Google Shape;608;p27:notes"/>
          <p:cNvSpPr txBox="1"/>
          <p:nvPr>
            <p:ph idx="12" type="sldNum"/>
          </p:nvPr>
        </p:nvSpPr>
        <p:spPr>
          <a:xfrm>
            <a:off x="3850444" y="9428585"/>
            <a:ext cx="2945659" cy="498055"/>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3:notes"/>
          <p:cNvSpPr txBox="1"/>
          <p:nvPr>
            <p:ph idx="1" type="body"/>
          </p:nvPr>
        </p:nvSpPr>
        <p:spPr>
          <a:xfrm>
            <a:off x="679768" y="4777195"/>
            <a:ext cx="5438140" cy="335024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3" name="Google Shape;413;p3: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p4:notes"/>
          <p:cNvSpPr txBox="1"/>
          <p:nvPr>
            <p:ph idx="1" type="body"/>
          </p:nvPr>
        </p:nvSpPr>
        <p:spPr>
          <a:xfrm>
            <a:off x="679768" y="4777195"/>
            <a:ext cx="5438140" cy="335024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1" name="Google Shape;421;p4: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p5:notes"/>
          <p:cNvSpPr txBox="1"/>
          <p:nvPr>
            <p:ph idx="1" type="body"/>
          </p:nvPr>
        </p:nvSpPr>
        <p:spPr>
          <a:xfrm>
            <a:off x="679768" y="4777195"/>
            <a:ext cx="5438140" cy="335024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0" name="Google Shape;430;p5: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p6:notes"/>
          <p:cNvSpPr txBox="1"/>
          <p:nvPr>
            <p:ph idx="1" type="body"/>
          </p:nvPr>
        </p:nvSpPr>
        <p:spPr>
          <a:xfrm>
            <a:off x="679768" y="4777195"/>
            <a:ext cx="5438140" cy="335024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8" name="Google Shape;438;p6: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p7:notes"/>
          <p:cNvSpPr txBox="1"/>
          <p:nvPr>
            <p:ph idx="1" type="body"/>
          </p:nvPr>
        </p:nvSpPr>
        <p:spPr>
          <a:xfrm>
            <a:off x="679768" y="4777195"/>
            <a:ext cx="5438140" cy="335024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6" name="Google Shape;446;p7: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p8:notes"/>
          <p:cNvSpPr txBox="1"/>
          <p:nvPr>
            <p:ph idx="1" type="body"/>
          </p:nvPr>
        </p:nvSpPr>
        <p:spPr>
          <a:xfrm>
            <a:off x="679768" y="4777195"/>
            <a:ext cx="5438140" cy="335024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4" name="Google Shape;454;p8: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9:notes"/>
          <p:cNvSpPr txBox="1"/>
          <p:nvPr>
            <p:ph idx="1" type="body"/>
          </p:nvPr>
        </p:nvSpPr>
        <p:spPr>
          <a:xfrm>
            <a:off x="679768" y="4777195"/>
            <a:ext cx="5438140" cy="335024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2" name="Google Shape;462;p9: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slovni diapozitiv" showMasterSp="0" type="title">
  <p:cSld name="TITLE">
    <p:spTree>
      <p:nvGrpSpPr>
        <p:cNvPr id="67" name="Shape 67"/>
        <p:cNvGrpSpPr/>
        <p:nvPr/>
      </p:nvGrpSpPr>
      <p:grpSpPr>
        <a:xfrm>
          <a:off x="0" y="0"/>
          <a:ext cx="0" cy="0"/>
          <a:chOff x="0" y="0"/>
          <a:chExt cx="0" cy="0"/>
        </a:xfrm>
      </p:grpSpPr>
      <p:grpSp>
        <p:nvGrpSpPr>
          <p:cNvPr id="68" name="Google Shape;68;p29"/>
          <p:cNvGrpSpPr/>
          <p:nvPr/>
        </p:nvGrpSpPr>
        <p:grpSpPr>
          <a:xfrm>
            <a:off x="-1" y="0"/>
            <a:ext cx="12192002" cy="6858000"/>
            <a:chOff x="-1" y="0"/>
            <a:chExt cx="12192002" cy="6858000"/>
          </a:xfrm>
        </p:grpSpPr>
        <p:cxnSp>
          <p:nvCxnSpPr>
            <p:cNvPr id="69" name="Google Shape;69;p29"/>
            <p:cNvCxnSpPr/>
            <p:nvPr/>
          </p:nvCxnSpPr>
          <p:spPr>
            <a:xfrm>
              <a:off x="610194" y="0"/>
              <a:ext cx="0" cy="6858000"/>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70" name="Google Shape;70;p29"/>
            <p:cNvCxnSpPr/>
            <p:nvPr/>
          </p:nvCxnSpPr>
          <p:spPr>
            <a:xfrm>
              <a:off x="1829332" y="0"/>
              <a:ext cx="0" cy="6858000"/>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71" name="Google Shape;71;p29"/>
            <p:cNvCxnSpPr/>
            <p:nvPr/>
          </p:nvCxnSpPr>
          <p:spPr>
            <a:xfrm>
              <a:off x="3048470" y="0"/>
              <a:ext cx="0" cy="6858000"/>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72" name="Google Shape;72;p29"/>
            <p:cNvCxnSpPr/>
            <p:nvPr/>
          </p:nvCxnSpPr>
          <p:spPr>
            <a:xfrm>
              <a:off x="4267608" y="0"/>
              <a:ext cx="0" cy="6858000"/>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73" name="Google Shape;73;p29"/>
            <p:cNvCxnSpPr/>
            <p:nvPr/>
          </p:nvCxnSpPr>
          <p:spPr>
            <a:xfrm>
              <a:off x="5486746" y="0"/>
              <a:ext cx="0" cy="6858000"/>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74" name="Google Shape;74;p29"/>
            <p:cNvCxnSpPr/>
            <p:nvPr/>
          </p:nvCxnSpPr>
          <p:spPr>
            <a:xfrm>
              <a:off x="6705884" y="0"/>
              <a:ext cx="0" cy="6858000"/>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75" name="Google Shape;75;p29"/>
            <p:cNvCxnSpPr/>
            <p:nvPr/>
          </p:nvCxnSpPr>
          <p:spPr>
            <a:xfrm>
              <a:off x="7925022" y="0"/>
              <a:ext cx="0" cy="6858000"/>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76" name="Google Shape;76;p29"/>
            <p:cNvCxnSpPr/>
            <p:nvPr/>
          </p:nvCxnSpPr>
          <p:spPr>
            <a:xfrm>
              <a:off x="9144160" y="0"/>
              <a:ext cx="0" cy="6858000"/>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77" name="Google Shape;77;p29"/>
            <p:cNvCxnSpPr/>
            <p:nvPr/>
          </p:nvCxnSpPr>
          <p:spPr>
            <a:xfrm>
              <a:off x="10363298" y="0"/>
              <a:ext cx="0" cy="6858000"/>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78" name="Google Shape;78;p29"/>
            <p:cNvCxnSpPr/>
            <p:nvPr/>
          </p:nvCxnSpPr>
          <p:spPr>
            <a:xfrm>
              <a:off x="11582436" y="0"/>
              <a:ext cx="0" cy="6858000"/>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79" name="Google Shape;79;p29"/>
            <p:cNvCxnSpPr/>
            <p:nvPr/>
          </p:nvCxnSpPr>
          <p:spPr>
            <a:xfrm>
              <a:off x="2819" y="386485"/>
              <a:ext cx="12188952" cy="0"/>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80" name="Google Shape;80;p29"/>
            <p:cNvCxnSpPr/>
            <p:nvPr/>
          </p:nvCxnSpPr>
          <p:spPr>
            <a:xfrm>
              <a:off x="2819" y="1611181"/>
              <a:ext cx="12188952" cy="0"/>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81" name="Google Shape;81;p29"/>
            <p:cNvCxnSpPr/>
            <p:nvPr/>
          </p:nvCxnSpPr>
          <p:spPr>
            <a:xfrm>
              <a:off x="2819" y="2835877"/>
              <a:ext cx="12188952" cy="0"/>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82" name="Google Shape;82;p29"/>
            <p:cNvCxnSpPr/>
            <p:nvPr/>
          </p:nvCxnSpPr>
          <p:spPr>
            <a:xfrm>
              <a:off x="2819" y="4060573"/>
              <a:ext cx="12188952" cy="0"/>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83" name="Google Shape;83;p29"/>
            <p:cNvCxnSpPr/>
            <p:nvPr/>
          </p:nvCxnSpPr>
          <p:spPr>
            <a:xfrm>
              <a:off x="2819" y="5285269"/>
              <a:ext cx="12188952" cy="0"/>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84" name="Google Shape;84;p29"/>
            <p:cNvCxnSpPr/>
            <p:nvPr/>
          </p:nvCxnSpPr>
          <p:spPr>
            <a:xfrm>
              <a:off x="2819" y="6509965"/>
              <a:ext cx="12188952" cy="0"/>
            </a:xfrm>
            <a:prstGeom prst="straightConnector1">
              <a:avLst/>
            </a:prstGeom>
            <a:noFill/>
            <a:ln cap="flat" cmpd="sng" w="9525">
              <a:solidFill>
                <a:srgbClr val="D8D8D8">
                  <a:alpha val="34901"/>
                </a:srgbClr>
              </a:solidFill>
              <a:prstDash val="solid"/>
              <a:miter lim="800000"/>
              <a:headEnd len="sm" w="sm" type="none"/>
              <a:tailEnd len="sm" w="sm" type="none"/>
            </a:ln>
          </p:spPr>
        </p:cxnSp>
        <p:grpSp>
          <p:nvGrpSpPr>
            <p:cNvPr id="85" name="Google Shape;85;p29"/>
            <p:cNvGrpSpPr/>
            <p:nvPr/>
          </p:nvGrpSpPr>
          <p:grpSpPr>
            <a:xfrm>
              <a:off x="-1" y="0"/>
              <a:ext cx="12192001" cy="6858000"/>
              <a:chOff x="-1" y="0"/>
              <a:chExt cx="12192001" cy="6858000"/>
            </a:xfrm>
          </p:grpSpPr>
          <p:cxnSp>
            <p:nvCxnSpPr>
              <p:cNvPr id="86" name="Google Shape;86;p29"/>
              <p:cNvCxnSpPr/>
              <p:nvPr/>
            </p:nvCxnSpPr>
            <p:spPr>
              <a:xfrm>
                <a:off x="225425" y="0"/>
                <a:ext cx="6815931" cy="6858000"/>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87" name="Google Shape;87;p29"/>
              <p:cNvCxnSpPr/>
              <p:nvPr/>
            </p:nvCxnSpPr>
            <p:spPr>
              <a:xfrm>
                <a:off x="1449154" y="0"/>
                <a:ext cx="6815931" cy="6858000"/>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88" name="Google Shape;88;p29"/>
              <p:cNvCxnSpPr/>
              <p:nvPr/>
            </p:nvCxnSpPr>
            <p:spPr>
              <a:xfrm>
                <a:off x="2665982" y="0"/>
                <a:ext cx="6815931" cy="6858000"/>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89" name="Google Shape;89;p29"/>
              <p:cNvCxnSpPr/>
              <p:nvPr/>
            </p:nvCxnSpPr>
            <p:spPr>
              <a:xfrm>
                <a:off x="3885119" y="0"/>
                <a:ext cx="6815931" cy="6858000"/>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90" name="Google Shape;90;p29"/>
              <p:cNvCxnSpPr/>
              <p:nvPr/>
            </p:nvCxnSpPr>
            <p:spPr>
              <a:xfrm>
                <a:off x="5106502" y="0"/>
                <a:ext cx="6815931" cy="6858000"/>
              </a:xfrm>
              <a:prstGeom prst="straightConnector1">
                <a:avLst/>
              </a:prstGeom>
              <a:noFill/>
              <a:ln cap="flat" cmpd="sng" w="9525">
                <a:solidFill>
                  <a:srgbClr val="D8D8D8">
                    <a:alpha val="34901"/>
                  </a:srgbClr>
                </a:solidFill>
                <a:prstDash val="solid"/>
                <a:miter lim="800000"/>
                <a:headEnd len="sm" w="sm" type="none"/>
                <a:tailEnd len="sm" w="sm" type="none"/>
              </a:ln>
            </p:spPr>
          </p:cxnSp>
          <p:grpSp>
            <p:nvGrpSpPr>
              <p:cNvPr id="91" name="Google Shape;91;p29"/>
              <p:cNvGrpSpPr/>
              <p:nvPr/>
            </p:nvGrpSpPr>
            <p:grpSpPr>
              <a:xfrm>
                <a:off x="6327885" y="0"/>
                <a:ext cx="5864115" cy="5898673"/>
                <a:chOff x="6327885" y="0"/>
                <a:chExt cx="5864115" cy="5898673"/>
              </a:xfrm>
            </p:grpSpPr>
            <p:cxnSp>
              <p:nvCxnSpPr>
                <p:cNvPr id="92" name="Google Shape;92;p29"/>
                <p:cNvCxnSpPr/>
                <p:nvPr/>
              </p:nvCxnSpPr>
              <p:spPr>
                <a:xfrm>
                  <a:off x="6327885" y="0"/>
                  <a:ext cx="5864115" cy="5898673"/>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93" name="Google Shape;93;p29"/>
                <p:cNvCxnSpPr/>
                <p:nvPr/>
              </p:nvCxnSpPr>
              <p:spPr>
                <a:xfrm>
                  <a:off x="7549268" y="0"/>
                  <a:ext cx="4642732" cy="4672425"/>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94" name="Google Shape;94;p29"/>
                <p:cNvCxnSpPr/>
                <p:nvPr/>
              </p:nvCxnSpPr>
              <p:spPr>
                <a:xfrm>
                  <a:off x="8772997" y="0"/>
                  <a:ext cx="3419003" cy="3456749"/>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95" name="Google Shape;95;p29"/>
                <p:cNvCxnSpPr/>
                <p:nvPr/>
              </p:nvCxnSpPr>
              <p:spPr>
                <a:xfrm>
                  <a:off x="9982200" y="0"/>
                  <a:ext cx="2209800" cy="2226469"/>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96" name="Google Shape;96;p29"/>
                <p:cNvCxnSpPr/>
                <p:nvPr/>
              </p:nvCxnSpPr>
              <p:spPr>
                <a:xfrm>
                  <a:off x="11199019" y="0"/>
                  <a:ext cx="992981" cy="1002506"/>
                </a:xfrm>
                <a:prstGeom prst="straightConnector1">
                  <a:avLst/>
                </a:prstGeom>
                <a:noFill/>
                <a:ln cap="flat" cmpd="sng" w="9525">
                  <a:solidFill>
                    <a:srgbClr val="D8D8D8">
                      <a:alpha val="34901"/>
                    </a:srgbClr>
                  </a:solidFill>
                  <a:prstDash val="solid"/>
                  <a:miter lim="800000"/>
                  <a:headEnd len="sm" w="sm" type="none"/>
                  <a:tailEnd len="sm" w="sm" type="none"/>
                </a:ln>
              </p:spPr>
            </p:cxnSp>
          </p:grpSp>
          <p:cxnSp>
            <p:nvCxnSpPr>
              <p:cNvPr id="97" name="Google Shape;97;p29"/>
              <p:cNvCxnSpPr/>
              <p:nvPr/>
            </p:nvCxnSpPr>
            <p:spPr>
              <a:xfrm rot="10800000">
                <a:off x="-1" y="1012053"/>
                <a:ext cx="5828811" cy="5845945"/>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98" name="Google Shape;98;p29"/>
              <p:cNvCxnSpPr/>
              <p:nvPr/>
            </p:nvCxnSpPr>
            <p:spPr>
              <a:xfrm rot="10800000">
                <a:off x="-1" y="2227340"/>
                <a:ext cx="4614781" cy="4630658"/>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99" name="Google Shape;99;p29"/>
              <p:cNvCxnSpPr/>
              <p:nvPr/>
            </p:nvCxnSpPr>
            <p:spPr>
              <a:xfrm rot="10800000">
                <a:off x="-1" y="3432149"/>
                <a:ext cx="3398419" cy="3425849"/>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100" name="Google Shape;100;p29"/>
              <p:cNvCxnSpPr/>
              <p:nvPr/>
            </p:nvCxnSpPr>
            <p:spPr>
              <a:xfrm rot="10800000">
                <a:off x="-1" y="4651431"/>
                <a:ext cx="2196496" cy="2206567"/>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101" name="Google Shape;101;p29"/>
              <p:cNvCxnSpPr/>
              <p:nvPr/>
            </p:nvCxnSpPr>
            <p:spPr>
              <a:xfrm rot="10800000">
                <a:off x="-1" y="5864453"/>
                <a:ext cx="987003" cy="993545"/>
              </a:xfrm>
              <a:prstGeom prst="straightConnector1">
                <a:avLst/>
              </a:prstGeom>
              <a:noFill/>
              <a:ln cap="flat" cmpd="sng" w="9525">
                <a:solidFill>
                  <a:srgbClr val="D8D8D8">
                    <a:alpha val="34901"/>
                  </a:srgbClr>
                </a:solidFill>
                <a:prstDash val="solid"/>
                <a:miter lim="800000"/>
                <a:headEnd len="sm" w="sm" type="none"/>
                <a:tailEnd len="sm" w="sm" type="none"/>
              </a:ln>
            </p:spPr>
          </p:cxnSp>
        </p:grpSp>
        <p:grpSp>
          <p:nvGrpSpPr>
            <p:cNvPr id="102" name="Google Shape;102;p29"/>
            <p:cNvGrpSpPr/>
            <p:nvPr/>
          </p:nvGrpSpPr>
          <p:grpSpPr>
            <a:xfrm flipH="1">
              <a:off x="0" y="0"/>
              <a:ext cx="12192001" cy="6858000"/>
              <a:chOff x="-1" y="0"/>
              <a:chExt cx="12192001" cy="6858000"/>
            </a:xfrm>
          </p:grpSpPr>
          <p:cxnSp>
            <p:nvCxnSpPr>
              <p:cNvPr id="103" name="Google Shape;103;p29"/>
              <p:cNvCxnSpPr/>
              <p:nvPr/>
            </p:nvCxnSpPr>
            <p:spPr>
              <a:xfrm>
                <a:off x="225425" y="0"/>
                <a:ext cx="6815931" cy="6858000"/>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104" name="Google Shape;104;p29"/>
              <p:cNvCxnSpPr/>
              <p:nvPr/>
            </p:nvCxnSpPr>
            <p:spPr>
              <a:xfrm>
                <a:off x="1449154" y="0"/>
                <a:ext cx="6815931" cy="6858000"/>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105" name="Google Shape;105;p29"/>
              <p:cNvCxnSpPr/>
              <p:nvPr/>
            </p:nvCxnSpPr>
            <p:spPr>
              <a:xfrm>
                <a:off x="2665982" y="0"/>
                <a:ext cx="6815931" cy="6858000"/>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106" name="Google Shape;106;p29"/>
              <p:cNvCxnSpPr/>
              <p:nvPr/>
            </p:nvCxnSpPr>
            <p:spPr>
              <a:xfrm>
                <a:off x="3885119" y="0"/>
                <a:ext cx="6815931" cy="6858000"/>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107" name="Google Shape;107;p29"/>
              <p:cNvCxnSpPr/>
              <p:nvPr/>
            </p:nvCxnSpPr>
            <p:spPr>
              <a:xfrm>
                <a:off x="5150644" y="0"/>
                <a:ext cx="6815931" cy="6858000"/>
              </a:xfrm>
              <a:prstGeom prst="straightConnector1">
                <a:avLst/>
              </a:prstGeom>
              <a:noFill/>
              <a:ln cap="flat" cmpd="sng" w="9525">
                <a:solidFill>
                  <a:srgbClr val="D8D8D8">
                    <a:alpha val="34901"/>
                  </a:srgbClr>
                </a:solidFill>
                <a:prstDash val="solid"/>
                <a:miter lim="800000"/>
                <a:headEnd len="sm" w="sm" type="none"/>
                <a:tailEnd len="sm" w="sm" type="none"/>
              </a:ln>
            </p:spPr>
          </p:cxnSp>
          <p:grpSp>
            <p:nvGrpSpPr>
              <p:cNvPr id="108" name="Google Shape;108;p29"/>
              <p:cNvGrpSpPr/>
              <p:nvPr/>
            </p:nvGrpSpPr>
            <p:grpSpPr>
              <a:xfrm>
                <a:off x="6327885" y="0"/>
                <a:ext cx="5864115" cy="5898673"/>
                <a:chOff x="6327885" y="0"/>
                <a:chExt cx="5864115" cy="5898673"/>
              </a:xfrm>
            </p:grpSpPr>
            <p:cxnSp>
              <p:nvCxnSpPr>
                <p:cNvPr id="109" name="Google Shape;109;p29"/>
                <p:cNvCxnSpPr/>
                <p:nvPr/>
              </p:nvCxnSpPr>
              <p:spPr>
                <a:xfrm>
                  <a:off x="6327885" y="0"/>
                  <a:ext cx="5864115" cy="5898673"/>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110" name="Google Shape;110;p29"/>
                <p:cNvCxnSpPr/>
                <p:nvPr/>
              </p:nvCxnSpPr>
              <p:spPr>
                <a:xfrm>
                  <a:off x="7549268" y="0"/>
                  <a:ext cx="4642732" cy="4672425"/>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111" name="Google Shape;111;p29"/>
                <p:cNvCxnSpPr/>
                <p:nvPr/>
              </p:nvCxnSpPr>
              <p:spPr>
                <a:xfrm>
                  <a:off x="8772997" y="0"/>
                  <a:ext cx="3419003" cy="3456749"/>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112" name="Google Shape;112;p29"/>
                <p:cNvCxnSpPr/>
                <p:nvPr/>
              </p:nvCxnSpPr>
              <p:spPr>
                <a:xfrm>
                  <a:off x="9982200" y="0"/>
                  <a:ext cx="2209800" cy="2226469"/>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113" name="Google Shape;113;p29"/>
                <p:cNvCxnSpPr/>
                <p:nvPr/>
              </p:nvCxnSpPr>
              <p:spPr>
                <a:xfrm>
                  <a:off x="11199019" y="0"/>
                  <a:ext cx="992981" cy="1002506"/>
                </a:xfrm>
                <a:prstGeom prst="straightConnector1">
                  <a:avLst/>
                </a:prstGeom>
                <a:noFill/>
                <a:ln cap="flat" cmpd="sng" w="9525">
                  <a:solidFill>
                    <a:srgbClr val="D8D8D8">
                      <a:alpha val="34901"/>
                    </a:srgbClr>
                  </a:solidFill>
                  <a:prstDash val="solid"/>
                  <a:miter lim="800000"/>
                  <a:headEnd len="sm" w="sm" type="none"/>
                  <a:tailEnd len="sm" w="sm" type="none"/>
                </a:ln>
              </p:spPr>
            </p:cxnSp>
          </p:grpSp>
          <p:cxnSp>
            <p:nvCxnSpPr>
              <p:cNvPr id="114" name="Google Shape;114;p29"/>
              <p:cNvCxnSpPr/>
              <p:nvPr/>
            </p:nvCxnSpPr>
            <p:spPr>
              <a:xfrm rot="10800000">
                <a:off x="-1" y="1012053"/>
                <a:ext cx="5828811" cy="5845945"/>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115" name="Google Shape;115;p29"/>
              <p:cNvCxnSpPr/>
              <p:nvPr/>
            </p:nvCxnSpPr>
            <p:spPr>
              <a:xfrm rot="10800000">
                <a:off x="-1" y="2227340"/>
                <a:ext cx="4614781" cy="4630658"/>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116" name="Google Shape;116;p29"/>
              <p:cNvCxnSpPr/>
              <p:nvPr/>
            </p:nvCxnSpPr>
            <p:spPr>
              <a:xfrm rot="10800000">
                <a:off x="-1" y="3432149"/>
                <a:ext cx="3398419" cy="3425849"/>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117" name="Google Shape;117;p29"/>
              <p:cNvCxnSpPr/>
              <p:nvPr/>
            </p:nvCxnSpPr>
            <p:spPr>
              <a:xfrm rot="10800000">
                <a:off x="-1" y="4651431"/>
                <a:ext cx="2196496" cy="2206567"/>
              </a:xfrm>
              <a:prstGeom prst="straightConnector1">
                <a:avLst/>
              </a:prstGeom>
              <a:noFill/>
              <a:ln cap="flat" cmpd="sng" w="9525">
                <a:solidFill>
                  <a:srgbClr val="D8D8D8">
                    <a:alpha val="34901"/>
                  </a:srgbClr>
                </a:solidFill>
                <a:prstDash val="solid"/>
                <a:miter lim="800000"/>
                <a:headEnd len="sm" w="sm" type="none"/>
                <a:tailEnd len="sm" w="sm" type="none"/>
              </a:ln>
            </p:spPr>
          </p:cxnSp>
          <p:cxnSp>
            <p:nvCxnSpPr>
              <p:cNvPr id="118" name="Google Shape;118;p29"/>
              <p:cNvCxnSpPr/>
              <p:nvPr/>
            </p:nvCxnSpPr>
            <p:spPr>
              <a:xfrm rot="10800000">
                <a:off x="-1" y="5864453"/>
                <a:ext cx="987003" cy="993545"/>
              </a:xfrm>
              <a:prstGeom prst="straightConnector1">
                <a:avLst/>
              </a:prstGeom>
              <a:noFill/>
              <a:ln cap="flat" cmpd="sng" w="9525">
                <a:solidFill>
                  <a:srgbClr val="D8D8D8">
                    <a:alpha val="34901"/>
                  </a:srgbClr>
                </a:solidFill>
                <a:prstDash val="solid"/>
                <a:miter lim="800000"/>
                <a:headEnd len="sm" w="sm" type="none"/>
                <a:tailEnd len="sm" w="sm" type="none"/>
              </a:ln>
            </p:spPr>
          </p:cxnSp>
        </p:grpSp>
      </p:grpSp>
      <p:sp>
        <p:nvSpPr>
          <p:cNvPr id="119" name="Google Shape;119;p29"/>
          <p:cNvSpPr txBox="1"/>
          <p:nvPr>
            <p:ph type="ctrTitle"/>
          </p:nvPr>
        </p:nvSpPr>
        <p:spPr>
          <a:xfrm>
            <a:off x="1293845" y="1909346"/>
            <a:ext cx="9604310" cy="3383280"/>
          </a:xfrm>
          <a:prstGeom prst="rect">
            <a:avLst/>
          </a:prstGeom>
          <a:noFill/>
          <a:ln>
            <a:noFill/>
          </a:ln>
        </p:spPr>
        <p:txBody>
          <a:bodyPr anchorCtr="0" anchor="b" bIns="45700" lIns="91425" spcFirstLastPara="1" rIns="91425" wrap="square" tIns="45700">
            <a:normAutofit/>
          </a:bodyPr>
          <a:lstStyle>
            <a:lvl1pPr lvl="0" algn="l">
              <a:lnSpc>
                <a:spcPct val="76000"/>
              </a:lnSpc>
              <a:spcBef>
                <a:spcPts val="0"/>
              </a:spcBef>
              <a:spcAft>
                <a:spcPts val="0"/>
              </a:spcAft>
              <a:buClr>
                <a:schemeClr val="dk1"/>
              </a:buClr>
              <a:buSzPts val="8000"/>
              <a:buFont typeface="Arial"/>
              <a:buNone/>
              <a:defRPr sz="8000"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0" name="Google Shape;120;p29"/>
          <p:cNvSpPr txBox="1"/>
          <p:nvPr>
            <p:ph idx="1" type="subTitle"/>
          </p:nvPr>
        </p:nvSpPr>
        <p:spPr>
          <a:xfrm>
            <a:off x="1293845" y="5432564"/>
            <a:ext cx="9604310" cy="4572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SzPts val="2000"/>
              <a:buNone/>
              <a:defRPr b="0" sz="2000">
                <a:solidFill>
                  <a:srgbClr val="A43E27"/>
                </a:solidFill>
              </a:defRPr>
            </a:lvl1pPr>
            <a:lvl2pPr lvl="1" algn="ctr">
              <a:lnSpc>
                <a:spcPct val="90000"/>
              </a:lnSpc>
              <a:spcBef>
                <a:spcPts val="1200"/>
              </a:spcBef>
              <a:spcAft>
                <a:spcPts val="0"/>
              </a:spcAft>
              <a:buSzPts val="2000"/>
              <a:buNone/>
              <a:defRPr sz="2000"/>
            </a:lvl2pPr>
            <a:lvl3pPr lvl="2" algn="ctr">
              <a:lnSpc>
                <a:spcPct val="90000"/>
              </a:lnSpc>
              <a:spcBef>
                <a:spcPts val="800"/>
              </a:spcBef>
              <a:spcAft>
                <a:spcPts val="0"/>
              </a:spcAft>
              <a:buSzPts val="1800"/>
              <a:buNone/>
              <a:defRPr sz="1800"/>
            </a:lvl3pPr>
            <a:lvl4pPr lvl="3" algn="ctr">
              <a:lnSpc>
                <a:spcPct val="90000"/>
              </a:lnSpc>
              <a:spcBef>
                <a:spcPts val="800"/>
              </a:spcBef>
              <a:spcAft>
                <a:spcPts val="0"/>
              </a:spcAft>
              <a:buSzPts val="1600"/>
              <a:buNone/>
              <a:defRPr sz="1600"/>
            </a:lvl4pPr>
            <a:lvl5pPr lvl="4" algn="ctr">
              <a:lnSpc>
                <a:spcPct val="90000"/>
              </a:lnSpc>
              <a:spcBef>
                <a:spcPts val="600"/>
              </a:spcBef>
              <a:spcAft>
                <a:spcPts val="0"/>
              </a:spcAft>
              <a:buSzPts val="1600"/>
              <a:buNone/>
              <a:defRPr sz="1600"/>
            </a:lvl5pPr>
            <a:lvl6pPr lvl="5" algn="ctr">
              <a:lnSpc>
                <a:spcPct val="90000"/>
              </a:lnSpc>
              <a:spcBef>
                <a:spcPts val="600"/>
              </a:spcBef>
              <a:spcAft>
                <a:spcPts val="0"/>
              </a:spcAft>
              <a:buSzPts val="1600"/>
              <a:buNone/>
              <a:defRPr sz="1600"/>
            </a:lvl6pPr>
            <a:lvl7pPr lvl="6" algn="ctr">
              <a:lnSpc>
                <a:spcPct val="90000"/>
              </a:lnSpc>
              <a:spcBef>
                <a:spcPts val="600"/>
              </a:spcBef>
              <a:spcAft>
                <a:spcPts val="0"/>
              </a:spcAft>
              <a:buSzPts val="1600"/>
              <a:buNone/>
              <a:defRPr sz="1600"/>
            </a:lvl7pPr>
            <a:lvl8pPr lvl="7" algn="ctr">
              <a:lnSpc>
                <a:spcPct val="90000"/>
              </a:lnSpc>
              <a:spcBef>
                <a:spcPts val="600"/>
              </a:spcBef>
              <a:spcAft>
                <a:spcPts val="0"/>
              </a:spcAft>
              <a:buSzPts val="1600"/>
              <a:buNone/>
              <a:defRPr sz="1600"/>
            </a:lvl8pPr>
            <a:lvl9pPr lvl="8" algn="ctr">
              <a:lnSpc>
                <a:spcPct val="90000"/>
              </a:lnSpc>
              <a:spcBef>
                <a:spcPts val="600"/>
              </a:spcBef>
              <a:spcAft>
                <a:spcPts val="0"/>
              </a:spcAft>
              <a:buSzPts val="1600"/>
              <a:buNone/>
              <a:defRPr sz="1600"/>
            </a:lvl9pPr>
          </a:lstStyle>
          <a:p/>
        </p:txBody>
      </p:sp>
      <p:cxnSp>
        <p:nvCxnSpPr>
          <p:cNvPr id="121" name="Google Shape;121;p29"/>
          <p:cNvCxnSpPr/>
          <p:nvPr/>
        </p:nvCxnSpPr>
        <p:spPr>
          <a:xfrm>
            <a:off x="1295400" y="5294175"/>
            <a:ext cx="9601200" cy="0"/>
          </a:xfrm>
          <a:prstGeom prst="straightConnector1">
            <a:avLst/>
          </a:prstGeom>
          <a:noFill/>
          <a:ln cap="flat" cmpd="sng" w="12700">
            <a:solidFill>
              <a:schemeClr val="accent1"/>
            </a:solidFill>
            <a:prstDash val="solid"/>
            <a:miter lim="800000"/>
            <a:headEnd len="sm" w="sm" type="none"/>
            <a:tailEnd len="sm" w="sm" type="none"/>
          </a:ln>
        </p:spPr>
      </p:cxn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slov in navpično besedilo" type="vertTx">
  <p:cSld name="VERTICAL_TEXT">
    <p:spTree>
      <p:nvGrpSpPr>
        <p:cNvPr id="376" name="Shape 376"/>
        <p:cNvGrpSpPr/>
        <p:nvPr/>
      </p:nvGrpSpPr>
      <p:grpSpPr>
        <a:xfrm>
          <a:off x="0" y="0"/>
          <a:ext cx="0" cy="0"/>
          <a:chOff x="0" y="0"/>
          <a:chExt cx="0" cy="0"/>
        </a:xfrm>
      </p:grpSpPr>
      <p:sp>
        <p:nvSpPr>
          <p:cNvPr id="377" name="Google Shape;377;p38"/>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8" name="Google Shape;378;p38"/>
          <p:cNvSpPr txBox="1"/>
          <p:nvPr>
            <p:ph idx="1" type="body"/>
          </p:nvPr>
        </p:nvSpPr>
        <p:spPr>
          <a:xfrm rot="5400000">
            <a:off x="4191001" y="-914400"/>
            <a:ext cx="3809999" cy="960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800"/>
              </a:spcBef>
              <a:spcAft>
                <a:spcPts val="0"/>
              </a:spcAft>
              <a:buSzPts val="1800"/>
              <a:buChar char="▪"/>
              <a:defRPr/>
            </a:lvl1pPr>
            <a:lvl2pPr indent="-342900" lvl="1" marL="914400" algn="l">
              <a:lnSpc>
                <a:spcPct val="90000"/>
              </a:lnSpc>
              <a:spcBef>
                <a:spcPts val="1200"/>
              </a:spcBef>
              <a:spcAft>
                <a:spcPts val="0"/>
              </a:spcAft>
              <a:buSzPts val="1800"/>
              <a:buChar char="▪"/>
              <a:defRPr/>
            </a:lvl2pPr>
            <a:lvl3pPr indent="-342900" lvl="2" marL="1371600" algn="l">
              <a:lnSpc>
                <a:spcPct val="90000"/>
              </a:lnSpc>
              <a:spcBef>
                <a:spcPts val="800"/>
              </a:spcBef>
              <a:spcAft>
                <a:spcPts val="0"/>
              </a:spcAft>
              <a:buSzPts val="1800"/>
              <a:buChar char="▪"/>
              <a:defRPr/>
            </a:lvl3pPr>
            <a:lvl4pPr indent="-342900" lvl="3" marL="1828800" algn="l">
              <a:lnSpc>
                <a:spcPct val="90000"/>
              </a:lnSpc>
              <a:spcBef>
                <a:spcPts val="800"/>
              </a:spcBef>
              <a:spcAft>
                <a:spcPts val="0"/>
              </a:spcAft>
              <a:buSzPts val="1800"/>
              <a:buChar char="▪"/>
              <a:defRPr/>
            </a:lvl4pPr>
            <a:lvl5pPr indent="-342900" lvl="4" marL="2286000" algn="l">
              <a:lnSpc>
                <a:spcPct val="9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600"/>
              </a:spcBef>
              <a:spcAft>
                <a:spcPts val="0"/>
              </a:spcAft>
              <a:buSzPts val="1800"/>
              <a:buChar char="▪"/>
              <a:defRPr/>
            </a:lvl7pPr>
            <a:lvl8pPr indent="-342900" lvl="7" marL="3657600" algn="l">
              <a:lnSpc>
                <a:spcPct val="90000"/>
              </a:lnSpc>
              <a:spcBef>
                <a:spcPts val="600"/>
              </a:spcBef>
              <a:spcAft>
                <a:spcPts val="0"/>
              </a:spcAft>
              <a:buSzPts val="1800"/>
              <a:buChar char="▪"/>
              <a:defRPr/>
            </a:lvl8pPr>
            <a:lvl9pPr indent="-228600" lvl="8" marL="4114800" algn="l">
              <a:lnSpc>
                <a:spcPct val="90000"/>
              </a:lnSpc>
              <a:spcBef>
                <a:spcPts val="600"/>
              </a:spcBef>
              <a:spcAft>
                <a:spcPts val="0"/>
              </a:spcAft>
              <a:buSzPts val="1800"/>
              <a:buNone/>
              <a:defRPr/>
            </a:lvl9pPr>
          </a:lstStyle>
          <a:p/>
        </p:txBody>
      </p:sp>
      <p:sp>
        <p:nvSpPr>
          <p:cNvPr id="379" name="Google Shape;379;p38"/>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0" name="Google Shape;380;p38"/>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1" name="Google Shape;381;p38"/>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vpičen naslov in besedilo" type="vertTitleAndTx">
  <p:cSld name="VERTICAL_TITLE_AND_VERTICAL_TEXT">
    <p:spTree>
      <p:nvGrpSpPr>
        <p:cNvPr id="382" name="Shape 382"/>
        <p:cNvGrpSpPr/>
        <p:nvPr/>
      </p:nvGrpSpPr>
      <p:grpSpPr>
        <a:xfrm>
          <a:off x="0" y="0"/>
          <a:ext cx="0" cy="0"/>
          <a:chOff x="0" y="0"/>
          <a:chExt cx="0" cy="0"/>
        </a:xfrm>
      </p:grpSpPr>
      <p:sp>
        <p:nvSpPr>
          <p:cNvPr id="383" name="Google Shape;383;p39"/>
          <p:cNvSpPr txBox="1"/>
          <p:nvPr>
            <p:ph type="title"/>
          </p:nvPr>
        </p:nvSpPr>
        <p:spPr>
          <a:xfrm rot="5400000">
            <a:off x="7402286" y="2296885"/>
            <a:ext cx="5301343" cy="1687286"/>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4" name="Google Shape;384;p39"/>
          <p:cNvSpPr txBox="1"/>
          <p:nvPr>
            <p:ph idx="1" type="body"/>
          </p:nvPr>
        </p:nvSpPr>
        <p:spPr>
          <a:xfrm rot="5400000">
            <a:off x="2438400" y="-653144"/>
            <a:ext cx="5301343" cy="758734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800"/>
              </a:spcBef>
              <a:spcAft>
                <a:spcPts val="0"/>
              </a:spcAft>
              <a:buSzPts val="1800"/>
              <a:buChar char="▪"/>
              <a:defRPr/>
            </a:lvl1pPr>
            <a:lvl2pPr indent="-342900" lvl="1" marL="914400" algn="l">
              <a:lnSpc>
                <a:spcPct val="90000"/>
              </a:lnSpc>
              <a:spcBef>
                <a:spcPts val="1200"/>
              </a:spcBef>
              <a:spcAft>
                <a:spcPts val="0"/>
              </a:spcAft>
              <a:buSzPts val="1800"/>
              <a:buChar char="▪"/>
              <a:defRPr/>
            </a:lvl2pPr>
            <a:lvl3pPr indent="-342900" lvl="2" marL="1371600" algn="l">
              <a:lnSpc>
                <a:spcPct val="90000"/>
              </a:lnSpc>
              <a:spcBef>
                <a:spcPts val="800"/>
              </a:spcBef>
              <a:spcAft>
                <a:spcPts val="0"/>
              </a:spcAft>
              <a:buSzPts val="1800"/>
              <a:buChar char="▪"/>
              <a:defRPr/>
            </a:lvl3pPr>
            <a:lvl4pPr indent="-342900" lvl="3" marL="1828800" algn="l">
              <a:lnSpc>
                <a:spcPct val="90000"/>
              </a:lnSpc>
              <a:spcBef>
                <a:spcPts val="800"/>
              </a:spcBef>
              <a:spcAft>
                <a:spcPts val="0"/>
              </a:spcAft>
              <a:buSzPts val="1800"/>
              <a:buChar char="▪"/>
              <a:defRPr/>
            </a:lvl4pPr>
            <a:lvl5pPr indent="-342900" lvl="4" marL="2286000" algn="l">
              <a:lnSpc>
                <a:spcPct val="9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600"/>
              </a:spcBef>
              <a:spcAft>
                <a:spcPts val="0"/>
              </a:spcAft>
              <a:buSzPts val="1800"/>
              <a:buChar char="▪"/>
              <a:defRPr/>
            </a:lvl7pPr>
            <a:lvl8pPr indent="-342900" lvl="7" marL="3657600" algn="l">
              <a:lnSpc>
                <a:spcPct val="90000"/>
              </a:lnSpc>
              <a:spcBef>
                <a:spcPts val="600"/>
              </a:spcBef>
              <a:spcAft>
                <a:spcPts val="0"/>
              </a:spcAft>
              <a:buSzPts val="1800"/>
              <a:buChar char="▪"/>
              <a:defRPr/>
            </a:lvl8pPr>
            <a:lvl9pPr indent="-228600" lvl="8" marL="4114800" algn="l">
              <a:lnSpc>
                <a:spcPct val="90000"/>
              </a:lnSpc>
              <a:spcBef>
                <a:spcPts val="600"/>
              </a:spcBef>
              <a:spcAft>
                <a:spcPts val="0"/>
              </a:spcAft>
              <a:buSzPts val="1800"/>
              <a:buNone/>
              <a:defRPr/>
            </a:lvl9pPr>
          </a:lstStyle>
          <a:p/>
        </p:txBody>
      </p:sp>
      <p:sp>
        <p:nvSpPr>
          <p:cNvPr id="385" name="Google Shape;385;p39"/>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6" name="Google Shape;386;p39"/>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7" name="Google Shape;387;p39"/>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ka z napisom" showMasterSp="0" type="picTx">
  <p:cSld name="PICTURE_WITH_CAPTION_TEXT">
    <p:bg>
      <p:bgPr>
        <a:gradFill>
          <a:gsLst>
            <a:gs pos="0">
              <a:schemeClr val="accent1"/>
            </a:gs>
            <a:gs pos="100000">
              <a:srgbClr val="AF4329"/>
            </a:gs>
          </a:gsLst>
          <a:path path="circle">
            <a:fillToRect b="50%" l="50%" r="50%" t="50%"/>
          </a:path>
          <a:tileRect/>
        </a:gradFill>
      </p:bgPr>
    </p:bg>
    <p:spTree>
      <p:nvGrpSpPr>
        <p:cNvPr id="122" name="Shape 122"/>
        <p:cNvGrpSpPr/>
        <p:nvPr/>
      </p:nvGrpSpPr>
      <p:grpSpPr>
        <a:xfrm>
          <a:off x="0" y="0"/>
          <a:ext cx="0" cy="0"/>
          <a:chOff x="0" y="0"/>
          <a:chExt cx="0" cy="0"/>
        </a:xfrm>
      </p:grpSpPr>
      <p:grpSp>
        <p:nvGrpSpPr>
          <p:cNvPr id="123" name="Google Shape;123;p30"/>
          <p:cNvGrpSpPr/>
          <p:nvPr/>
        </p:nvGrpSpPr>
        <p:grpSpPr>
          <a:xfrm>
            <a:off x="-1" y="0"/>
            <a:ext cx="12192002" cy="6858000"/>
            <a:chOff x="-1" y="0"/>
            <a:chExt cx="12192002" cy="6858000"/>
          </a:xfrm>
        </p:grpSpPr>
        <p:cxnSp>
          <p:nvCxnSpPr>
            <p:cNvPr id="124" name="Google Shape;124;p30"/>
            <p:cNvCxnSpPr/>
            <p:nvPr/>
          </p:nvCxnSpPr>
          <p:spPr>
            <a:xfrm>
              <a:off x="610194" y="0"/>
              <a:ext cx="0"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25" name="Google Shape;125;p30"/>
            <p:cNvCxnSpPr/>
            <p:nvPr/>
          </p:nvCxnSpPr>
          <p:spPr>
            <a:xfrm>
              <a:off x="1829332" y="0"/>
              <a:ext cx="0"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26" name="Google Shape;126;p30"/>
            <p:cNvCxnSpPr/>
            <p:nvPr/>
          </p:nvCxnSpPr>
          <p:spPr>
            <a:xfrm>
              <a:off x="3048470" y="0"/>
              <a:ext cx="0"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27" name="Google Shape;127;p30"/>
            <p:cNvCxnSpPr/>
            <p:nvPr/>
          </p:nvCxnSpPr>
          <p:spPr>
            <a:xfrm>
              <a:off x="4267608" y="0"/>
              <a:ext cx="0"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28" name="Google Shape;128;p30"/>
            <p:cNvCxnSpPr/>
            <p:nvPr/>
          </p:nvCxnSpPr>
          <p:spPr>
            <a:xfrm>
              <a:off x="5486746" y="0"/>
              <a:ext cx="0"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29" name="Google Shape;129;p30"/>
            <p:cNvCxnSpPr/>
            <p:nvPr/>
          </p:nvCxnSpPr>
          <p:spPr>
            <a:xfrm>
              <a:off x="6705884" y="0"/>
              <a:ext cx="0"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30" name="Google Shape;130;p30"/>
            <p:cNvCxnSpPr/>
            <p:nvPr/>
          </p:nvCxnSpPr>
          <p:spPr>
            <a:xfrm>
              <a:off x="7925022" y="0"/>
              <a:ext cx="0"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31" name="Google Shape;131;p30"/>
            <p:cNvCxnSpPr/>
            <p:nvPr/>
          </p:nvCxnSpPr>
          <p:spPr>
            <a:xfrm>
              <a:off x="9144160" y="0"/>
              <a:ext cx="0"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32" name="Google Shape;132;p30"/>
            <p:cNvCxnSpPr/>
            <p:nvPr/>
          </p:nvCxnSpPr>
          <p:spPr>
            <a:xfrm>
              <a:off x="10363298" y="0"/>
              <a:ext cx="0"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33" name="Google Shape;133;p30"/>
            <p:cNvCxnSpPr/>
            <p:nvPr/>
          </p:nvCxnSpPr>
          <p:spPr>
            <a:xfrm>
              <a:off x="11582436" y="0"/>
              <a:ext cx="0"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34" name="Google Shape;134;p30"/>
            <p:cNvCxnSpPr/>
            <p:nvPr/>
          </p:nvCxnSpPr>
          <p:spPr>
            <a:xfrm>
              <a:off x="2819" y="386485"/>
              <a:ext cx="12188952" cy="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35" name="Google Shape;135;p30"/>
            <p:cNvCxnSpPr/>
            <p:nvPr/>
          </p:nvCxnSpPr>
          <p:spPr>
            <a:xfrm>
              <a:off x="2819" y="1611181"/>
              <a:ext cx="12188952" cy="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36" name="Google Shape;136;p30"/>
            <p:cNvCxnSpPr/>
            <p:nvPr/>
          </p:nvCxnSpPr>
          <p:spPr>
            <a:xfrm>
              <a:off x="2819" y="2835877"/>
              <a:ext cx="12188952" cy="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37" name="Google Shape;137;p30"/>
            <p:cNvCxnSpPr/>
            <p:nvPr/>
          </p:nvCxnSpPr>
          <p:spPr>
            <a:xfrm>
              <a:off x="2819" y="4060573"/>
              <a:ext cx="12188952" cy="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38" name="Google Shape;138;p30"/>
            <p:cNvCxnSpPr/>
            <p:nvPr/>
          </p:nvCxnSpPr>
          <p:spPr>
            <a:xfrm>
              <a:off x="2819" y="5285269"/>
              <a:ext cx="12188952" cy="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39" name="Google Shape;139;p30"/>
            <p:cNvCxnSpPr/>
            <p:nvPr/>
          </p:nvCxnSpPr>
          <p:spPr>
            <a:xfrm>
              <a:off x="2819" y="6509965"/>
              <a:ext cx="12188952" cy="0"/>
            </a:xfrm>
            <a:prstGeom prst="straightConnector1">
              <a:avLst/>
            </a:prstGeom>
            <a:noFill/>
            <a:ln cap="flat" cmpd="sng" w="9525">
              <a:solidFill>
                <a:srgbClr val="A43E27">
                  <a:alpha val="25098"/>
                </a:srgbClr>
              </a:solidFill>
              <a:prstDash val="solid"/>
              <a:miter lim="800000"/>
              <a:headEnd len="sm" w="sm" type="none"/>
              <a:tailEnd len="sm" w="sm" type="none"/>
            </a:ln>
          </p:spPr>
        </p:cxnSp>
        <p:grpSp>
          <p:nvGrpSpPr>
            <p:cNvPr id="140" name="Google Shape;140;p30"/>
            <p:cNvGrpSpPr/>
            <p:nvPr/>
          </p:nvGrpSpPr>
          <p:grpSpPr>
            <a:xfrm>
              <a:off x="-1" y="0"/>
              <a:ext cx="12192001" cy="6858000"/>
              <a:chOff x="-1" y="0"/>
              <a:chExt cx="12192001" cy="6858000"/>
            </a:xfrm>
          </p:grpSpPr>
          <p:cxnSp>
            <p:nvCxnSpPr>
              <p:cNvPr id="141" name="Google Shape;141;p30"/>
              <p:cNvCxnSpPr/>
              <p:nvPr/>
            </p:nvCxnSpPr>
            <p:spPr>
              <a:xfrm>
                <a:off x="225425" y="0"/>
                <a:ext cx="6815931"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42" name="Google Shape;142;p30"/>
              <p:cNvCxnSpPr/>
              <p:nvPr/>
            </p:nvCxnSpPr>
            <p:spPr>
              <a:xfrm>
                <a:off x="1449154" y="0"/>
                <a:ext cx="6815931"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43" name="Google Shape;143;p30"/>
              <p:cNvCxnSpPr/>
              <p:nvPr/>
            </p:nvCxnSpPr>
            <p:spPr>
              <a:xfrm>
                <a:off x="2665982" y="0"/>
                <a:ext cx="6815931"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44" name="Google Shape;144;p30"/>
              <p:cNvCxnSpPr/>
              <p:nvPr/>
            </p:nvCxnSpPr>
            <p:spPr>
              <a:xfrm>
                <a:off x="3885119" y="0"/>
                <a:ext cx="6815931"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45" name="Google Shape;145;p30"/>
              <p:cNvCxnSpPr/>
              <p:nvPr/>
            </p:nvCxnSpPr>
            <p:spPr>
              <a:xfrm>
                <a:off x="5106502" y="0"/>
                <a:ext cx="6815931" cy="6858000"/>
              </a:xfrm>
              <a:prstGeom prst="straightConnector1">
                <a:avLst/>
              </a:prstGeom>
              <a:noFill/>
              <a:ln cap="flat" cmpd="sng" w="9525">
                <a:solidFill>
                  <a:srgbClr val="A43E27">
                    <a:alpha val="25098"/>
                  </a:srgbClr>
                </a:solidFill>
                <a:prstDash val="solid"/>
                <a:miter lim="800000"/>
                <a:headEnd len="sm" w="sm" type="none"/>
                <a:tailEnd len="sm" w="sm" type="none"/>
              </a:ln>
            </p:spPr>
          </p:cxnSp>
          <p:grpSp>
            <p:nvGrpSpPr>
              <p:cNvPr id="146" name="Google Shape;146;p30"/>
              <p:cNvGrpSpPr/>
              <p:nvPr/>
            </p:nvGrpSpPr>
            <p:grpSpPr>
              <a:xfrm>
                <a:off x="6327885" y="0"/>
                <a:ext cx="5864115" cy="5898673"/>
                <a:chOff x="6327885" y="0"/>
                <a:chExt cx="5864115" cy="5898673"/>
              </a:xfrm>
            </p:grpSpPr>
            <p:cxnSp>
              <p:nvCxnSpPr>
                <p:cNvPr id="147" name="Google Shape;147;p30"/>
                <p:cNvCxnSpPr/>
                <p:nvPr/>
              </p:nvCxnSpPr>
              <p:spPr>
                <a:xfrm>
                  <a:off x="6327885" y="0"/>
                  <a:ext cx="5864115" cy="5898673"/>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48" name="Google Shape;148;p30"/>
                <p:cNvCxnSpPr/>
                <p:nvPr/>
              </p:nvCxnSpPr>
              <p:spPr>
                <a:xfrm>
                  <a:off x="7549268" y="0"/>
                  <a:ext cx="4642732" cy="4672425"/>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49" name="Google Shape;149;p30"/>
                <p:cNvCxnSpPr/>
                <p:nvPr/>
              </p:nvCxnSpPr>
              <p:spPr>
                <a:xfrm>
                  <a:off x="8772997" y="0"/>
                  <a:ext cx="3419003" cy="3456749"/>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50" name="Google Shape;150;p30"/>
                <p:cNvCxnSpPr/>
                <p:nvPr/>
              </p:nvCxnSpPr>
              <p:spPr>
                <a:xfrm>
                  <a:off x="9982200" y="0"/>
                  <a:ext cx="2209800" cy="2226469"/>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51" name="Google Shape;151;p30"/>
                <p:cNvCxnSpPr/>
                <p:nvPr/>
              </p:nvCxnSpPr>
              <p:spPr>
                <a:xfrm>
                  <a:off x="11199019" y="0"/>
                  <a:ext cx="992981" cy="1002506"/>
                </a:xfrm>
                <a:prstGeom prst="straightConnector1">
                  <a:avLst/>
                </a:prstGeom>
                <a:noFill/>
                <a:ln cap="flat" cmpd="sng" w="9525">
                  <a:solidFill>
                    <a:srgbClr val="A43E27">
                      <a:alpha val="25098"/>
                    </a:srgbClr>
                  </a:solidFill>
                  <a:prstDash val="solid"/>
                  <a:miter lim="800000"/>
                  <a:headEnd len="sm" w="sm" type="none"/>
                  <a:tailEnd len="sm" w="sm" type="none"/>
                </a:ln>
              </p:spPr>
            </p:cxnSp>
          </p:grpSp>
          <p:cxnSp>
            <p:nvCxnSpPr>
              <p:cNvPr id="152" name="Google Shape;152;p30"/>
              <p:cNvCxnSpPr/>
              <p:nvPr/>
            </p:nvCxnSpPr>
            <p:spPr>
              <a:xfrm rot="10800000">
                <a:off x="-1" y="1012053"/>
                <a:ext cx="5828811" cy="5845945"/>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53" name="Google Shape;153;p30"/>
              <p:cNvCxnSpPr/>
              <p:nvPr/>
            </p:nvCxnSpPr>
            <p:spPr>
              <a:xfrm rot="10800000">
                <a:off x="-1" y="2227340"/>
                <a:ext cx="4614781" cy="4630658"/>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54" name="Google Shape;154;p30"/>
              <p:cNvCxnSpPr/>
              <p:nvPr/>
            </p:nvCxnSpPr>
            <p:spPr>
              <a:xfrm rot="10800000">
                <a:off x="-1" y="3432149"/>
                <a:ext cx="3398419" cy="3425849"/>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55" name="Google Shape;155;p30"/>
              <p:cNvCxnSpPr/>
              <p:nvPr/>
            </p:nvCxnSpPr>
            <p:spPr>
              <a:xfrm rot="10800000">
                <a:off x="-1" y="4651431"/>
                <a:ext cx="2196496" cy="2206567"/>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56" name="Google Shape;156;p30"/>
              <p:cNvCxnSpPr/>
              <p:nvPr/>
            </p:nvCxnSpPr>
            <p:spPr>
              <a:xfrm rot="10800000">
                <a:off x="-1" y="5864453"/>
                <a:ext cx="987003" cy="993545"/>
              </a:xfrm>
              <a:prstGeom prst="straightConnector1">
                <a:avLst/>
              </a:prstGeom>
              <a:noFill/>
              <a:ln cap="flat" cmpd="sng" w="9525">
                <a:solidFill>
                  <a:srgbClr val="A43E27">
                    <a:alpha val="25098"/>
                  </a:srgbClr>
                </a:solidFill>
                <a:prstDash val="solid"/>
                <a:miter lim="800000"/>
                <a:headEnd len="sm" w="sm" type="none"/>
                <a:tailEnd len="sm" w="sm" type="none"/>
              </a:ln>
            </p:spPr>
          </p:cxnSp>
        </p:grpSp>
        <p:grpSp>
          <p:nvGrpSpPr>
            <p:cNvPr id="157" name="Google Shape;157;p30"/>
            <p:cNvGrpSpPr/>
            <p:nvPr/>
          </p:nvGrpSpPr>
          <p:grpSpPr>
            <a:xfrm flipH="1">
              <a:off x="0" y="0"/>
              <a:ext cx="12192001" cy="6858000"/>
              <a:chOff x="-1" y="0"/>
              <a:chExt cx="12192001" cy="6858000"/>
            </a:xfrm>
          </p:grpSpPr>
          <p:cxnSp>
            <p:nvCxnSpPr>
              <p:cNvPr id="158" name="Google Shape;158;p30"/>
              <p:cNvCxnSpPr/>
              <p:nvPr/>
            </p:nvCxnSpPr>
            <p:spPr>
              <a:xfrm>
                <a:off x="225425" y="0"/>
                <a:ext cx="6815931"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59" name="Google Shape;159;p30"/>
              <p:cNvCxnSpPr/>
              <p:nvPr/>
            </p:nvCxnSpPr>
            <p:spPr>
              <a:xfrm>
                <a:off x="1449154" y="0"/>
                <a:ext cx="6815931"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60" name="Google Shape;160;p30"/>
              <p:cNvCxnSpPr/>
              <p:nvPr/>
            </p:nvCxnSpPr>
            <p:spPr>
              <a:xfrm>
                <a:off x="2665982" y="0"/>
                <a:ext cx="6815931"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61" name="Google Shape;161;p30"/>
              <p:cNvCxnSpPr/>
              <p:nvPr/>
            </p:nvCxnSpPr>
            <p:spPr>
              <a:xfrm>
                <a:off x="3885119" y="0"/>
                <a:ext cx="6815931"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62" name="Google Shape;162;p30"/>
              <p:cNvCxnSpPr/>
              <p:nvPr/>
            </p:nvCxnSpPr>
            <p:spPr>
              <a:xfrm>
                <a:off x="5150644" y="0"/>
                <a:ext cx="6815931" cy="6858000"/>
              </a:xfrm>
              <a:prstGeom prst="straightConnector1">
                <a:avLst/>
              </a:prstGeom>
              <a:noFill/>
              <a:ln cap="flat" cmpd="sng" w="9525">
                <a:solidFill>
                  <a:srgbClr val="A43E27">
                    <a:alpha val="25098"/>
                  </a:srgbClr>
                </a:solidFill>
                <a:prstDash val="solid"/>
                <a:miter lim="800000"/>
                <a:headEnd len="sm" w="sm" type="none"/>
                <a:tailEnd len="sm" w="sm" type="none"/>
              </a:ln>
            </p:spPr>
          </p:cxnSp>
          <p:grpSp>
            <p:nvGrpSpPr>
              <p:cNvPr id="163" name="Google Shape;163;p30"/>
              <p:cNvGrpSpPr/>
              <p:nvPr/>
            </p:nvGrpSpPr>
            <p:grpSpPr>
              <a:xfrm>
                <a:off x="6327885" y="0"/>
                <a:ext cx="5864115" cy="5898673"/>
                <a:chOff x="6327885" y="0"/>
                <a:chExt cx="5864115" cy="5898673"/>
              </a:xfrm>
            </p:grpSpPr>
            <p:cxnSp>
              <p:nvCxnSpPr>
                <p:cNvPr id="164" name="Google Shape;164;p30"/>
                <p:cNvCxnSpPr/>
                <p:nvPr/>
              </p:nvCxnSpPr>
              <p:spPr>
                <a:xfrm>
                  <a:off x="6327885" y="0"/>
                  <a:ext cx="5864115" cy="5898673"/>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65" name="Google Shape;165;p30"/>
                <p:cNvCxnSpPr/>
                <p:nvPr/>
              </p:nvCxnSpPr>
              <p:spPr>
                <a:xfrm>
                  <a:off x="7549268" y="0"/>
                  <a:ext cx="4642732" cy="4672425"/>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66" name="Google Shape;166;p30"/>
                <p:cNvCxnSpPr/>
                <p:nvPr/>
              </p:nvCxnSpPr>
              <p:spPr>
                <a:xfrm>
                  <a:off x="8772997" y="0"/>
                  <a:ext cx="3419003" cy="3456749"/>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67" name="Google Shape;167;p30"/>
                <p:cNvCxnSpPr/>
                <p:nvPr/>
              </p:nvCxnSpPr>
              <p:spPr>
                <a:xfrm>
                  <a:off x="9982200" y="0"/>
                  <a:ext cx="2209800" cy="2226469"/>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68" name="Google Shape;168;p30"/>
                <p:cNvCxnSpPr/>
                <p:nvPr/>
              </p:nvCxnSpPr>
              <p:spPr>
                <a:xfrm>
                  <a:off x="11199019" y="0"/>
                  <a:ext cx="992981" cy="1002506"/>
                </a:xfrm>
                <a:prstGeom prst="straightConnector1">
                  <a:avLst/>
                </a:prstGeom>
                <a:noFill/>
                <a:ln cap="flat" cmpd="sng" w="9525">
                  <a:solidFill>
                    <a:srgbClr val="A43E27">
                      <a:alpha val="25098"/>
                    </a:srgbClr>
                  </a:solidFill>
                  <a:prstDash val="solid"/>
                  <a:miter lim="800000"/>
                  <a:headEnd len="sm" w="sm" type="none"/>
                  <a:tailEnd len="sm" w="sm" type="none"/>
                </a:ln>
              </p:spPr>
            </p:cxnSp>
          </p:grpSp>
          <p:cxnSp>
            <p:nvCxnSpPr>
              <p:cNvPr id="169" name="Google Shape;169;p30"/>
              <p:cNvCxnSpPr/>
              <p:nvPr/>
            </p:nvCxnSpPr>
            <p:spPr>
              <a:xfrm rot="10800000">
                <a:off x="-1" y="1012053"/>
                <a:ext cx="5828811" cy="5845945"/>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70" name="Google Shape;170;p30"/>
              <p:cNvCxnSpPr/>
              <p:nvPr/>
            </p:nvCxnSpPr>
            <p:spPr>
              <a:xfrm rot="10800000">
                <a:off x="-1" y="2227340"/>
                <a:ext cx="4614781" cy="4630658"/>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71" name="Google Shape;171;p30"/>
              <p:cNvCxnSpPr/>
              <p:nvPr/>
            </p:nvCxnSpPr>
            <p:spPr>
              <a:xfrm rot="10800000">
                <a:off x="-1" y="3432149"/>
                <a:ext cx="3398419" cy="3425849"/>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72" name="Google Shape;172;p30"/>
              <p:cNvCxnSpPr/>
              <p:nvPr/>
            </p:nvCxnSpPr>
            <p:spPr>
              <a:xfrm rot="10800000">
                <a:off x="-1" y="4651431"/>
                <a:ext cx="2196496" cy="2206567"/>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73" name="Google Shape;173;p30"/>
              <p:cNvCxnSpPr/>
              <p:nvPr/>
            </p:nvCxnSpPr>
            <p:spPr>
              <a:xfrm rot="10800000">
                <a:off x="-1" y="5864453"/>
                <a:ext cx="987003" cy="993545"/>
              </a:xfrm>
              <a:prstGeom prst="straightConnector1">
                <a:avLst/>
              </a:prstGeom>
              <a:noFill/>
              <a:ln cap="flat" cmpd="sng" w="9525">
                <a:solidFill>
                  <a:srgbClr val="A43E27">
                    <a:alpha val="25098"/>
                  </a:srgbClr>
                </a:solidFill>
                <a:prstDash val="solid"/>
                <a:miter lim="800000"/>
                <a:headEnd len="sm" w="sm" type="none"/>
                <a:tailEnd len="sm" w="sm" type="none"/>
              </a:ln>
            </p:spPr>
          </p:cxnSp>
        </p:grpSp>
      </p:grpSp>
      <p:sp>
        <p:nvSpPr>
          <p:cNvPr id="174" name="Google Shape;174;p30"/>
          <p:cNvSpPr/>
          <p:nvPr/>
        </p:nvSpPr>
        <p:spPr>
          <a:xfrm>
            <a:off x="0" y="0"/>
            <a:ext cx="7315200" cy="6858000"/>
          </a:xfrm>
          <a:prstGeom prst="rect">
            <a:avLst/>
          </a:prstGeom>
          <a:gradFill>
            <a:gsLst>
              <a:gs pos="0">
                <a:schemeClr val="lt1"/>
              </a:gs>
              <a:gs pos="69000">
                <a:schemeClr val="lt1"/>
              </a:gs>
              <a:gs pos="100000">
                <a:srgbClr val="F2F2F2"/>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cxnSp>
        <p:nvCxnSpPr>
          <p:cNvPr id="175" name="Google Shape;175;p30"/>
          <p:cNvCxnSpPr/>
          <p:nvPr/>
        </p:nvCxnSpPr>
        <p:spPr>
          <a:xfrm>
            <a:off x="7923089" y="2895600"/>
            <a:ext cx="3659311" cy="0"/>
          </a:xfrm>
          <a:prstGeom prst="straightConnector1">
            <a:avLst/>
          </a:prstGeom>
          <a:noFill/>
          <a:ln cap="flat" cmpd="sng" w="19050">
            <a:solidFill>
              <a:schemeClr val="lt1"/>
            </a:solidFill>
            <a:prstDash val="solid"/>
            <a:miter lim="800000"/>
            <a:headEnd len="sm" w="sm" type="none"/>
            <a:tailEnd len="sm" w="sm" type="none"/>
          </a:ln>
        </p:spPr>
      </p:cxnSp>
      <p:sp>
        <p:nvSpPr>
          <p:cNvPr id="176" name="Google Shape;176;p30"/>
          <p:cNvSpPr txBox="1"/>
          <p:nvPr>
            <p:ph type="title"/>
          </p:nvPr>
        </p:nvSpPr>
        <p:spPr>
          <a:xfrm>
            <a:off x="7909560" y="576072"/>
            <a:ext cx="3657600" cy="21945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descr="Prazna označba mesta za dodajanje slike. Kliknite označbo mesta in izberite sliko, ki jo želite dodati." id="177" name="Google Shape;177;p30"/>
          <p:cNvSpPr/>
          <p:nvPr>
            <p:ph idx="2" type="pic"/>
          </p:nvPr>
        </p:nvSpPr>
        <p:spPr>
          <a:xfrm>
            <a:off x="4412" y="-159"/>
            <a:ext cx="7315200" cy="6858000"/>
          </a:xfrm>
          <a:prstGeom prst="rect">
            <a:avLst/>
          </a:prstGeom>
          <a:noFill/>
          <a:ln>
            <a:noFill/>
          </a:ln>
        </p:spPr>
      </p:sp>
      <p:sp>
        <p:nvSpPr>
          <p:cNvPr id="178" name="Google Shape;178;p30"/>
          <p:cNvSpPr txBox="1"/>
          <p:nvPr>
            <p:ph idx="1" type="body"/>
          </p:nvPr>
        </p:nvSpPr>
        <p:spPr>
          <a:xfrm>
            <a:off x="7909560" y="2999232"/>
            <a:ext cx="3657600" cy="2286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SzPts val="1600"/>
              <a:buNone/>
              <a:defRPr sz="1600">
                <a:solidFill>
                  <a:schemeClr val="lt1"/>
                </a:solidFill>
              </a:defRPr>
            </a:lvl1pPr>
            <a:lvl2pPr indent="-228600" lvl="1" marL="914400" algn="l">
              <a:lnSpc>
                <a:spcPct val="90000"/>
              </a:lnSpc>
              <a:spcBef>
                <a:spcPts val="1200"/>
              </a:spcBef>
              <a:spcAft>
                <a:spcPts val="0"/>
              </a:spcAft>
              <a:buSzPts val="1400"/>
              <a:buNone/>
              <a:defRPr sz="1400"/>
            </a:lvl2pPr>
            <a:lvl3pPr indent="-228600" lvl="2" marL="1371600" algn="l">
              <a:lnSpc>
                <a:spcPct val="90000"/>
              </a:lnSpc>
              <a:spcBef>
                <a:spcPts val="800"/>
              </a:spcBef>
              <a:spcAft>
                <a:spcPts val="0"/>
              </a:spcAft>
              <a:buSzPts val="1200"/>
              <a:buNone/>
              <a:defRPr sz="1200"/>
            </a:lvl3pPr>
            <a:lvl4pPr indent="-228600" lvl="3" marL="1828800" algn="l">
              <a:lnSpc>
                <a:spcPct val="90000"/>
              </a:lnSpc>
              <a:spcBef>
                <a:spcPts val="800"/>
              </a:spcBef>
              <a:spcAft>
                <a:spcPts val="0"/>
              </a:spcAft>
              <a:buSzPts val="1000"/>
              <a:buNone/>
              <a:defRPr sz="1000"/>
            </a:lvl4pPr>
            <a:lvl5pPr indent="-228600" lvl="4" marL="2286000" algn="l">
              <a:lnSpc>
                <a:spcPct val="90000"/>
              </a:lnSpc>
              <a:spcBef>
                <a:spcPts val="600"/>
              </a:spcBef>
              <a:spcAft>
                <a:spcPts val="0"/>
              </a:spcAft>
              <a:buSzPts val="1000"/>
              <a:buNone/>
              <a:defRPr sz="1000"/>
            </a:lvl5pPr>
            <a:lvl6pPr indent="-228600" lvl="5" marL="2743200" algn="l">
              <a:lnSpc>
                <a:spcPct val="90000"/>
              </a:lnSpc>
              <a:spcBef>
                <a:spcPts val="600"/>
              </a:spcBef>
              <a:spcAft>
                <a:spcPts val="0"/>
              </a:spcAft>
              <a:buSzPts val="1000"/>
              <a:buNone/>
              <a:defRPr sz="1000"/>
            </a:lvl6pPr>
            <a:lvl7pPr indent="-228600" lvl="6" marL="3200400" algn="l">
              <a:lnSpc>
                <a:spcPct val="90000"/>
              </a:lnSpc>
              <a:spcBef>
                <a:spcPts val="600"/>
              </a:spcBef>
              <a:spcAft>
                <a:spcPts val="0"/>
              </a:spcAft>
              <a:buSzPts val="1000"/>
              <a:buNone/>
              <a:defRPr sz="1000"/>
            </a:lvl7pPr>
            <a:lvl8pPr indent="-228600" lvl="7" marL="3657600" algn="l">
              <a:lnSpc>
                <a:spcPct val="90000"/>
              </a:lnSpc>
              <a:spcBef>
                <a:spcPts val="600"/>
              </a:spcBef>
              <a:spcAft>
                <a:spcPts val="0"/>
              </a:spcAft>
              <a:buSzPts val="1000"/>
              <a:buNone/>
              <a:defRPr sz="1000"/>
            </a:lvl8pPr>
            <a:lvl9pPr indent="-228600" lvl="8" marL="4114800" algn="l">
              <a:lnSpc>
                <a:spcPct val="90000"/>
              </a:lnSpc>
              <a:spcBef>
                <a:spcPts val="600"/>
              </a:spcBef>
              <a:spcAft>
                <a:spcPts val="0"/>
              </a:spcAft>
              <a:buSzPts val="1000"/>
              <a:buNone/>
              <a:defRPr sz="1000"/>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ve vsebini" type="twoObj">
  <p:cSld name="TWO_OBJECTS">
    <p:spTree>
      <p:nvGrpSpPr>
        <p:cNvPr id="179" name="Shape 179"/>
        <p:cNvGrpSpPr/>
        <p:nvPr/>
      </p:nvGrpSpPr>
      <p:grpSpPr>
        <a:xfrm>
          <a:off x="0" y="0"/>
          <a:ext cx="0" cy="0"/>
          <a:chOff x="0" y="0"/>
          <a:chExt cx="0" cy="0"/>
        </a:xfrm>
      </p:grpSpPr>
      <p:sp>
        <p:nvSpPr>
          <p:cNvPr id="180" name="Google Shape;180;p31"/>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1" name="Google Shape;181;p31"/>
          <p:cNvSpPr txBox="1"/>
          <p:nvPr>
            <p:ph idx="1" type="body"/>
          </p:nvPr>
        </p:nvSpPr>
        <p:spPr>
          <a:xfrm>
            <a:off x="1295400" y="1981199"/>
            <a:ext cx="4572000" cy="3810001"/>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800"/>
              </a:spcBef>
              <a:spcAft>
                <a:spcPts val="0"/>
              </a:spcAft>
              <a:buSzPts val="2000"/>
              <a:buChar char="▪"/>
              <a:defRPr sz="2000"/>
            </a:lvl1pPr>
            <a:lvl2pPr indent="-342900" lvl="1" marL="914400" algn="l">
              <a:lnSpc>
                <a:spcPct val="90000"/>
              </a:lnSpc>
              <a:spcBef>
                <a:spcPts val="1200"/>
              </a:spcBef>
              <a:spcAft>
                <a:spcPts val="0"/>
              </a:spcAft>
              <a:buSzPts val="1800"/>
              <a:buChar char="▪"/>
              <a:defRPr sz="1800"/>
            </a:lvl2pPr>
            <a:lvl3pPr indent="-330200" lvl="2" marL="1371600" algn="l">
              <a:lnSpc>
                <a:spcPct val="90000"/>
              </a:lnSpc>
              <a:spcBef>
                <a:spcPts val="800"/>
              </a:spcBef>
              <a:spcAft>
                <a:spcPts val="0"/>
              </a:spcAft>
              <a:buSzPts val="1600"/>
              <a:buChar char="▪"/>
              <a:defRPr sz="1600"/>
            </a:lvl3pPr>
            <a:lvl4pPr indent="-317500" lvl="3" marL="1828800" algn="l">
              <a:lnSpc>
                <a:spcPct val="90000"/>
              </a:lnSpc>
              <a:spcBef>
                <a:spcPts val="800"/>
              </a:spcBef>
              <a:spcAft>
                <a:spcPts val="0"/>
              </a:spcAft>
              <a:buSzPts val="1400"/>
              <a:buChar char="▪"/>
              <a:defRPr sz="1400"/>
            </a:lvl4pPr>
            <a:lvl5pPr indent="-317500" lvl="4" marL="2286000" algn="l">
              <a:lnSpc>
                <a:spcPct val="90000"/>
              </a:lnSpc>
              <a:spcBef>
                <a:spcPts val="600"/>
              </a:spcBef>
              <a:spcAft>
                <a:spcPts val="0"/>
              </a:spcAft>
              <a:buSzPts val="1400"/>
              <a:buChar char="▪"/>
              <a:defRPr sz="1400"/>
            </a:lvl5pPr>
            <a:lvl6pPr indent="-342900" lvl="5" marL="2743200" algn="l">
              <a:lnSpc>
                <a:spcPct val="90000"/>
              </a:lnSpc>
              <a:spcBef>
                <a:spcPts val="600"/>
              </a:spcBef>
              <a:spcAft>
                <a:spcPts val="0"/>
              </a:spcAft>
              <a:buSzPts val="1800"/>
              <a:buChar char="▪"/>
              <a:defRPr sz="1800"/>
            </a:lvl6pPr>
            <a:lvl7pPr indent="-342900" lvl="6" marL="3200400" algn="l">
              <a:lnSpc>
                <a:spcPct val="90000"/>
              </a:lnSpc>
              <a:spcBef>
                <a:spcPts val="600"/>
              </a:spcBef>
              <a:spcAft>
                <a:spcPts val="0"/>
              </a:spcAft>
              <a:buSzPts val="1800"/>
              <a:buChar char="▪"/>
              <a:defRPr sz="1800"/>
            </a:lvl7pPr>
            <a:lvl8pPr indent="-342900" lvl="7" marL="3657600" algn="l">
              <a:lnSpc>
                <a:spcPct val="90000"/>
              </a:lnSpc>
              <a:spcBef>
                <a:spcPts val="600"/>
              </a:spcBef>
              <a:spcAft>
                <a:spcPts val="0"/>
              </a:spcAft>
              <a:buSzPts val="1800"/>
              <a:buChar char="▪"/>
              <a:defRPr sz="1800"/>
            </a:lvl8pPr>
            <a:lvl9pPr indent="-228600" lvl="8" marL="4114800" algn="l">
              <a:lnSpc>
                <a:spcPct val="90000"/>
              </a:lnSpc>
              <a:spcBef>
                <a:spcPts val="600"/>
              </a:spcBef>
              <a:spcAft>
                <a:spcPts val="0"/>
              </a:spcAft>
              <a:buSzPts val="1800"/>
              <a:buNone/>
              <a:defRPr sz="1800"/>
            </a:lvl9pPr>
          </a:lstStyle>
          <a:p/>
        </p:txBody>
      </p:sp>
      <p:sp>
        <p:nvSpPr>
          <p:cNvPr id="182" name="Google Shape;182;p31"/>
          <p:cNvSpPr txBox="1"/>
          <p:nvPr>
            <p:ph idx="2" type="body"/>
          </p:nvPr>
        </p:nvSpPr>
        <p:spPr>
          <a:xfrm>
            <a:off x="6324600" y="1981199"/>
            <a:ext cx="4572000" cy="3810001"/>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800"/>
              </a:spcBef>
              <a:spcAft>
                <a:spcPts val="0"/>
              </a:spcAft>
              <a:buSzPts val="2000"/>
              <a:buChar char="▪"/>
              <a:defRPr sz="2000"/>
            </a:lvl1pPr>
            <a:lvl2pPr indent="-342900" lvl="1" marL="914400" algn="l">
              <a:lnSpc>
                <a:spcPct val="90000"/>
              </a:lnSpc>
              <a:spcBef>
                <a:spcPts val="1200"/>
              </a:spcBef>
              <a:spcAft>
                <a:spcPts val="0"/>
              </a:spcAft>
              <a:buSzPts val="1800"/>
              <a:buChar char="▪"/>
              <a:defRPr sz="1800"/>
            </a:lvl2pPr>
            <a:lvl3pPr indent="-330200" lvl="2" marL="1371600" algn="l">
              <a:lnSpc>
                <a:spcPct val="90000"/>
              </a:lnSpc>
              <a:spcBef>
                <a:spcPts val="800"/>
              </a:spcBef>
              <a:spcAft>
                <a:spcPts val="0"/>
              </a:spcAft>
              <a:buSzPts val="1600"/>
              <a:buChar char="▪"/>
              <a:defRPr sz="1600"/>
            </a:lvl3pPr>
            <a:lvl4pPr indent="-317500" lvl="3" marL="1828800" algn="l">
              <a:lnSpc>
                <a:spcPct val="90000"/>
              </a:lnSpc>
              <a:spcBef>
                <a:spcPts val="800"/>
              </a:spcBef>
              <a:spcAft>
                <a:spcPts val="0"/>
              </a:spcAft>
              <a:buSzPts val="1400"/>
              <a:buChar char="▪"/>
              <a:defRPr sz="1400"/>
            </a:lvl4pPr>
            <a:lvl5pPr indent="-317500" lvl="4" marL="2286000" algn="l">
              <a:lnSpc>
                <a:spcPct val="90000"/>
              </a:lnSpc>
              <a:spcBef>
                <a:spcPts val="600"/>
              </a:spcBef>
              <a:spcAft>
                <a:spcPts val="0"/>
              </a:spcAft>
              <a:buSzPts val="1400"/>
              <a:buChar char="▪"/>
              <a:defRPr sz="1400"/>
            </a:lvl5pPr>
            <a:lvl6pPr indent="-342900" lvl="5" marL="2743200" algn="l">
              <a:lnSpc>
                <a:spcPct val="90000"/>
              </a:lnSpc>
              <a:spcBef>
                <a:spcPts val="600"/>
              </a:spcBef>
              <a:spcAft>
                <a:spcPts val="0"/>
              </a:spcAft>
              <a:buSzPts val="1800"/>
              <a:buChar char="▪"/>
              <a:defRPr sz="1800"/>
            </a:lvl6pPr>
            <a:lvl7pPr indent="-342900" lvl="6" marL="3200400" algn="l">
              <a:lnSpc>
                <a:spcPct val="90000"/>
              </a:lnSpc>
              <a:spcBef>
                <a:spcPts val="600"/>
              </a:spcBef>
              <a:spcAft>
                <a:spcPts val="0"/>
              </a:spcAft>
              <a:buSzPts val="1800"/>
              <a:buChar char="▪"/>
              <a:defRPr sz="1800"/>
            </a:lvl7pPr>
            <a:lvl8pPr indent="-342900" lvl="7" marL="3657600" algn="l">
              <a:lnSpc>
                <a:spcPct val="90000"/>
              </a:lnSpc>
              <a:spcBef>
                <a:spcPts val="600"/>
              </a:spcBef>
              <a:spcAft>
                <a:spcPts val="0"/>
              </a:spcAft>
              <a:buSzPts val="1800"/>
              <a:buChar char="▪"/>
              <a:defRPr sz="1800"/>
            </a:lvl8pPr>
            <a:lvl9pPr indent="-228600" lvl="8" marL="4114800" algn="l">
              <a:lnSpc>
                <a:spcPct val="90000"/>
              </a:lnSpc>
              <a:spcBef>
                <a:spcPts val="600"/>
              </a:spcBef>
              <a:spcAft>
                <a:spcPts val="0"/>
              </a:spcAft>
              <a:buSzPts val="1800"/>
              <a:buNone/>
              <a:defRPr sz="1800"/>
            </a:lvl9pPr>
          </a:lstStyle>
          <a:p/>
        </p:txBody>
      </p:sp>
      <p:sp>
        <p:nvSpPr>
          <p:cNvPr id="183" name="Google Shape;183;p31"/>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4" name="Google Shape;184;p31"/>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5" name="Google Shape;185;p31"/>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slov in vsebina" type="obj">
  <p:cSld name="OBJECT">
    <p:spTree>
      <p:nvGrpSpPr>
        <p:cNvPr id="186" name="Shape 186"/>
        <p:cNvGrpSpPr/>
        <p:nvPr/>
      </p:nvGrpSpPr>
      <p:grpSpPr>
        <a:xfrm>
          <a:off x="0" y="0"/>
          <a:ext cx="0" cy="0"/>
          <a:chOff x="0" y="0"/>
          <a:chExt cx="0" cy="0"/>
        </a:xfrm>
      </p:grpSpPr>
      <p:sp>
        <p:nvSpPr>
          <p:cNvPr id="187" name="Google Shape;187;p32"/>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8" name="Google Shape;188;p32"/>
          <p:cNvSpPr txBox="1"/>
          <p:nvPr>
            <p:ph idx="1" type="body"/>
          </p:nvPr>
        </p:nvSpPr>
        <p:spPr>
          <a:xfrm>
            <a:off x="1295400" y="1981201"/>
            <a:ext cx="9601200" cy="380999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800"/>
              </a:spcBef>
              <a:spcAft>
                <a:spcPts val="0"/>
              </a:spcAft>
              <a:buSzPts val="1800"/>
              <a:buChar char="▪"/>
              <a:defRPr/>
            </a:lvl1pPr>
            <a:lvl2pPr indent="-342900" lvl="1" marL="914400" algn="l">
              <a:lnSpc>
                <a:spcPct val="90000"/>
              </a:lnSpc>
              <a:spcBef>
                <a:spcPts val="1200"/>
              </a:spcBef>
              <a:spcAft>
                <a:spcPts val="0"/>
              </a:spcAft>
              <a:buSzPts val="1800"/>
              <a:buChar char="▪"/>
              <a:defRPr/>
            </a:lvl2pPr>
            <a:lvl3pPr indent="-342900" lvl="2" marL="1371600" algn="l">
              <a:lnSpc>
                <a:spcPct val="90000"/>
              </a:lnSpc>
              <a:spcBef>
                <a:spcPts val="800"/>
              </a:spcBef>
              <a:spcAft>
                <a:spcPts val="0"/>
              </a:spcAft>
              <a:buSzPts val="1800"/>
              <a:buChar char="▪"/>
              <a:defRPr/>
            </a:lvl3pPr>
            <a:lvl4pPr indent="-342900" lvl="3" marL="1828800" algn="l">
              <a:lnSpc>
                <a:spcPct val="90000"/>
              </a:lnSpc>
              <a:spcBef>
                <a:spcPts val="800"/>
              </a:spcBef>
              <a:spcAft>
                <a:spcPts val="0"/>
              </a:spcAft>
              <a:buSzPts val="1800"/>
              <a:buChar char="▪"/>
              <a:defRPr/>
            </a:lvl4pPr>
            <a:lvl5pPr indent="-342900" lvl="4" marL="2286000" algn="l">
              <a:lnSpc>
                <a:spcPct val="9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600"/>
              </a:spcBef>
              <a:spcAft>
                <a:spcPts val="0"/>
              </a:spcAft>
              <a:buSzPts val="1800"/>
              <a:buChar char="▪"/>
              <a:defRPr/>
            </a:lvl7pPr>
            <a:lvl8pPr indent="-342900" lvl="7" marL="3657600" algn="l">
              <a:lnSpc>
                <a:spcPct val="90000"/>
              </a:lnSpc>
              <a:spcBef>
                <a:spcPts val="600"/>
              </a:spcBef>
              <a:spcAft>
                <a:spcPts val="0"/>
              </a:spcAft>
              <a:buSzPts val="1800"/>
              <a:buChar char="▪"/>
              <a:defRPr/>
            </a:lvl8pPr>
            <a:lvl9pPr indent="-228600" lvl="8" marL="4114800" algn="l">
              <a:lnSpc>
                <a:spcPct val="90000"/>
              </a:lnSpc>
              <a:spcBef>
                <a:spcPts val="600"/>
              </a:spcBef>
              <a:spcAft>
                <a:spcPts val="0"/>
              </a:spcAft>
              <a:buSzPts val="1800"/>
              <a:buNone/>
              <a:defRPr/>
            </a:lvl9pPr>
          </a:lstStyle>
          <a:p/>
        </p:txBody>
      </p:sp>
      <p:sp>
        <p:nvSpPr>
          <p:cNvPr id="189" name="Google Shape;189;p32"/>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0" name="Google Shape;190;p32"/>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1" name="Google Shape;191;p32"/>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lava odseka" showMasterSp="0" type="secHead">
  <p:cSld name="SECTION_HEADER">
    <p:bg>
      <p:bgPr>
        <a:gradFill>
          <a:gsLst>
            <a:gs pos="0">
              <a:schemeClr val="accent1"/>
            </a:gs>
            <a:gs pos="97000">
              <a:srgbClr val="AF4329"/>
            </a:gs>
            <a:gs pos="100000">
              <a:srgbClr val="AF4329"/>
            </a:gs>
          </a:gsLst>
          <a:path path="circle">
            <a:fillToRect b="50%" l="50%" r="50%" t="50%"/>
          </a:path>
          <a:tileRect/>
        </a:gradFill>
      </p:bgPr>
    </p:bg>
    <p:spTree>
      <p:nvGrpSpPr>
        <p:cNvPr id="192" name="Shape 192"/>
        <p:cNvGrpSpPr/>
        <p:nvPr/>
      </p:nvGrpSpPr>
      <p:grpSpPr>
        <a:xfrm>
          <a:off x="0" y="0"/>
          <a:ext cx="0" cy="0"/>
          <a:chOff x="0" y="0"/>
          <a:chExt cx="0" cy="0"/>
        </a:xfrm>
      </p:grpSpPr>
      <p:grpSp>
        <p:nvGrpSpPr>
          <p:cNvPr id="193" name="Google Shape;193;p33"/>
          <p:cNvGrpSpPr/>
          <p:nvPr/>
        </p:nvGrpSpPr>
        <p:grpSpPr>
          <a:xfrm>
            <a:off x="-1" y="0"/>
            <a:ext cx="12192002" cy="6858000"/>
            <a:chOff x="-1" y="0"/>
            <a:chExt cx="12192002" cy="6858000"/>
          </a:xfrm>
        </p:grpSpPr>
        <p:cxnSp>
          <p:nvCxnSpPr>
            <p:cNvPr id="194" name="Google Shape;194;p33"/>
            <p:cNvCxnSpPr/>
            <p:nvPr/>
          </p:nvCxnSpPr>
          <p:spPr>
            <a:xfrm>
              <a:off x="610194" y="0"/>
              <a:ext cx="0"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95" name="Google Shape;195;p33"/>
            <p:cNvCxnSpPr/>
            <p:nvPr/>
          </p:nvCxnSpPr>
          <p:spPr>
            <a:xfrm>
              <a:off x="1829332" y="0"/>
              <a:ext cx="0"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96" name="Google Shape;196;p33"/>
            <p:cNvCxnSpPr/>
            <p:nvPr/>
          </p:nvCxnSpPr>
          <p:spPr>
            <a:xfrm>
              <a:off x="3048470" y="0"/>
              <a:ext cx="0"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97" name="Google Shape;197;p33"/>
            <p:cNvCxnSpPr/>
            <p:nvPr/>
          </p:nvCxnSpPr>
          <p:spPr>
            <a:xfrm>
              <a:off x="4267608" y="0"/>
              <a:ext cx="0"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98" name="Google Shape;198;p33"/>
            <p:cNvCxnSpPr/>
            <p:nvPr/>
          </p:nvCxnSpPr>
          <p:spPr>
            <a:xfrm>
              <a:off x="5486746" y="0"/>
              <a:ext cx="0"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199" name="Google Shape;199;p33"/>
            <p:cNvCxnSpPr/>
            <p:nvPr/>
          </p:nvCxnSpPr>
          <p:spPr>
            <a:xfrm>
              <a:off x="6705884" y="0"/>
              <a:ext cx="0"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00" name="Google Shape;200;p33"/>
            <p:cNvCxnSpPr/>
            <p:nvPr/>
          </p:nvCxnSpPr>
          <p:spPr>
            <a:xfrm>
              <a:off x="7925022" y="0"/>
              <a:ext cx="0"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01" name="Google Shape;201;p33"/>
            <p:cNvCxnSpPr/>
            <p:nvPr/>
          </p:nvCxnSpPr>
          <p:spPr>
            <a:xfrm>
              <a:off x="9144160" y="0"/>
              <a:ext cx="0"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02" name="Google Shape;202;p33"/>
            <p:cNvCxnSpPr/>
            <p:nvPr/>
          </p:nvCxnSpPr>
          <p:spPr>
            <a:xfrm>
              <a:off x="10363298" y="0"/>
              <a:ext cx="0"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03" name="Google Shape;203;p33"/>
            <p:cNvCxnSpPr/>
            <p:nvPr/>
          </p:nvCxnSpPr>
          <p:spPr>
            <a:xfrm>
              <a:off x="11582436" y="0"/>
              <a:ext cx="0"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04" name="Google Shape;204;p33"/>
            <p:cNvCxnSpPr/>
            <p:nvPr/>
          </p:nvCxnSpPr>
          <p:spPr>
            <a:xfrm>
              <a:off x="2819" y="386485"/>
              <a:ext cx="12188952" cy="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05" name="Google Shape;205;p33"/>
            <p:cNvCxnSpPr/>
            <p:nvPr/>
          </p:nvCxnSpPr>
          <p:spPr>
            <a:xfrm>
              <a:off x="2819" y="1611181"/>
              <a:ext cx="12188952" cy="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06" name="Google Shape;206;p33"/>
            <p:cNvCxnSpPr/>
            <p:nvPr/>
          </p:nvCxnSpPr>
          <p:spPr>
            <a:xfrm>
              <a:off x="2819" y="2835877"/>
              <a:ext cx="12188952" cy="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07" name="Google Shape;207;p33"/>
            <p:cNvCxnSpPr/>
            <p:nvPr/>
          </p:nvCxnSpPr>
          <p:spPr>
            <a:xfrm>
              <a:off x="2819" y="4060573"/>
              <a:ext cx="12188952" cy="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08" name="Google Shape;208;p33"/>
            <p:cNvCxnSpPr/>
            <p:nvPr/>
          </p:nvCxnSpPr>
          <p:spPr>
            <a:xfrm>
              <a:off x="2819" y="5285269"/>
              <a:ext cx="12188952" cy="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09" name="Google Shape;209;p33"/>
            <p:cNvCxnSpPr/>
            <p:nvPr/>
          </p:nvCxnSpPr>
          <p:spPr>
            <a:xfrm>
              <a:off x="2819" y="6509965"/>
              <a:ext cx="12188952" cy="0"/>
            </a:xfrm>
            <a:prstGeom prst="straightConnector1">
              <a:avLst/>
            </a:prstGeom>
            <a:noFill/>
            <a:ln cap="flat" cmpd="sng" w="9525">
              <a:solidFill>
                <a:srgbClr val="A43E27">
                  <a:alpha val="25098"/>
                </a:srgbClr>
              </a:solidFill>
              <a:prstDash val="solid"/>
              <a:miter lim="800000"/>
              <a:headEnd len="sm" w="sm" type="none"/>
              <a:tailEnd len="sm" w="sm" type="none"/>
            </a:ln>
          </p:spPr>
        </p:cxnSp>
        <p:grpSp>
          <p:nvGrpSpPr>
            <p:cNvPr id="210" name="Google Shape;210;p33"/>
            <p:cNvGrpSpPr/>
            <p:nvPr/>
          </p:nvGrpSpPr>
          <p:grpSpPr>
            <a:xfrm>
              <a:off x="-1" y="0"/>
              <a:ext cx="12192001" cy="6858000"/>
              <a:chOff x="-1" y="0"/>
              <a:chExt cx="12192001" cy="6858000"/>
            </a:xfrm>
          </p:grpSpPr>
          <p:cxnSp>
            <p:nvCxnSpPr>
              <p:cNvPr id="211" name="Google Shape;211;p33"/>
              <p:cNvCxnSpPr/>
              <p:nvPr/>
            </p:nvCxnSpPr>
            <p:spPr>
              <a:xfrm>
                <a:off x="225425" y="0"/>
                <a:ext cx="6815931"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12" name="Google Shape;212;p33"/>
              <p:cNvCxnSpPr/>
              <p:nvPr/>
            </p:nvCxnSpPr>
            <p:spPr>
              <a:xfrm>
                <a:off x="1449154" y="0"/>
                <a:ext cx="6815931"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13" name="Google Shape;213;p33"/>
              <p:cNvCxnSpPr/>
              <p:nvPr/>
            </p:nvCxnSpPr>
            <p:spPr>
              <a:xfrm>
                <a:off x="2665982" y="0"/>
                <a:ext cx="6815931"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14" name="Google Shape;214;p33"/>
              <p:cNvCxnSpPr/>
              <p:nvPr/>
            </p:nvCxnSpPr>
            <p:spPr>
              <a:xfrm>
                <a:off x="3885119" y="0"/>
                <a:ext cx="6815931"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15" name="Google Shape;215;p33"/>
              <p:cNvCxnSpPr/>
              <p:nvPr/>
            </p:nvCxnSpPr>
            <p:spPr>
              <a:xfrm>
                <a:off x="5106502" y="0"/>
                <a:ext cx="6815931" cy="6858000"/>
              </a:xfrm>
              <a:prstGeom prst="straightConnector1">
                <a:avLst/>
              </a:prstGeom>
              <a:noFill/>
              <a:ln cap="flat" cmpd="sng" w="9525">
                <a:solidFill>
                  <a:srgbClr val="A43E27">
                    <a:alpha val="25098"/>
                  </a:srgbClr>
                </a:solidFill>
                <a:prstDash val="solid"/>
                <a:miter lim="800000"/>
                <a:headEnd len="sm" w="sm" type="none"/>
                <a:tailEnd len="sm" w="sm" type="none"/>
              </a:ln>
            </p:spPr>
          </p:cxnSp>
          <p:grpSp>
            <p:nvGrpSpPr>
              <p:cNvPr id="216" name="Google Shape;216;p33"/>
              <p:cNvGrpSpPr/>
              <p:nvPr/>
            </p:nvGrpSpPr>
            <p:grpSpPr>
              <a:xfrm>
                <a:off x="6327885" y="0"/>
                <a:ext cx="5864115" cy="5898673"/>
                <a:chOff x="6327885" y="0"/>
                <a:chExt cx="5864115" cy="5898673"/>
              </a:xfrm>
            </p:grpSpPr>
            <p:cxnSp>
              <p:nvCxnSpPr>
                <p:cNvPr id="217" name="Google Shape;217;p33"/>
                <p:cNvCxnSpPr/>
                <p:nvPr/>
              </p:nvCxnSpPr>
              <p:spPr>
                <a:xfrm>
                  <a:off x="6327885" y="0"/>
                  <a:ext cx="5864115" cy="5898673"/>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18" name="Google Shape;218;p33"/>
                <p:cNvCxnSpPr/>
                <p:nvPr/>
              </p:nvCxnSpPr>
              <p:spPr>
                <a:xfrm>
                  <a:off x="7549268" y="0"/>
                  <a:ext cx="4642732" cy="4672425"/>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19" name="Google Shape;219;p33"/>
                <p:cNvCxnSpPr/>
                <p:nvPr/>
              </p:nvCxnSpPr>
              <p:spPr>
                <a:xfrm>
                  <a:off x="8772997" y="0"/>
                  <a:ext cx="3419003" cy="3456749"/>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20" name="Google Shape;220;p33"/>
                <p:cNvCxnSpPr/>
                <p:nvPr/>
              </p:nvCxnSpPr>
              <p:spPr>
                <a:xfrm>
                  <a:off x="9982200" y="0"/>
                  <a:ext cx="2209800" cy="2226469"/>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21" name="Google Shape;221;p33"/>
                <p:cNvCxnSpPr/>
                <p:nvPr/>
              </p:nvCxnSpPr>
              <p:spPr>
                <a:xfrm>
                  <a:off x="11199019" y="0"/>
                  <a:ext cx="992981" cy="1002506"/>
                </a:xfrm>
                <a:prstGeom prst="straightConnector1">
                  <a:avLst/>
                </a:prstGeom>
                <a:noFill/>
                <a:ln cap="flat" cmpd="sng" w="9525">
                  <a:solidFill>
                    <a:srgbClr val="A43E27">
                      <a:alpha val="25098"/>
                    </a:srgbClr>
                  </a:solidFill>
                  <a:prstDash val="solid"/>
                  <a:miter lim="800000"/>
                  <a:headEnd len="sm" w="sm" type="none"/>
                  <a:tailEnd len="sm" w="sm" type="none"/>
                </a:ln>
              </p:spPr>
            </p:cxnSp>
          </p:grpSp>
          <p:cxnSp>
            <p:nvCxnSpPr>
              <p:cNvPr id="222" name="Google Shape;222;p33"/>
              <p:cNvCxnSpPr/>
              <p:nvPr/>
            </p:nvCxnSpPr>
            <p:spPr>
              <a:xfrm rot="10800000">
                <a:off x="-1" y="1012053"/>
                <a:ext cx="5828811" cy="5845945"/>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23" name="Google Shape;223;p33"/>
              <p:cNvCxnSpPr/>
              <p:nvPr/>
            </p:nvCxnSpPr>
            <p:spPr>
              <a:xfrm rot="10800000">
                <a:off x="-1" y="2227340"/>
                <a:ext cx="4614781" cy="4630658"/>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24" name="Google Shape;224;p33"/>
              <p:cNvCxnSpPr/>
              <p:nvPr/>
            </p:nvCxnSpPr>
            <p:spPr>
              <a:xfrm rot="10800000">
                <a:off x="-1" y="3432149"/>
                <a:ext cx="3398419" cy="3425849"/>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25" name="Google Shape;225;p33"/>
              <p:cNvCxnSpPr/>
              <p:nvPr/>
            </p:nvCxnSpPr>
            <p:spPr>
              <a:xfrm rot="10800000">
                <a:off x="-1" y="4651431"/>
                <a:ext cx="2196496" cy="2206567"/>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26" name="Google Shape;226;p33"/>
              <p:cNvCxnSpPr/>
              <p:nvPr/>
            </p:nvCxnSpPr>
            <p:spPr>
              <a:xfrm rot="10800000">
                <a:off x="-1" y="5864453"/>
                <a:ext cx="987003" cy="993545"/>
              </a:xfrm>
              <a:prstGeom prst="straightConnector1">
                <a:avLst/>
              </a:prstGeom>
              <a:noFill/>
              <a:ln cap="flat" cmpd="sng" w="9525">
                <a:solidFill>
                  <a:srgbClr val="A43E27">
                    <a:alpha val="25098"/>
                  </a:srgbClr>
                </a:solidFill>
                <a:prstDash val="solid"/>
                <a:miter lim="800000"/>
                <a:headEnd len="sm" w="sm" type="none"/>
                <a:tailEnd len="sm" w="sm" type="none"/>
              </a:ln>
            </p:spPr>
          </p:cxnSp>
        </p:grpSp>
        <p:grpSp>
          <p:nvGrpSpPr>
            <p:cNvPr id="227" name="Google Shape;227;p33"/>
            <p:cNvGrpSpPr/>
            <p:nvPr/>
          </p:nvGrpSpPr>
          <p:grpSpPr>
            <a:xfrm flipH="1">
              <a:off x="0" y="0"/>
              <a:ext cx="12192001" cy="6858000"/>
              <a:chOff x="-1" y="0"/>
              <a:chExt cx="12192001" cy="6858000"/>
            </a:xfrm>
          </p:grpSpPr>
          <p:cxnSp>
            <p:nvCxnSpPr>
              <p:cNvPr id="228" name="Google Shape;228;p33"/>
              <p:cNvCxnSpPr/>
              <p:nvPr/>
            </p:nvCxnSpPr>
            <p:spPr>
              <a:xfrm>
                <a:off x="225425" y="0"/>
                <a:ext cx="6815931"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29" name="Google Shape;229;p33"/>
              <p:cNvCxnSpPr/>
              <p:nvPr/>
            </p:nvCxnSpPr>
            <p:spPr>
              <a:xfrm>
                <a:off x="1449154" y="0"/>
                <a:ext cx="6815931"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30" name="Google Shape;230;p33"/>
              <p:cNvCxnSpPr/>
              <p:nvPr/>
            </p:nvCxnSpPr>
            <p:spPr>
              <a:xfrm>
                <a:off x="2665982" y="0"/>
                <a:ext cx="6815931"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31" name="Google Shape;231;p33"/>
              <p:cNvCxnSpPr/>
              <p:nvPr/>
            </p:nvCxnSpPr>
            <p:spPr>
              <a:xfrm>
                <a:off x="3885119" y="0"/>
                <a:ext cx="6815931"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32" name="Google Shape;232;p33"/>
              <p:cNvCxnSpPr/>
              <p:nvPr/>
            </p:nvCxnSpPr>
            <p:spPr>
              <a:xfrm>
                <a:off x="5150644" y="0"/>
                <a:ext cx="6815931" cy="6858000"/>
              </a:xfrm>
              <a:prstGeom prst="straightConnector1">
                <a:avLst/>
              </a:prstGeom>
              <a:noFill/>
              <a:ln cap="flat" cmpd="sng" w="9525">
                <a:solidFill>
                  <a:srgbClr val="A43E27">
                    <a:alpha val="25098"/>
                  </a:srgbClr>
                </a:solidFill>
                <a:prstDash val="solid"/>
                <a:miter lim="800000"/>
                <a:headEnd len="sm" w="sm" type="none"/>
                <a:tailEnd len="sm" w="sm" type="none"/>
              </a:ln>
            </p:spPr>
          </p:cxnSp>
          <p:grpSp>
            <p:nvGrpSpPr>
              <p:cNvPr id="233" name="Google Shape;233;p33"/>
              <p:cNvGrpSpPr/>
              <p:nvPr/>
            </p:nvGrpSpPr>
            <p:grpSpPr>
              <a:xfrm>
                <a:off x="6327885" y="0"/>
                <a:ext cx="5864115" cy="5898673"/>
                <a:chOff x="6327885" y="0"/>
                <a:chExt cx="5864115" cy="5898673"/>
              </a:xfrm>
            </p:grpSpPr>
            <p:cxnSp>
              <p:nvCxnSpPr>
                <p:cNvPr id="234" name="Google Shape;234;p33"/>
                <p:cNvCxnSpPr/>
                <p:nvPr/>
              </p:nvCxnSpPr>
              <p:spPr>
                <a:xfrm>
                  <a:off x="6327885" y="0"/>
                  <a:ext cx="5864115" cy="5898673"/>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35" name="Google Shape;235;p33"/>
                <p:cNvCxnSpPr/>
                <p:nvPr/>
              </p:nvCxnSpPr>
              <p:spPr>
                <a:xfrm>
                  <a:off x="7549268" y="0"/>
                  <a:ext cx="4642732" cy="4672425"/>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36" name="Google Shape;236;p33"/>
                <p:cNvCxnSpPr/>
                <p:nvPr/>
              </p:nvCxnSpPr>
              <p:spPr>
                <a:xfrm>
                  <a:off x="8772997" y="0"/>
                  <a:ext cx="3419003" cy="3456749"/>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37" name="Google Shape;237;p33"/>
                <p:cNvCxnSpPr/>
                <p:nvPr/>
              </p:nvCxnSpPr>
              <p:spPr>
                <a:xfrm>
                  <a:off x="9982200" y="0"/>
                  <a:ext cx="2209800" cy="2226469"/>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38" name="Google Shape;238;p33"/>
                <p:cNvCxnSpPr/>
                <p:nvPr/>
              </p:nvCxnSpPr>
              <p:spPr>
                <a:xfrm>
                  <a:off x="11199019" y="0"/>
                  <a:ext cx="992981" cy="1002506"/>
                </a:xfrm>
                <a:prstGeom prst="straightConnector1">
                  <a:avLst/>
                </a:prstGeom>
                <a:noFill/>
                <a:ln cap="flat" cmpd="sng" w="9525">
                  <a:solidFill>
                    <a:srgbClr val="A43E27">
                      <a:alpha val="25098"/>
                    </a:srgbClr>
                  </a:solidFill>
                  <a:prstDash val="solid"/>
                  <a:miter lim="800000"/>
                  <a:headEnd len="sm" w="sm" type="none"/>
                  <a:tailEnd len="sm" w="sm" type="none"/>
                </a:ln>
              </p:spPr>
            </p:cxnSp>
          </p:grpSp>
          <p:cxnSp>
            <p:nvCxnSpPr>
              <p:cNvPr id="239" name="Google Shape;239;p33"/>
              <p:cNvCxnSpPr/>
              <p:nvPr/>
            </p:nvCxnSpPr>
            <p:spPr>
              <a:xfrm rot="10800000">
                <a:off x="-1" y="1012053"/>
                <a:ext cx="5828811" cy="5845945"/>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40" name="Google Shape;240;p33"/>
              <p:cNvCxnSpPr/>
              <p:nvPr/>
            </p:nvCxnSpPr>
            <p:spPr>
              <a:xfrm rot="10800000">
                <a:off x="-1" y="2227340"/>
                <a:ext cx="4614781" cy="4630658"/>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41" name="Google Shape;241;p33"/>
              <p:cNvCxnSpPr/>
              <p:nvPr/>
            </p:nvCxnSpPr>
            <p:spPr>
              <a:xfrm rot="10800000">
                <a:off x="-1" y="3432149"/>
                <a:ext cx="3398419" cy="3425849"/>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42" name="Google Shape;242;p33"/>
              <p:cNvCxnSpPr/>
              <p:nvPr/>
            </p:nvCxnSpPr>
            <p:spPr>
              <a:xfrm rot="10800000">
                <a:off x="-1" y="4651431"/>
                <a:ext cx="2196496" cy="2206567"/>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243" name="Google Shape;243;p33"/>
              <p:cNvCxnSpPr/>
              <p:nvPr/>
            </p:nvCxnSpPr>
            <p:spPr>
              <a:xfrm rot="10800000">
                <a:off x="-1" y="5864453"/>
                <a:ext cx="987003" cy="993545"/>
              </a:xfrm>
              <a:prstGeom prst="straightConnector1">
                <a:avLst/>
              </a:prstGeom>
              <a:noFill/>
              <a:ln cap="flat" cmpd="sng" w="9525">
                <a:solidFill>
                  <a:srgbClr val="A43E27">
                    <a:alpha val="25098"/>
                  </a:srgbClr>
                </a:solidFill>
                <a:prstDash val="solid"/>
                <a:miter lim="800000"/>
                <a:headEnd len="sm" w="sm" type="none"/>
                <a:tailEnd len="sm" w="sm" type="none"/>
              </a:ln>
            </p:spPr>
          </p:cxnSp>
        </p:grpSp>
      </p:grpSp>
      <p:sp>
        <p:nvSpPr>
          <p:cNvPr id="244" name="Google Shape;244;p33"/>
          <p:cNvSpPr txBox="1"/>
          <p:nvPr>
            <p:ph type="title"/>
          </p:nvPr>
        </p:nvSpPr>
        <p:spPr>
          <a:xfrm>
            <a:off x="1295400" y="2541573"/>
            <a:ext cx="9601200" cy="274320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chemeClr val="lt1"/>
              </a:buClr>
              <a:buSzPts val="6000"/>
              <a:buFont typeface="Arial"/>
              <a:buNone/>
              <a:defRPr sz="6000"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5" name="Google Shape;245;p33"/>
          <p:cNvSpPr txBox="1"/>
          <p:nvPr>
            <p:ph idx="1" type="body"/>
          </p:nvPr>
        </p:nvSpPr>
        <p:spPr>
          <a:xfrm>
            <a:off x="1295400" y="5431536"/>
            <a:ext cx="9601200" cy="457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0"/>
              </a:spcBef>
              <a:spcAft>
                <a:spcPts val="0"/>
              </a:spcAft>
              <a:buSzPts val="2000"/>
              <a:buNone/>
              <a:defRPr b="0" sz="2000">
                <a:solidFill>
                  <a:schemeClr val="lt1"/>
                </a:solidFill>
              </a:defRPr>
            </a:lvl1pPr>
            <a:lvl2pPr indent="-228600" lvl="1" marL="914400" algn="l">
              <a:lnSpc>
                <a:spcPct val="90000"/>
              </a:lnSpc>
              <a:spcBef>
                <a:spcPts val="1200"/>
              </a:spcBef>
              <a:spcAft>
                <a:spcPts val="0"/>
              </a:spcAft>
              <a:buSzPts val="2000"/>
              <a:buNone/>
              <a:defRPr sz="2000"/>
            </a:lvl2pPr>
            <a:lvl3pPr indent="-228600" lvl="2" marL="1371600" algn="l">
              <a:lnSpc>
                <a:spcPct val="90000"/>
              </a:lnSpc>
              <a:spcBef>
                <a:spcPts val="800"/>
              </a:spcBef>
              <a:spcAft>
                <a:spcPts val="0"/>
              </a:spcAft>
              <a:buSzPts val="1800"/>
              <a:buNone/>
              <a:defRPr sz="1800"/>
            </a:lvl3pPr>
            <a:lvl4pPr indent="-228600" lvl="3" marL="1828800" algn="l">
              <a:lnSpc>
                <a:spcPct val="90000"/>
              </a:lnSpc>
              <a:spcBef>
                <a:spcPts val="800"/>
              </a:spcBef>
              <a:spcAft>
                <a:spcPts val="0"/>
              </a:spcAft>
              <a:buSzPts val="1600"/>
              <a:buNone/>
              <a:defRPr sz="1600"/>
            </a:lvl4pPr>
            <a:lvl5pPr indent="-228600" lvl="4" marL="2286000" algn="l">
              <a:lnSpc>
                <a:spcPct val="90000"/>
              </a:lnSpc>
              <a:spcBef>
                <a:spcPts val="600"/>
              </a:spcBef>
              <a:spcAft>
                <a:spcPts val="0"/>
              </a:spcAft>
              <a:buSzPts val="1600"/>
              <a:buNone/>
              <a:defRPr sz="1600"/>
            </a:lvl5pPr>
            <a:lvl6pPr indent="-228600" lvl="5" marL="2743200" algn="l">
              <a:lnSpc>
                <a:spcPct val="90000"/>
              </a:lnSpc>
              <a:spcBef>
                <a:spcPts val="600"/>
              </a:spcBef>
              <a:spcAft>
                <a:spcPts val="0"/>
              </a:spcAft>
              <a:buSzPts val="1600"/>
              <a:buNone/>
              <a:defRPr sz="1600"/>
            </a:lvl6pPr>
            <a:lvl7pPr indent="-228600" lvl="6" marL="3200400" algn="l">
              <a:lnSpc>
                <a:spcPct val="90000"/>
              </a:lnSpc>
              <a:spcBef>
                <a:spcPts val="600"/>
              </a:spcBef>
              <a:spcAft>
                <a:spcPts val="0"/>
              </a:spcAft>
              <a:buSzPts val="1600"/>
              <a:buNone/>
              <a:defRPr sz="1600"/>
            </a:lvl7pPr>
            <a:lvl8pPr indent="-228600" lvl="7" marL="3657600" algn="l">
              <a:lnSpc>
                <a:spcPct val="90000"/>
              </a:lnSpc>
              <a:spcBef>
                <a:spcPts val="600"/>
              </a:spcBef>
              <a:spcAft>
                <a:spcPts val="0"/>
              </a:spcAft>
              <a:buSzPts val="1600"/>
              <a:buNone/>
              <a:defRPr sz="1600"/>
            </a:lvl8pPr>
            <a:lvl9pPr indent="-228600" lvl="8" marL="4114800" algn="l">
              <a:lnSpc>
                <a:spcPct val="90000"/>
              </a:lnSpc>
              <a:spcBef>
                <a:spcPts val="600"/>
              </a:spcBef>
              <a:spcAft>
                <a:spcPts val="0"/>
              </a:spcAft>
              <a:buSzPts val="1600"/>
              <a:buNone/>
              <a:defRPr sz="1600"/>
            </a:lvl9pPr>
          </a:lstStyle>
          <a:p/>
        </p:txBody>
      </p:sp>
      <p:cxnSp>
        <p:nvCxnSpPr>
          <p:cNvPr id="246" name="Google Shape;246;p33"/>
          <p:cNvCxnSpPr/>
          <p:nvPr/>
        </p:nvCxnSpPr>
        <p:spPr>
          <a:xfrm>
            <a:off x="1295400" y="5294175"/>
            <a:ext cx="9601200" cy="0"/>
          </a:xfrm>
          <a:prstGeom prst="straightConnector1">
            <a:avLst/>
          </a:prstGeom>
          <a:noFill/>
          <a:ln cap="flat" cmpd="sng" w="12700">
            <a:solidFill>
              <a:schemeClr val="lt1"/>
            </a:solidFill>
            <a:prstDash val="solid"/>
            <a:miter lim="800000"/>
            <a:headEnd len="sm" w="sm" type="none"/>
            <a:tailEnd len="sm" w="sm" type="none"/>
          </a:ln>
        </p:spPr>
      </p:cxn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imerjava" type="twoTxTwoObj">
  <p:cSld name="TWO_OBJECTS_WITH_TEXT">
    <p:spTree>
      <p:nvGrpSpPr>
        <p:cNvPr id="247" name="Shape 247"/>
        <p:cNvGrpSpPr/>
        <p:nvPr/>
      </p:nvGrpSpPr>
      <p:grpSpPr>
        <a:xfrm>
          <a:off x="0" y="0"/>
          <a:ext cx="0" cy="0"/>
          <a:chOff x="0" y="0"/>
          <a:chExt cx="0" cy="0"/>
        </a:xfrm>
      </p:grpSpPr>
      <p:sp>
        <p:nvSpPr>
          <p:cNvPr id="248" name="Google Shape;248;p34"/>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9" name="Google Shape;249;p34"/>
          <p:cNvSpPr txBox="1"/>
          <p:nvPr>
            <p:ph idx="1" type="body"/>
          </p:nvPr>
        </p:nvSpPr>
        <p:spPr>
          <a:xfrm>
            <a:off x="1295400" y="1818322"/>
            <a:ext cx="4572000" cy="64135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0"/>
              </a:spcBef>
              <a:spcAft>
                <a:spcPts val="0"/>
              </a:spcAft>
              <a:buSzPts val="2000"/>
              <a:buNone/>
              <a:defRPr b="0" sz="2000">
                <a:solidFill>
                  <a:schemeClr val="accent1"/>
                </a:solidFill>
              </a:defRPr>
            </a:lvl1pPr>
            <a:lvl2pPr indent="-228600" lvl="1" marL="914400" algn="l">
              <a:lnSpc>
                <a:spcPct val="90000"/>
              </a:lnSpc>
              <a:spcBef>
                <a:spcPts val="1200"/>
              </a:spcBef>
              <a:spcAft>
                <a:spcPts val="0"/>
              </a:spcAft>
              <a:buSzPts val="2000"/>
              <a:buNone/>
              <a:defRPr b="1" sz="2000"/>
            </a:lvl2pPr>
            <a:lvl3pPr indent="-228600" lvl="2" marL="1371600" algn="l">
              <a:lnSpc>
                <a:spcPct val="90000"/>
              </a:lnSpc>
              <a:spcBef>
                <a:spcPts val="800"/>
              </a:spcBef>
              <a:spcAft>
                <a:spcPts val="0"/>
              </a:spcAft>
              <a:buSzPts val="1800"/>
              <a:buNone/>
              <a:defRPr b="1" sz="1800"/>
            </a:lvl3pPr>
            <a:lvl4pPr indent="-228600" lvl="3" marL="1828800" algn="l">
              <a:lnSpc>
                <a:spcPct val="90000"/>
              </a:lnSpc>
              <a:spcBef>
                <a:spcPts val="800"/>
              </a:spcBef>
              <a:spcAft>
                <a:spcPts val="0"/>
              </a:spcAft>
              <a:buSzPts val="1600"/>
              <a:buNone/>
              <a:defRPr b="1" sz="1600"/>
            </a:lvl4pPr>
            <a:lvl5pPr indent="-228600" lvl="4" marL="2286000" algn="l">
              <a:lnSpc>
                <a:spcPct val="90000"/>
              </a:lnSpc>
              <a:spcBef>
                <a:spcPts val="600"/>
              </a:spcBef>
              <a:spcAft>
                <a:spcPts val="0"/>
              </a:spcAft>
              <a:buSzPts val="1600"/>
              <a:buNone/>
              <a:defRPr b="1" sz="1600"/>
            </a:lvl5pPr>
            <a:lvl6pPr indent="-228600" lvl="5" marL="2743200" algn="l">
              <a:lnSpc>
                <a:spcPct val="90000"/>
              </a:lnSpc>
              <a:spcBef>
                <a:spcPts val="600"/>
              </a:spcBef>
              <a:spcAft>
                <a:spcPts val="0"/>
              </a:spcAft>
              <a:buSzPts val="1600"/>
              <a:buNone/>
              <a:defRPr b="1" sz="1600"/>
            </a:lvl6pPr>
            <a:lvl7pPr indent="-228600" lvl="6" marL="3200400" algn="l">
              <a:lnSpc>
                <a:spcPct val="90000"/>
              </a:lnSpc>
              <a:spcBef>
                <a:spcPts val="600"/>
              </a:spcBef>
              <a:spcAft>
                <a:spcPts val="0"/>
              </a:spcAft>
              <a:buSzPts val="1600"/>
              <a:buNone/>
              <a:defRPr b="1" sz="1600"/>
            </a:lvl7pPr>
            <a:lvl8pPr indent="-228600" lvl="7" marL="3657600" algn="l">
              <a:lnSpc>
                <a:spcPct val="90000"/>
              </a:lnSpc>
              <a:spcBef>
                <a:spcPts val="600"/>
              </a:spcBef>
              <a:spcAft>
                <a:spcPts val="0"/>
              </a:spcAft>
              <a:buSzPts val="1600"/>
              <a:buNone/>
              <a:defRPr b="1" sz="1600"/>
            </a:lvl8pPr>
            <a:lvl9pPr indent="-228600" lvl="8" marL="4114800" algn="l">
              <a:lnSpc>
                <a:spcPct val="90000"/>
              </a:lnSpc>
              <a:spcBef>
                <a:spcPts val="600"/>
              </a:spcBef>
              <a:spcAft>
                <a:spcPts val="0"/>
              </a:spcAft>
              <a:buSzPts val="1600"/>
              <a:buNone/>
              <a:defRPr b="1" sz="1600"/>
            </a:lvl9pPr>
          </a:lstStyle>
          <a:p/>
        </p:txBody>
      </p:sp>
      <p:sp>
        <p:nvSpPr>
          <p:cNvPr id="250" name="Google Shape;250;p34"/>
          <p:cNvSpPr txBox="1"/>
          <p:nvPr>
            <p:ph idx="2" type="body"/>
          </p:nvPr>
        </p:nvSpPr>
        <p:spPr>
          <a:xfrm>
            <a:off x="1295400" y="2503713"/>
            <a:ext cx="4572000" cy="3287487"/>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800"/>
              </a:spcBef>
              <a:spcAft>
                <a:spcPts val="0"/>
              </a:spcAft>
              <a:buSzPts val="2000"/>
              <a:buChar char="▪"/>
              <a:defRPr sz="2000"/>
            </a:lvl1pPr>
            <a:lvl2pPr indent="-342900" lvl="1" marL="914400" algn="l">
              <a:lnSpc>
                <a:spcPct val="90000"/>
              </a:lnSpc>
              <a:spcBef>
                <a:spcPts val="1200"/>
              </a:spcBef>
              <a:spcAft>
                <a:spcPts val="0"/>
              </a:spcAft>
              <a:buSzPts val="1800"/>
              <a:buChar char="▪"/>
              <a:defRPr sz="1800"/>
            </a:lvl2pPr>
            <a:lvl3pPr indent="-330200" lvl="2" marL="1371600" algn="l">
              <a:lnSpc>
                <a:spcPct val="90000"/>
              </a:lnSpc>
              <a:spcBef>
                <a:spcPts val="800"/>
              </a:spcBef>
              <a:spcAft>
                <a:spcPts val="0"/>
              </a:spcAft>
              <a:buSzPts val="1600"/>
              <a:buChar char="▪"/>
              <a:defRPr sz="1600"/>
            </a:lvl3pPr>
            <a:lvl4pPr indent="-317500" lvl="3" marL="1828800" algn="l">
              <a:lnSpc>
                <a:spcPct val="90000"/>
              </a:lnSpc>
              <a:spcBef>
                <a:spcPts val="800"/>
              </a:spcBef>
              <a:spcAft>
                <a:spcPts val="0"/>
              </a:spcAft>
              <a:buSzPts val="1400"/>
              <a:buChar char="▪"/>
              <a:defRPr sz="1400"/>
            </a:lvl4pPr>
            <a:lvl5pPr indent="-317500" lvl="4" marL="2286000" algn="l">
              <a:lnSpc>
                <a:spcPct val="90000"/>
              </a:lnSpc>
              <a:spcBef>
                <a:spcPts val="600"/>
              </a:spcBef>
              <a:spcAft>
                <a:spcPts val="0"/>
              </a:spcAft>
              <a:buSzPts val="1400"/>
              <a:buChar char="▪"/>
              <a:defRPr sz="1400"/>
            </a:lvl5pPr>
            <a:lvl6pPr indent="-330200" lvl="5" marL="2743200" algn="l">
              <a:lnSpc>
                <a:spcPct val="90000"/>
              </a:lnSpc>
              <a:spcBef>
                <a:spcPts val="600"/>
              </a:spcBef>
              <a:spcAft>
                <a:spcPts val="0"/>
              </a:spcAft>
              <a:buSzPts val="1600"/>
              <a:buChar char="▪"/>
              <a:defRPr sz="1600"/>
            </a:lvl6pPr>
            <a:lvl7pPr indent="-330200" lvl="6" marL="3200400" algn="l">
              <a:lnSpc>
                <a:spcPct val="90000"/>
              </a:lnSpc>
              <a:spcBef>
                <a:spcPts val="600"/>
              </a:spcBef>
              <a:spcAft>
                <a:spcPts val="0"/>
              </a:spcAft>
              <a:buSzPts val="1600"/>
              <a:buChar char="▪"/>
              <a:defRPr sz="1600"/>
            </a:lvl7pPr>
            <a:lvl8pPr indent="-330200" lvl="7" marL="3657600" algn="l">
              <a:lnSpc>
                <a:spcPct val="90000"/>
              </a:lnSpc>
              <a:spcBef>
                <a:spcPts val="600"/>
              </a:spcBef>
              <a:spcAft>
                <a:spcPts val="0"/>
              </a:spcAft>
              <a:buSzPts val="1600"/>
              <a:buChar char="▪"/>
              <a:defRPr sz="1600"/>
            </a:lvl8pPr>
            <a:lvl9pPr indent="-228600" lvl="8" marL="4114800" algn="l">
              <a:lnSpc>
                <a:spcPct val="90000"/>
              </a:lnSpc>
              <a:spcBef>
                <a:spcPts val="600"/>
              </a:spcBef>
              <a:spcAft>
                <a:spcPts val="0"/>
              </a:spcAft>
              <a:buSzPts val="1600"/>
              <a:buNone/>
              <a:defRPr sz="1600"/>
            </a:lvl9pPr>
          </a:lstStyle>
          <a:p/>
        </p:txBody>
      </p:sp>
      <p:sp>
        <p:nvSpPr>
          <p:cNvPr id="251" name="Google Shape;251;p34"/>
          <p:cNvSpPr txBox="1"/>
          <p:nvPr>
            <p:ph idx="3" type="body"/>
          </p:nvPr>
        </p:nvSpPr>
        <p:spPr>
          <a:xfrm>
            <a:off x="6324600" y="1818322"/>
            <a:ext cx="4572000" cy="64135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0"/>
              </a:spcBef>
              <a:spcAft>
                <a:spcPts val="0"/>
              </a:spcAft>
              <a:buSzPts val="2000"/>
              <a:buNone/>
              <a:defRPr b="0" sz="2000">
                <a:solidFill>
                  <a:schemeClr val="accent1"/>
                </a:solidFill>
              </a:defRPr>
            </a:lvl1pPr>
            <a:lvl2pPr indent="-228600" lvl="1" marL="914400" algn="l">
              <a:lnSpc>
                <a:spcPct val="90000"/>
              </a:lnSpc>
              <a:spcBef>
                <a:spcPts val="1200"/>
              </a:spcBef>
              <a:spcAft>
                <a:spcPts val="0"/>
              </a:spcAft>
              <a:buSzPts val="2000"/>
              <a:buNone/>
              <a:defRPr b="1" sz="2000"/>
            </a:lvl2pPr>
            <a:lvl3pPr indent="-228600" lvl="2" marL="1371600" algn="l">
              <a:lnSpc>
                <a:spcPct val="90000"/>
              </a:lnSpc>
              <a:spcBef>
                <a:spcPts val="800"/>
              </a:spcBef>
              <a:spcAft>
                <a:spcPts val="0"/>
              </a:spcAft>
              <a:buSzPts val="1800"/>
              <a:buNone/>
              <a:defRPr b="1" sz="1800"/>
            </a:lvl3pPr>
            <a:lvl4pPr indent="-228600" lvl="3" marL="1828800" algn="l">
              <a:lnSpc>
                <a:spcPct val="90000"/>
              </a:lnSpc>
              <a:spcBef>
                <a:spcPts val="800"/>
              </a:spcBef>
              <a:spcAft>
                <a:spcPts val="0"/>
              </a:spcAft>
              <a:buSzPts val="1600"/>
              <a:buNone/>
              <a:defRPr b="1" sz="1600"/>
            </a:lvl4pPr>
            <a:lvl5pPr indent="-228600" lvl="4" marL="2286000" algn="l">
              <a:lnSpc>
                <a:spcPct val="90000"/>
              </a:lnSpc>
              <a:spcBef>
                <a:spcPts val="600"/>
              </a:spcBef>
              <a:spcAft>
                <a:spcPts val="0"/>
              </a:spcAft>
              <a:buSzPts val="1600"/>
              <a:buNone/>
              <a:defRPr b="1" sz="1600"/>
            </a:lvl5pPr>
            <a:lvl6pPr indent="-228600" lvl="5" marL="2743200" algn="l">
              <a:lnSpc>
                <a:spcPct val="90000"/>
              </a:lnSpc>
              <a:spcBef>
                <a:spcPts val="600"/>
              </a:spcBef>
              <a:spcAft>
                <a:spcPts val="0"/>
              </a:spcAft>
              <a:buSzPts val="1600"/>
              <a:buNone/>
              <a:defRPr b="1" sz="1600"/>
            </a:lvl6pPr>
            <a:lvl7pPr indent="-228600" lvl="6" marL="3200400" algn="l">
              <a:lnSpc>
                <a:spcPct val="90000"/>
              </a:lnSpc>
              <a:spcBef>
                <a:spcPts val="600"/>
              </a:spcBef>
              <a:spcAft>
                <a:spcPts val="0"/>
              </a:spcAft>
              <a:buSzPts val="1600"/>
              <a:buNone/>
              <a:defRPr b="1" sz="1600"/>
            </a:lvl7pPr>
            <a:lvl8pPr indent="-228600" lvl="7" marL="3657600" algn="l">
              <a:lnSpc>
                <a:spcPct val="90000"/>
              </a:lnSpc>
              <a:spcBef>
                <a:spcPts val="600"/>
              </a:spcBef>
              <a:spcAft>
                <a:spcPts val="0"/>
              </a:spcAft>
              <a:buSzPts val="1600"/>
              <a:buNone/>
              <a:defRPr b="1" sz="1600"/>
            </a:lvl8pPr>
            <a:lvl9pPr indent="-228600" lvl="8" marL="4114800" algn="l">
              <a:lnSpc>
                <a:spcPct val="90000"/>
              </a:lnSpc>
              <a:spcBef>
                <a:spcPts val="600"/>
              </a:spcBef>
              <a:spcAft>
                <a:spcPts val="0"/>
              </a:spcAft>
              <a:buSzPts val="1600"/>
              <a:buNone/>
              <a:defRPr b="1" sz="1600"/>
            </a:lvl9pPr>
          </a:lstStyle>
          <a:p/>
        </p:txBody>
      </p:sp>
      <p:sp>
        <p:nvSpPr>
          <p:cNvPr id="252" name="Google Shape;252;p34"/>
          <p:cNvSpPr txBox="1"/>
          <p:nvPr>
            <p:ph idx="4" type="body"/>
          </p:nvPr>
        </p:nvSpPr>
        <p:spPr>
          <a:xfrm>
            <a:off x="6324600" y="2503713"/>
            <a:ext cx="4572000" cy="3287487"/>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800"/>
              </a:spcBef>
              <a:spcAft>
                <a:spcPts val="0"/>
              </a:spcAft>
              <a:buSzPts val="2000"/>
              <a:buChar char="▪"/>
              <a:defRPr sz="2000"/>
            </a:lvl1pPr>
            <a:lvl2pPr indent="-342900" lvl="1" marL="914400" algn="l">
              <a:lnSpc>
                <a:spcPct val="90000"/>
              </a:lnSpc>
              <a:spcBef>
                <a:spcPts val="1200"/>
              </a:spcBef>
              <a:spcAft>
                <a:spcPts val="0"/>
              </a:spcAft>
              <a:buSzPts val="1800"/>
              <a:buChar char="▪"/>
              <a:defRPr sz="1800"/>
            </a:lvl2pPr>
            <a:lvl3pPr indent="-330200" lvl="2" marL="1371600" algn="l">
              <a:lnSpc>
                <a:spcPct val="90000"/>
              </a:lnSpc>
              <a:spcBef>
                <a:spcPts val="800"/>
              </a:spcBef>
              <a:spcAft>
                <a:spcPts val="0"/>
              </a:spcAft>
              <a:buSzPts val="1600"/>
              <a:buChar char="▪"/>
              <a:defRPr sz="1600"/>
            </a:lvl3pPr>
            <a:lvl4pPr indent="-317500" lvl="3" marL="1828800" algn="l">
              <a:lnSpc>
                <a:spcPct val="90000"/>
              </a:lnSpc>
              <a:spcBef>
                <a:spcPts val="800"/>
              </a:spcBef>
              <a:spcAft>
                <a:spcPts val="0"/>
              </a:spcAft>
              <a:buSzPts val="1400"/>
              <a:buChar char="▪"/>
              <a:defRPr sz="1400"/>
            </a:lvl4pPr>
            <a:lvl5pPr indent="-317500" lvl="4" marL="2286000" algn="l">
              <a:lnSpc>
                <a:spcPct val="90000"/>
              </a:lnSpc>
              <a:spcBef>
                <a:spcPts val="600"/>
              </a:spcBef>
              <a:spcAft>
                <a:spcPts val="0"/>
              </a:spcAft>
              <a:buSzPts val="1400"/>
              <a:buChar char="▪"/>
              <a:defRPr sz="1400"/>
            </a:lvl5pPr>
            <a:lvl6pPr indent="-330200" lvl="5" marL="2743200" algn="l">
              <a:lnSpc>
                <a:spcPct val="90000"/>
              </a:lnSpc>
              <a:spcBef>
                <a:spcPts val="600"/>
              </a:spcBef>
              <a:spcAft>
                <a:spcPts val="0"/>
              </a:spcAft>
              <a:buSzPts val="1600"/>
              <a:buChar char="▪"/>
              <a:defRPr sz="1600"/>
            </a:lvl6pPr>
            <a:lvl7pPr indent="-330200" lvl="6" marL="3200400" algn="l">
              <a:lnSpc>
                <a:spcPct val="90000"/>
              </a:lnSpc>
              <a:spcBef>
                <a:spcPts val="600"/>
              </a:spcBef>
              <a:spcAft>
                <a:spcPts val="0"/>
              </a:spcAft>
              <a:buSzPts val="1600"/>
              <a:buChar char="▪"/>
              <a:defRPr sz="1600"/>
            </a:lvl7pPr>
            <a:lvl8pPr indent="-330200" lvl="7" marL="3657600" algn="l">
              <a:lnSpc>
                <a:spcPct val="90000"/>
              </a:lnSpc>
              <a:spcBef>
                <a:spcPts val="600"/>
              </a:spcBef>
              <a:spcAft>
                <a:spcPts val="0"/>
              </a:spcAft>
              <a:buSzPts val="1600"/>
              <a:buChar char="▪"/>
              <a:defRPr sz="1600"/>
            </a:lvl8pPr>
            <a:lvl9pPr indent="-228600" lvl="8" marL="4114800" algn="l">
              <a:lnSpc>
                <a:spcPct val="90000"/>
              </a:lnSpc>
              <a:spcBef>
                <a:spcPts val="600"/>
              </a:spcBef>
              <a:spcAft>
                <a:spcPts val="0"/>
              </a:spcAft>
              <a:buSzPts val="1600"/>
              <a:buNone/>
              <a:defRPr sz="1600"/>
            </a:lvl9pPr>
          </a:lstStyle>
          <a:p/>
        </p:txBody>
      </p:sp>
      <p:sp>
        <p:nvSpPr>
          <p:cNvPr id="253" name="Google Shape;253;p34"/>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4" name="Google Shape;254;p34"/>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5" name="Google Shape;255;p34"/>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mo naslov" type="titleOnly">
  <p:cSld name="TITLE_ONLY">
    <p:spTree>
      <p:nvGrpSpPr>
        <p:cNvPr id="256" name="Shape 256"/>
        <p:cNvGrpSpPr/>
        <p:nvPr/>
      </p:nvGrpSpPr>
      <p:grpSpPr>
        <a:xfrm>
          <a:off x="0" y="0"/>
          <a:ext cx="0" cy="0"/>
          <a:chOff x="0" y="0"/>
          <a:chExt cx="0" cy="0"/>
        </a:xfrm>
      </p:grpSpPr>
      <p:sp>
        <p:nvSpPr>
          <p:cNvPr id="257" name="Google Shape;257;p35"/>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8" name="Google Shape;258;p35"/>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9" name="Google Shape;259;p35"/>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0" name="Google Shape;260;p35"/>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zno" showMasterSp="0" type="blank">
  <p:cSld name="BLANK">
    <p:spTree>
      <p:nvGrpSpPr>
        <p:cNvPr id="261" name="Shape 261"/>
        <p:cNvGrpSpPr/>
        <p:nvPr/>
      </p:nvGrpSpPr>
      <p:grpSpPr>
        <a:xfrm>
          <a:off x="0" y="0"/>
          <a:ext cx="0" cy="0"/>
          <a:chOff x="0" y="0"/>
          <a:chExt cx="0" cy="0"/>
        </a:xfrm>
      </p:grpSpPr>
      <p:grpSp>
        <p:nvGrpSpPr>
          <p:cNvPr id="262" name="Google Shape;262;p36"/>
          <p:cNvGrpSpPr/>
          <p:nvPr/>
        </p:nvGrpSpPr>
        <p:grpSpPr>
          <a:xfrm>
            <a:off x="-1" y="0"/>
            <a:ext cx="12192002" cy="6858000"/>
            <a:chOff x="-1" y="0"/>
            <a:chExt cx="12192002" cy="6858000"/>
          </a:xfrm>
        </p:grpSpPr>
        <p:cxnSp>
          <p:nvCxnSpPr>
            <p:cNvPr id="263" name="Google Shape;263;p36"/>
            <p:cNvCxnSpPr/>
            <p:nvPr/>
          </p:nvCxnSpPr>
          <p:spPr>
            <a:xfrm>
              <a:off x="610194" y="0"/>
              <a:ext cx="0" cy="6858000"/>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264" name="Google Shape;264;p36"/>
            <p:cNvCxnSpPr/>
            <p:nvPr/>
          </p:nvCxnSpPr>
          <p:spPr>
            <a:xfrm>
              <a:off x="1829332" y="0"/>
              <a:ext cx="0" cy="6858000"/>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265" name="Google Shape;265;p36"/>
            <p:cNvCxnSpPr/>
            <p:nvPr/>
          </p:nvCxnSpPr>
          <p:spPr>
            <a:xfrm>
              <a:off x="3048470" y="0"/>
              <a:ext cx="0" cy="6858000"/>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266" name="Google Shape;266;p36"/>
            <p:cNvCxnSpPr/>
            <p:nvPr/>
          </p:nvCxnSpPr>
          <p:spPr>
            <a:xfrm>
              <a:off x="4267608" y="0"/>
              <a:ext cx="0" cy="6858000"/>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267" name="Google Shape;267;p36"/>
            <p:cNvCxnSpPr/>
            <p:nvPr/>
          </p:nvCxnSpPr>
          <p:spPr>
            <a:xfrm>
              <a:off x="5486746" y="0"/>
              <a:ext cx="0" cy="6858000"/>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268" name="Google Shape;268;p36"/>
            <p:cNvCxnSpPr/>
            <p:nvPr/>
          </p:nvCxnSpPr>
          <p:spPr>
            <a:xfrm>
              <a:off x="6705884" y="0"/>
              <a:ext cx="0" cy="6858000"/>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269" name="Google Shape;269;p36"/>
            <p:cNvCxnSpPr/>
            <p:nvPr/>
          </p:nvCxnSpPr>
          <p:spPr>
            <a:xfrm>
              <a:off x="7925022" y="0"/>
              <a:ext cx="0" cy="6858000"/>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270" name="Google Shape;270;p36"/>
            <p:cNvCxnSpPr/>
            <p:nvPr/>
          </p:nvCxnSpPr>
          <p:spPr>
            <a:xfrm>
              <a:off x="9144160" y="0"/>
              <a:ext cx="0" cy="6858000"/>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271" name="Google Shape;271;p36"/>
            <p:cNvCxnSpPr/>
            <p:nvPr/>
          </p:nvCxnSpPr>
          <p:spPr>
            <a:xfrm>
              <a:off x="10363298" y="0"/>
              <a:ext cx="0" cy="6858000"/>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272" name="Google Shape;272;p36"/>
            <p:cNvCxnSpPr/>
            <p:nvPr/>
          </p:nvCxnSpPr>
          <p:spPr>
            <a:xfrm>
              <a:off x="11582436" y="0"/>
              <a:ext cx="0" cy="6858000"/>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273" name="Google Shape;273;p36"/>
            <p:cNvCxnSpPr/>
            <p:nvPr/>
          </p:nvCxnSpPr>
          <p:spPr>
            <a:xfrm>
              <a:off x="2819" y="386485"/>
              <a:ext cx="12188952" cy="0"/>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274" name="Google Shape;274;p36"/>
            <p:cNvCxnSpPr/>
            <p:nvPr/>
          </p:nvCxnSpPr>
          <p:spPr>
            <a:xfrm>
              <a:off x="2819" y="1611181"/>
              <a:ext cx="12188952" cy="0"/>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275" name="Google Shape;275;p36"/>
            <p:cNvCxnSpPr/>
            <p:nvPr/>
          </p:nvCxnSpPr>
          <p:spPr>
            <a:xfrm>
              <a:off x="2819" y="2835877"/>
              <a:ext cx="12188952" cy="0"/>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276" name="Google Shape;276;p36"/>
            <p:cNvCxnSpPr/>
            <p:nvPr/>
          </p:nvCxnSpPr>
          <p:spPr>
            <a:xfrm>
              <a:off x="2819" y="4060573"/>
              <a:ext cx="12188952" cy="0"/>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277" name="Google Shape;277;p36"/>
            <p:cNvCxnSpPr/>
            <p:nvPr/>
          </p:nvCxnSpPr>
          <p:spPr>
            <a:xfrm>
              <a:off x="2819" y="5285269"/>
              <a:ext cx="12188952" cy="0"/>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278" name="Google Shape;278;p36"/>
            <p:cNvCxnSpPr/>
            <p:nvPr/>
          </p:nvCxnSpPr>
          <p:spPr>
            <a:xfrm>
              <a:off x="2819" y="6509965"/>
              <a:ext cx="12188952" cy="0"/>
            </a:xfrm>
            <a:prstGeom prst="straightConnector1">
              <a:avLst/>
            </a:prstGeom>
            <a:noFill/>
            <a:ln cap="flat" cmpd="sng" w="9525">
              <a:solidFill>
                <a:srgbClr val="D8D8D8">
                  <a:alpha val="30196"/>
                </a:srgbClr>
              </a:solidFill>
              <a:prstDash val="solid"/>
              <a:miter lim="800000"/>
              <a:headEnd len="sm" w="sm" type="none"/>
              <a:tailEnd len="sm" w="sm" type="none"/>
            </a:ln>
          </p:spPr>
        </p:cxnSp>
        <p:grpSp>
          <p:nvGrpSpPr>
            <p:cNvPr id="279" name="Google Shape;279;p36"/>
            <p:cNvGrpSpPr/>
            <p:nvPr/>
          </p:nvGrpSpPr>
          <p:grpSpPr>
            <a:xfrm>
              <a:off x="-1" y="0"/>
              <a:ext cx="12192001" cy="6858000"/>
              <a:chOff x="-1" y="0"/>
              <a:chExt cx="12192001" cy="6858000"/>
            </a:xfrm>
          </p:grpSpPr>
          <p:cxnSp>
            <p:nvCxnSpPr>
              <p:cNvPr id="280" name="Google Shape;280;p36"/>
              <p:cNvCxnSpPr/>
              <p:nvPr/>
            </p:nvCxnSpPr>
            <p:spPr>
              <a:xfrm>
                <a:off x="225425" y="0"/>
                <a:ext cx="6815931" cy="6858000"/>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281" name="Google Shape;281;p36"/>
              <p:cNvCxnSpPr/>
              <p:nvPr/>
            </p:nvCxnSpPr>
            <p:spPr>
              <a:xfrm>
                <a:off x="1449154" y="0"/>
                <a:ext cx="6815931" cy="6858000"/>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282" name="Google Shape;282;p36"/>
              <p:cNvCxnSpPr/>
              <p:nvPr/>
            </p:nvCxnSpPr>
            <p:spPr>
              <a:xfrm>
                <a:off x="2665982" y="0"/>
                <a:ext cx="6815931" cy="6858000"/>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283" name="Google Shape;283;p36"/>
              <p:cNvCxnSpPr/>
              <p:nvPr/>
            </p:nvCxnSpPr>
            <p:spPr>
              <a:xfrm>
                <a:off x="3885119" y="0"/>
                <a:ext cx="6815931" cy="6858000"/>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284" name="Google Shape;284;p36"/>
              <p:cNvCxnSpPr/>
              <p:nvPr/>
            </p:nvCxnSpPr>
            <p:spPr>
              <a:xfrm>
                <a:off x="5106502" y="0"/>
                <a:ext cx="6815931" cy="6858000"/>
              </a:xfrm>
              <a:prstGeom prst="straightConnector1">
                <a:avLst/>
              </a:prstGeom>
              <a:noFill/>
              <a:ln cap="flat" cmpd="sng" w="9525">
                <a:solidFill>
                  <a:srgbClr val="D8D8D8">
                    <a:alpha val="30196"/>
                  </a:srgbClr>
                </a:solidFill>
                <a:prstDash val="solid"/>
                <a:miter lim="800000"/>
                <a:headEnd len="sm" w="sm" type="none"/>
                <a:tailEnd len="sm" w="sm" type="none"/>
              </a:ln>
            </p:spPr>
          </p:cxnSp>
          <p:grpSp>
            <p:nvGrpSpPr>
              <p:cNvPr id="285" name="Google Shape;285;p36"/>
              <p:cNvGrpSpPr/>
              <p:nvPr/>
            </p:nvGrpSpPr>
            <p:grpSpPr>
              <a:xfrm>
                <a:off x="6327885" y="0"/>
                <a:ext cx="5864115" cy="5898673"/>
                <a:chOff x="6327885" y="0"/>
                <a:chExt cx="5864115" cy="5898673"/>
              </a:xfrm>
            </p:grpSpPr>
            <p:cxnSp>
              <p:nvCxnSpPr>
                <p:cNvPr id="286" name="Google Shape;286;p36"/>
                <p:cNvCxnSpPr/>
                <p:nvPr/>
              </p:nvCxnSpPr>
              <p:spPr>
                <a:xfrm>
                  <a:off x="6327885" y="0"/>
                  <a:ext cx="5864115" cy="5898673"/>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287" name="Google Shape;287;p36"/>
                <p:cNvCxnSpPr/>
                <p:nvPr/>
              </p:nvCxnSpPr>
              <p:spPr>
                <a:xfrm>
                  <a:off x="7549268" y="0"/>
                  <a:ext cx="4642732" cy="4672425"/>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288" name="Google Shape;288;p36"/>
                <p:cNvCxnSpPr/>
                <p:nvPr/>
              </p:nvCxnSpPr>
              <p:spPr>
                <a:xfrm>
                  <a:off x="8772997" y="0"/>
                  <a:ext cx="3419003" cy="3456749"/>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289" name="Google Shape;289;p36"/>
                <p:cNvCxnSpPr/>
                <p:nvPr/>
              </p:nvCxnSpPr>
              <p:spPr>
                <a:xfrm>
                  <a:off x="9982200" y="0"/>
                  <a:ext cx="2209800" cy="2226469"/>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290" name="Google Shape;290;p36"/>
                <p:cNvCxnSpPr/>
                <p:nvPr/>
              </p:nvCxnSpPr>
              <p:spPr>
                <a:xfrm>
                  <a:off x="11199019" y="0"/>
                  <a:ext cx="992981" cy="1002506"/>
                </a:xfrm>
                <a:prstGeom prst="straightConnector1">
                  <a:avLst/>
                </a:prstGeom>
                <a:noFill/>
                <a:ln cap="flat" cmpd="sng" w="9525">
                  <a:solidFill>
                    <a:srgbClr val="D8D8D8">
                      <a:alpha val="30196"/>
                    </a:srgbClr>
                  </a:solidFill>
                  <a:prstDash val="solid"/>
                  <a:miter lim="800000"/>
                  <a:headEnd len="sm" w="sm" type="none"/>
                  <a:tailEnd len="sm" w="sm" type="none"/>
                </a:ln>
              </p:spPr>
            </p:cxnSp>
          </p:grpSp>
          <p:cxnSp>
            <p:nvCxnSpPr>
              <p:cNvPr id="291" name="Google Shape;291;p36"/>
              <p:cNvCxnSpPr/>
              <p:nvPr/>
            </p:nvCxnSpPr>
            <p:spPr>
              <a:xfrm rot="10800000">
                <a:off x="-1" y="1012053"/>
                <a:ext cx="5828811" cy="5845945"/>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292" name="Google Shape;292;p36"/>
              <p:cNvCxnSpPr/>
              <p:nvPr/>
            </p:nvCxnSpPr>
            <p:spPr>
              <a:xfrm rot="10800000">
                <a:off x="-1" y="2227340"/>
                <a:ext cx="4614781" cy="4630658"/>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293" name="Google Shape;293;p36"/>
              <p:cNvCxnSpPr/>
              <p:nvPr/>
            </p:nvCxnSpPr>
            <p:spPr>
              <a:xfrm rot="10800000">
                <a:off x="-1" y="3432149"/>
                <a:ext cx="3398419" cy="3425849"/>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294" name="Google Shape;294;p36"/>
              <p:cNvCxnSpPr/>
              <p:nvPr/>
            </p:nvCxnSpPr>
            <p:spPr>
              <a:xfrm rot="10800000">
                <a:off x="-1" y="4651431"/>
                <a:ext cx="2196496" cy="2206567"/>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295" name="Google Shape;295;p36"/>
              <p:cNvCxnSpPr/>
              <p:nvPr/>
            </p:nvCxnSpPr>
            <p:spPr>
              <a:xfrm rot="10800000">
                <a:off x="-1" y="5864453"/>
                <a:ext cx="987003" cy="993545"/>
              </a:xfrm>
              <a:prstGeom prst="straightConnector1">
                <a:avLst/>
              </a:prstGeom>
              <a:noFill/>
              <a:ln cap="flat" cmpd="sng" w="9525">
                <a:solidFill>
                  <a:srgbClr val="D8D8D8">
                    <a:alpha val="30196"/>
                  </a:srgbClr>
                </a:solidFill>
                <a:prstDash val="solid"/>
                <a:miter lim="800000"/>
                <a:headEnd len="sm" w="sm" type="none"/>
                <a:tailEnd len="sm" w="sm" type="none"/>
              </a:ln>
            </p:spPr>
          </p:cxnSp>
        </p:grpSp>
        <p:grpSp>
          <p:nvGrpSpPr>
            <p:cNvPr id="296" name="Google Shape;296;p36"/>
            <p:cNvGrpSpPr/>
            <p:nvPr/>
          </p:nvGrpSpPr>
          <p:grpSpPr>
            <a:xfrm flipH="1">
              <a:off x="0" y="0"/>
              <a:ext cx="12192001" cy="6858000"/>
              <a:chOff x="-1" y="0"/>
              <a:chExt cx="12192001" cy="6858000"/>
            </a:xfrm>
          </p:grpSpPr>
          <p:cxnSp>
            <p:nvCxnSpPr>
              <p:cNvPr id="297" name="Google Shape;297;p36"/>
              <p:cNvCxnSpPr/>
              <p:nvPr/>
            </p:nvCxnSpPr>
            <p:spPr>
              <a:xfrm>
                <a:off x="225425" y="0"/>
                <a:ext cx="6815931" cy="6858000"/>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298" name="Google Shape;298;p36"/>
              <p:cNvCxnSpPr/>
              <p:nvPr/>
            </p:nvCxnSpPr>
            <p:spPr>
              <a:xfrm>
                <a:off x="1449154" y="0"/>
                <a:ext cx="6815931" cy="6858000"/>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299" name="Google Shape;299;p36"/>
              <p:cNvCxnSpPr/>
              <p:nvPr/>
            </p:nvCxnSpPr>
            <p:spPr>
              <a:xfrm>
                <a:off x="2665982" y="0"/>
                <a:ext cx="6815931" cy="6858000"/>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300" name="Google Shape;300;p36"/>
              <p:cNvCxnSpPr/>
              <p:nvPr/>
            </p:nvCxnSpPr>
            <p:spPr>
              <a:xfrm>
                <a:off x="3885119" y="0"/>
                <a:ext cx="6815931" cy="6858000"/>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301" name="Google Shape;301;p36"/>
              <p:cNvCxnSpPr/>
              <p:nvPr/>
            </p:nvCxnSpPr>
            <p:spPr>
              <a:xfrm>
                <a:off x="5106502" y="0"/>
                <a:ext cx="6815931" cy="6858000"/>
              </a:xfrm>
              <a:prstGeom prst="straightConnector1">
                <a:avLst/>
              </a:prstGeom>
              <a:noFill/>
              <a:ln cap="flat" cmpd="sng" w="9525">
                <a:solidFill>
                  <a:srgbClr val="D8D8D8">
                    <a:alpha val="30196"/>
                  </a:srgbClr>
                </a:solidFill>
                <a:prstDash val="solid"/>
                <a:miter lim="800000"/>
                <a:headEnd len="sm" w="sm" type="none"/>
                <a:tailEnd len="sm" w="sm" type="none"/>
              </a:ln>
            </p:spPr>
          </p:cxnSp>
          <p:grpSp>
            <p:nvGrpSpPr>
              <p:cNvPr id="302" name="Google Shape;302;p36"/>
              <p:cNvGrpSpPr/>
              <p:nvPr/>
            </p:nvGrpSpPr>
            <p:grpSpPr>
              <a:xfrm>
                <a:off x="6327885" y="0"/>
                <a:ext cx="5864115" cy="5898673"/>
                <a:chOff x="6327885" y="0"/>
                <a:chExt cx="5864115" cy="5898673"/>
              </a:xfrm>
            </p:grpSpPr>
            <p:cxnSp>
              <p:nvCxnSpPr>
                <p:cNvPr id="303" name="Google Shape;303;p36"/>
                <p:cNvCxnSpPr/>
                <p:nvPr/>
              </p:nvCxnSpPr>
              <p:spPr>
                <a:xfrm>
                  <a:off x="6327885" y="0"/>
                  <a:ext cx="5864115" cy="5898673"/>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304" name="Google Shape;304;p36"/>
                <p:cNvCxnSpPr/>
                <p:nvPr/>
              </p:nvCxnSpPr>
              <p:spPr>
                <a:xfrm>
                  <a:off x="7549268" y="0"/>
                  <a:ext cx="4642732" cy="4672425"/>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305" name="Google Shape;305;p36"/>
                <p:cNvCxnSpPr/>
                <p:nvPr/>
              </p:nvCxnSpPr>
              <p:spPr>
                <a:xfrm>
                  <a:off x="8772997" y="0"/>
                  <a:ext cx="3419003" cy="3456749"/>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306" name="Google Shape;306;p36"/>
                <p:cNvCxnSpPr/>
                <p:nvPr/>
              </p:nvCxnSpPr>
              <p:spPr>
                <a:xfrm>
                  <a:off x="9982200" y="0"/>
                  <a:ext cx="2209800" cy="2226469"/>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307" name="Google Shape;307;p36"/>
                <p:cNvCxnSpPr/>
                <p:nvPr/>
              </p:nvCxnSpPr>
              <p:spPr>
                <a:xfrm>
                  <a:off x="11199019" y="0"/>
                  <a:ext cx="992981" cy="1002506"/>
                </a:xfrm>
                <a:prstGeom prst="straightConnector1">
                  <a:avLst/>
                </a:prstGeom>
                <a:noFill/>
                <a:ln cap="flat" cmpd="sng" w="9525">
                  <a:solidFill>
                    <a:srgbClr val="D8D8D8">
                      <a:alpha val="30196"/>
                    </a:srgbClr>
                  </a:solidFill>
                  <a:prstDash val="solid"/>
                  <a:miter lim="800000"/>
                  <a:headEnd len="sm" w="sm" type="none"/>
                  <a:tailEnd len="sm" w="sm" type="none"/>
                </a:ln>
              </p:spPr>
            </p:cxnSp>
          </p:grpSp>
          <p:cxnSp>
            <p:nvCxnSpPr>
              <p:cNvPr id="308" name="Google Shape;308;p36"/>
              <p:cNvCxnSpPr/>
              <p:nvPr/>
            </p:nvCxnSpPr>
            <p:spPr>
              <a:xfrm rot="10800000">
                <a:off x="-1" y="1012053"/>
                <a:ext cx="5828811" cy="5845945"/>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309" name="Google Shape;309;p36"/>
              <p:cNvCxnSpPr/>
              <p:nvPr/>
            </p:nvCxnSpPr>
            <p:spPr>
              <a:xfrm rot="10800000">
                <a:off x="-1" y="2227340"/>
                <a:ext cx="4614781" cy="4630658"/>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310" name="Google Shape;310;p36"/>
              <p:cNvCxnSpPr/>
              <p:nvPr/>
            </p:nvCxnSpPr>
            <p:spPr>
              <a:xfrm rot="10800000">
                <a:off x="-1" y="3432149"/>
                <a:ext cx="3398419" cy="3425849"/>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311" name="Google Shape;311;p36"/>
              <p:cNvCxnSpPr/>
              <p:nvPr/>
            </p:nvCxnSpPr>
            <p:spPr>
              <a:xfrm rot="10800000">
                <a:off x="-1" y="4651431"/>
                <a:ext cx="2196496" cy="2206567"/>
              </a:xfrm>
              <a:prstGeom prst="straightConnector1">
                <a:avLst/>
              </a:prstGeom>
              <a:noFill/>
              <a:ln cap="flat" cmpd="sng" w="9525">
                <a:solidFill>
                  <a:srgbClr val="D8D8D8">
                    <a:alpha val="30196"/>
                  </a:srgbClr>
                </a:solidFill>
                <a:prstDash val="solid"/>
                <a:miter lim="800000"/>
                <a:headEnd len="sm" w="sm" type="none"/>
                <a:tailEnd len="sm" w="sm" type="none"/>
              </a:ln>
            </p:spPr>
          </p:cxnSp>
          <p:cxnSp>
            <p:nvCxnSpPr>
              <p:cNvPr id="312" name="Google Shape;312;p36"/>
              <p:cNvCxnSpPr/>
              <p:nvPr/>
            </p:nvCxnSpPr>
            <p:spPr>
              <a:xfrm rot="10800000">
                <a:off x="-1" y="5864453"/>
                <a:ext cx="987003" cy="993545"/>
              </a:xfrm>
              <a:prstGeom prst="straightConnector1">
                <a:avLst/>
              </a:prstGeom>
              <a:noFill/>
              <a:ln cap="flat" cmpd="sng" w="9525">
                <a:solidFill>
                  <a:srgbClr val="D8D8D8">
                    <a:alpha val="30196"/>
                  </a:srgbClr>
                </a:solidFill>
                <a:prstDash val="solid"/>
                <a:miter lim="800000"/>
                <a:headEnd len="sm" w="sm" type="none"/>
                <a:tailEnd len="sm" w="sm" type="none"/>
              </a:ln>
            </p:spPr>
          </p:cxnSp>
        </p:grpSp>
      </p:grpSp>
      <p:sp>
        <p:nvSpPr>
          <p:cNvPr id="313" name="Google Shape;313;p36"/>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4" name="Google Shape;314;p36"/>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5" name="Google Shape;315;p36"/>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sebina z naslovom" showMasterSp="0" type="objTx">
  <p:cSld name="OBJECT_WITH_CAPTION_TEXT">
    <p:bg>
      <p:bgPr>
        <a:gradFill>
          <a:gsLst>
            <a:gs pos="0">
              <a:schemeClr val="accent1"/>
            </a:gs>
            <a:gs pos="100000">
              <a:srgbClr val="AF4329"/>
            </a:gs>
          </a:gsLst>
          <a:path path="circle">
            <a:fillToRect b="50%" l="50%" r="50%" t="50%"/>
          </a:path>
          <a:tileRect/>
        </a:gradFill>
      </p:bgPr>
    </p:bg>
    <p:spTree>
      <p:nvGrpSpPr>
        <p:cNvPr id="316" name="Shape 316"/>
        <p:cNvGrpSpPr/>
        <p:nvPr/>
      </p:nvGrpSpPr>
      <p:grpSpPr>
        <a:xfrm>
          <a:off x="0" y="0"/>
          <a:ext cx="0" cy="0"/>
          <a:chOff x="0" y="0"/>
          <a:chExt cx="0" cy="0"/>
        </a:xfrm>
      </p:grpSpPr>
      <p:grpSp>
        <p:nvGrpSpPr>
          <p:cNvPr id="317" name="Google Shape;317;p37"/>
          <p:cNvGrpSpPr/>
          <p:nvPr/>
        </p:nvGrpSpPr>
        <p:grpSpPr>
          <a:xfrm>
            <a:off x="-1" y="0"/>
            <a:ext cx="12192002" cy="6858000"/>
            <a:chOff x="-1" y="0"/>
            <a:chExt cx="12192002" cy="6858000"/>
          </a:xfrm>
        </p:grpSpPr>
        <p:cxnSp>
          <p:nvCxnSpPr>
            <p:cNvPr id="318" name="Google Shape;318;p37"/>
            <p:cNvCxnSpPr/>
            <p:nvPr/>
          </p:nvCxnSpPr>
          <p:spPr>
            <a:xfrm>
              <a:off x="610194" y="0"/>
              <a:ext cx="0"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19" name="Google Shape;319;p37"/>
            <p:cNvCxnSpPr/>
            <p:nvPr/>
          </p:nvCxnSpPr>
          <p:spPr>
            <a:xfrm>
              <a:off x="1829332" y="0"/>
              <a:ext cx="0"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20" name="Google Shape;320;p37"/>
            <p:cNvCxnSpPr/>
            <p:nvPr/>
          </p:nvCxnSpPr>
          <p:spPr>
            <a:xfrm>
              <a:off x="3048470" y="0"/>
              <a:ext cx="0"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21" name="Google Shape;321;p37"/>
            <p:cNvCxnSpPr/>
            <p:nvPr/>
          </p:nvCxnSpPr>
          <p:spPr>
            <a:xfrm>
              <a:off x="4267608" y="0"/>
              <a:ext cx="0"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22" name="Google Shape;322;p37"/>
            <p:cNvCxnSpPr/>
            <p:nvPr/>
          </p:nvCxnSpPr>
          <p:spPr>
            <a:xfrm>
              <a:off x="5486746" y="0"/>
              <a:ext cx="0"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23" name="Google Shape;323;p37"/>
            <p:cNvCxnSpPr/>
            <p:nvPr/>
          </p:nvCxnSpPr>
          <p:spPr>
            <a:xfrm>
              <a:off x="6705884" y="0"/>
              <a:ext cx="0"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24" name="Google Shape;324;p37"/>
            <p:cNvCxnSpPr/>
            <p:nvPr/>
          </p:nvCxnSpPr>
          <p:spPr>
            <a:xfrm>
              <a:off x="7925022" y="0"/>
              <a:ext cx="0"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25" name="Google Shape;325;p37"/>
            <p:cNvCxnSpPr/>
            <p:nvPr/>
          </p:nvCxnSpPr>
          <p:spPr>
            <a:xfrm>
              <a:off x="9144160" y="0"/>
              <a:ext cx="0"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26" name="Google Shape;326;p37"/>
            <p:cNvCxnSpPr/>
            <p:nvPr/>
          </p:nvCxnSpPr>
          <p:spPr>
            <a:xfrm>
              <a:off x="10363298" y="0"/>
              <a:ext cx="0"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27" name="Google Shape;327;p37"/>
            <p:cNvCxnSpPr/>
            <p:nvPr/>
          </p:nvCxnSpPr>
          <p:spPr>
            <a:xfrm>
              <a:off x="11582436" y="0"/>
              <a:ext cx="0"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28" name="Google Shape;328;p37"/>
            <p:cNvCxnSpPr/>
            <p:nvPr/>
          </p:nvCxnSpPr>
          <p:spPr>
            <a:xfrm>
              <a:off x="2819" y="386485"/>
              <a:ext cx="12188952" cy="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29" name="Google Shape;329;p37"/>
            <p:cNvCxnSpPr/>
            <p:nvPr/>
          </p:nvCxnSpPr>
          <p:spPr>
            <a:xfrm>
              <a:off x="2819" y="1611181"/>
              <a:ext cx="12188952" cy="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30" name="Google Shape;330;p37"/>
            <p:cNvCxnSpPr/>
            <p:nvPr/>
          </p:nvCxnSpPr>
          <p:spPr>
            <a:xfrm>
              <a:off x="2819" y="2835877"/>
              <a:ext cx="12188952" cy="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31" name="Google Shape;331;p37"/>
            <p:cNvCxnSpPr/>
            <p:nvPr/>
          </p:nvCxnSpPr>
          <p:spPr>
            <a:xfrm>
              <a:off x="2819" y="4060573"/>
              <a:ext cx="12188952" cy="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32" name="Google Shape;332;p37"/>
            <p:cNvCxnSpPr/>
            <p:nvPr/>
          </p:nvCxnSpPr>
          <p:spPr>
            <a:xfrm>
              <a:off x="2819" y="5285269"/>
              <a:ext cx="12188952" cy="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33" name="Google Shape;333;p37"/>
            <p:cNvCxnSpPr/>
            <p:nvPr/>
          </p:nvCxnSpPr>
          <p:spPr>
            <a:xfrm>
              <a:off x="2819" y="6509965"/>
              <a:ext cx="12188952" cy="0"/>
            </a:xfrm>
            <a:prstGeom prst="straightConnector1">
              <a:avLst/>
            </a:prstGeom>
            <a:noFill/>
            <a:ln cap="flat" cmpd="sng" w="9525">
              <a:solidFill>
                <a:srgbClr val="A43E27">
                  <a:alpha val="25098"/>
                </a:srgbClr>
              </a:solidFill>
              <a:prstDash val="solid"/>
              <a:miter lim="800000"/>
              <a:headEnd len="sm" w="sm" type="none"/>
              <a:tailEnd len="sm" w="sm" type="none"/>
            </a:ln>
          </p:spPr>
        </p:cxnSp>
        <p:grpSp>
          <p:nvGrpSpPr>
            <p:cNvPr id="334" name="Google Shape;334;p37"/>
            <p:cNvGrpSpPr/>
            <p:nvPr/>
          </p:nvGrpSpPr>
          <p:grpSpPr>
            <a:xfrm>
              <a:off x="-1" y="0"/>
              <a:ext cx="12192001" cy="6858000"/>
              <a:chOff x="-1" y="0"/>
              <a:chExt cx="12192001" cy="6858000"/>
            </a:xfrm>
          </p:grpSpPr>
          <p:cxnSp>
            <p:nvCxnSpPr>
              <p:cNvPr id="335" name="Google Shape;335;p37"/>
              <p:cNvCxnSpPr/>
              <p:nvPr/>
            </p:nvCxnSpPr>
            <p:spPr>
              <a:xfrm>
                <a:off x="225425" y="0"/>
                <a:ext cx="6815931"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36" name="Google Shape;336;p37"/>
              <p:cNvCxnSpPr/>
              <p:nvPr/>
            </p:nvCxnSpPr>
            <p:spPr>
              <a:xfrm>
                <a:off x="1449154" y="0"/>
                <a:ext cx="6815931"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37" name="Google Shape;337;p37"/>
              <p:cNvCxnSpPr/>
              <p:nvPr/>
            </p:nvCxnSpPr>
            <p:spPr>
              <a:xfrm>
                <a:off x="2665982" y="0"/>
                <a:ext cx="6815931"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38" name="Google Shape;338;p37"/>
              <p:cNvCxnSpPr/>
              <p:nvPr/>
            </p:nvCxnSpPr>
            <p:spPr>
              <a:xfrm>
                <a:off x="3885119" y="0"/>
                <a:ext cx="6815931"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39" name="Google Shape;339;p37"/>
              <p:cNvCxnSpPr/>
              <p:nvPr/>
            </p:nvCxnSpPr>
            <p:spPr>
              <a:xfrm>
                <a:off x="5106502" y="0"/>
                <a:ext cx="6815931" cy="6858000"/>
              </a:xfrm>
              <a:prstGeom prst="straightConnector1">
                <a:avLst/>
              </a:prstGeom>
              <a:noFill/>
              <a:ln cap="flat" cmpd="sng" w="9525">
                <a:solidFill>
                  <a:srgbClr val="A43E27">
                    <a:alpha val="25098"/>
                  </a:srgbClr>
                </a:solidFill>
                <a:prstDash val="solid"/>
                <a:miter lim="800000"/>
                <a:headEnd len="sm" w="sm" type="none"/>
                <a:tailEnd len="sm" w="sm" type="none"/>
              </a:ln>
            </p:spPr>
          </p:cxnSp>
          <p:grpSp>
            <p:nvGrpSpPr>
              <p:cNvPr id="340" name="Google Shape;340;p37"/>
              <p:cNvGrpSpPr/>
              <p:nvPr/>
            </p:nvGrpSpPr>
            <p:grpSpPr>
              <a:xfrm>
                <a:off x="6327885" y="0"/>
                <a:ext cx="5864115" cy="5898673"/>
                <a:chOff x="6327885" y="0"/>
                <a:chExt cx="5864115" cy="5898673"/>
              </a:xfrm>
            </p:grpSpPr>
            <p:cxnSp>
              <p:nvCxnSpPr>
                <p:cNvPr id="341" name="Google Shape;341;p37"/>
                <p:cNvCxnSpPr/>
                <p:nvPr/>
              </p:nvCxnSpPr>
              <p:spPr>
                <a:xfrm>
                  <a:off x="6327885" y="0"/>
                  <a:ext cx="5864115" cy="5898673"/>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42" name="Google Shape;342;p37"/>
                <p:cNvCxnSpPr/>
                <p:nvPr/>
              </p:nvCxnSpPr>
              <p:spPr>
                <a:xfrm>
                  <a:off x="7549268" y="0"/>
                  <a:ext cx="4642732" cy="4672425"/>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43" name="Google Shape;343;p37"/>
                <p:cNvCxnSpPr/>
                <p:nvPr/>
              </p:nvCxnSpPr>
              <p:spPr>
                <a:xfrm>
                  <a:off x="8772997" y="0"/>
                  <a:ext cx="3419003" cy="3456749"/>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44" name="Google Shape;344;p37"/>
                <p:cNvCxnSpPr/>
                <p:nvPr/>
              </p:nvCxnSpPr>
              <p:spPr>
                <a:xfrm>
                  <a:off x="9982200" y="0"/>
                  <a:ext cx="2209800" cy="2226469"/>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45" name="Google Shape;345;p37"/>
                <p:cNvCxnSpPr/>
                <p:nvPr/>
              </p:nvCxnSpPr>
              <p:spPr>
                <a:xfrm>
                  <a:off x="11199019" y="0"/>
                  <a:ext cx="992981" cy="1002506"/>
                </a:xfrm>
                <a:prstGeom prst="straightConnector1">
                  <a:avLst/>
                </a:prstGeom>
                <a:noFill/>
                <a:ln cap="flat" cmpd="sng" w="9525">
                  <a:solidFill>
                    <a:srgbClr val="A43E27">
                      <a:alpha val="25098"/>
                    </a:srgbClr>
                  </a:solidFill>
                  <a:prstDash val="solid"/>
                  <a:miter lim="800000"/>
                  <a:headEnd len="sm" w="sm" type="none"/>
                  <a:tailEnd len="sm" w="sm" type="none"/>
                </a:ln>
              </p:spPr>
            </p:cxnSp>
          </p:grpSp>
          <p:cxnSp>
            <p:nvCxnSpPr>
              <p:cNvPr id="346" name="Google Shape;346;p37"/>
              <p:cNvCxnSpPr/>
              <p:nvPr/>
            </p:nvCxnSpPr>
            <p:spPr>
              <a:xfrm rot="10800000">
                <a:off x="-1" y="1012053"/>
                <a:ext cx="5828811" cy="5845945"/>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47" name="Google Shape;347;p37"/>
              <p:cNvCxnSpPr/>
              <p:nvPr/>
            </p:nvCxnSpPr>
            <p:spPr>
              <a:xfrm rot="10800000">
                <a:off x="-1" y="2227340"/>
                <a:ext cx="4614781" cy="4630658"/>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48" name="Google Shape;348;p37"/>
              <p:cNvCxnSpPr/>
              <p:nvPr/>
            </p:nvCxnSpPr>
            <p:spPr>
              <a:xfrm rot="10800000">
                <a:off x="-1" y="3432149"/>
                <a:ext cx="3398419" cy="3425849"/>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49" name="Google Shape;349;p37"/>
              <p:cNvCxnSpPr/>
              <p:nvPr/>
            </p:nvCxnSpPr>
            <p:spPr>
              <a:xfrm rot="10800000">
                <a:off x="-1" y="4651431"/>
                <a:ext cx="2196496" cy="2206567"/>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50" name="Google Shape;350;p37"/>
              <p:cNvCxnSpPr/>
              <p:nvPr/>
            </p:nvCxnSpPr>
            <p:spPr>
              <a:xfrm rot="10800000">
                <a:off x="-1" y="5864453"/>
                <a:ext cx="987003" cy="993545"/>
              </a:xfrm>
              <a:prstGeom prst="straightConnector1">
                <a:avLst/>
              </a:prstGeom>
              <a:noFill/>
              <a:ln cap="flat" cmpd="sng" w="9525">
                <a:solidFill>
                  <a:srgbClr val="A43E27">
                    <a:alpha val="25098"/>
                  </a:srgbClr>
                </a:solidFill>
                <a:prstDash val="solid"/>
                <a:miter lim="800000"/>
                <a:headEnd len="sm" w="sm" type="none"/>
                <a:tailEnd len="sm" w="sm" type="none"/>
              </a:ln>
            </p:spPr>
          </p:cxnSp>
        </p:grpSp>
        <p:grpSp>
          <p:nvGrpSpPr>
            <p:cNvPr id="351" name="Google Shape;351;p37"/>
            <p:cNvGrpSpPr/>
            <p:nvPr/>
          </p:nvGrpSpPr>
          <p:grpSpPr>
            <a:xfrm flipH="1">
              <a:off x="0" y="0"/>
              <a:ext cx="12192001" cy="6858000"/>
              <a:chOff x="-1" y="0"/>
              <a:chExt cx="12192001" cy="6858000"/>
            </a:xfrm>
          </p:grpSpPr>
          <p:cxnSp>
            <p:nvCxnSpPr>
              <p:cNvPr id="352" name="Google Shape;352;p37"/>
              <p:cNvCxnSpPr/>
              <p:nvPr/>
            </p:nvCxnSpPr>
            <p:spPr>
              <a:xfrm>
                <a:off x="225425" y="0"/>
                <a:ext cx="6815931"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53" name="Google Shape;353;p37"/>
              <p:cNvCxnSpPr/>
              <p:nvPr/>
            </p:nvCxnSpPr>
            <p:spPr>
              <a:xfrm>
                <a:off x="1449154" y="0"/>
                <a:ext cx="6815931"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54" name="Google Shape;354;p37"/>
              <p:cNvCxnSpPr/>
              <p:nvPr/>
            </p:nvCxnSpPr>
            <p:spPr>
              <a:xfrm>
                <a:off x="2665982" y="0"/>
                <a:ext cx="6815931"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55" name="Google Shape;355;p37"/>
              <p:cNvCxnSpPr/>
              <p:nvPr/>
            </p:nvCxnSpPr>
            <p:spPr>
              <a:xfrm>
                <a:off x="3885119" y="0"/>
                <a:ext cx="6815931" cy="6858000"/>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56" name="Google Shape;356;p37"/>
              <p:cNvCxnSpPr/>
              <p:nvPr/>
            </p:nvCxnSpPr>
            <p:spPr>
              <a:xfrm>
                <a:off x="5150644" y="0"/>
                <a:ext cx="6815931" cy="6858000"/>
              </a:xfrm>
              <a:prstGeom prst="straightConnector1">
                <a:avLst/>
              </a:prstGeom>
              <a:noFill/>
              <a:ln cap="flat" cmpd="sng" w="9525">
                <a:solidFill>
                  <a:srgbClr val="A43E27">
                    <a:alpha val="25098"/>
                  </a:srgbClr>
                </a:solidFill>
                <a:prstDash val="solid"/>
                <a:miter lim="800000"/>
                <a:headEnd len="sm" w="sm" type="none"/>
                <a:tailEnd len="sm" w="sm" type="none"/>
              </a:ln>
            </p:spPr>
          </p:cxnSp>
          <p:grpSp>
            <p:nvGrpSpPr>
              <p:cNvPr id="357" name="Google Shape;357;p37"/>
              <p:cNvGrpSpPr/>
              <p:nvPr/>
            </p:nvGrpSpPr>
            <p:grpSpPr>
              <a:xfrm>
                <a:off x="6327885" y="0"/>
                <a:ext cx="5864115" cy="5898673"/>
                <a:chOff x="6327885" y="0"/>
                <a:chExt cx="5864115" cy="5898673"/>
              </a:xfrm>
            </p:grpSpPr>
            <p:cxnSp>
              <p:nvCxnSpPr>
                <p:cNvPr id="358" name="Google Shape;358;p37"/>
                <p:cNvCxnSpPr/>
                <p:nvPr/>
              </p:nvCxnSpPr>
              <p:spPr>
                <a:xfrm>
                  <a:off x="6327885" y="0"/>
                  <a:ext cx="5864115" cy="5898673"/>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59" name="Google Shape;359;p37"/>
                <p:cNvCxnSpPr/>
                <p:nvPr/>
              </p:nvCxnSpPr>
              <p:spPr>
                <a:xfrm>
                  <a:off x="7549268" y="0"/>
                  <a:ext cx="4642732" cy="4672425"/>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60" name="Google Shape;360;p37"/>
                <p:cNvCxnSpPr/>
                <p:nvPr/>
              </p:nvCxnSpPr>
              <p:spPr>
                <a:xfrm>
                  <a:off x="8772997" y="0"/>
                  <a:ext cx="3419003" cy="3456749"/>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61" name="Google Shape;361;p37"/>
                <p:cNvCxnSpPr/>
                <p:nvPr/>
              </p:nvCxnSpPr>
              <p:spPr>
                <a:xfrm>
                  <a:off x="9982200" y="0"/>
                  <a:ext cx="2209800" cy="2226469"/>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62" name="Google Shape;362;p37"/>
                <p:cNvCxnSpPr/>
                <p:nvPr/>
              </p:nvCxnSpPr>
              <p:spPr>
                <a:xfrm>
                  <a:off x="11199019" y="0"/>
                  <a:ext cx="992981" cy="1002506"/>
                </a:xfrm>
                <a:prstGeom prst="straightConnector1">
                  <a:avLst/>
                </a:prstGeom>
                <a:noFill/>
                <a:ln cap="flat" cmpd="sng" w="9525">
                  <a:solidFill>
                    <a:srgbClr val="A43E27">
                      <a:alpha val="25098"/>
                    </a:srgbClr>
                  </a:solidFill>
                  <a:prstDash val="solid"/>
                  <a:miter lim="800000"/>
                  <a:headEnd len="sm" w="sm" type="none"/>
                  <a:tailEnd len="sm" w="sm" type="none"/>
                </a:ln>
              </p:spPr>
            </p:cxnSp>
          </p:grpSp>
          <p:cxnSp>
            <p:nvCxnSpPr>
              <p:cNvPr id="363" name="Google Shape;363;p37"/>
              <p:cNvCxnSpPr/>
              <p:nvPr/>
            </p:nvCxnSpPr>
            <p:spPr>
              <a:xfrm rot="10800000">
                <a:off x="-1" y="1012053"/>
                <a:ext cx="5828811" cy="5845945"/>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64" name="Google Shape;364;p37"/>
              <p:cNvCxnSpPr/>
              <p:nvPr/>
            </p:nvCxnSpPr>
            <p:spPr>
              <a:xfrm rot="10800000">
                <a:off x="-1" y="2227340"/>
                <a:ext cx="4614781" cy="4630658"/>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65" name="Google Shape;365;p37"/>
              <p:cNvCxnSpPr/>
              <p:nvPr/>
            </p:nvCxnSpPr>
            <p:spPr>
              <a:xfrm rot="10800000">
                <a:off x="-1" y="3432149"/>
                <a:ext cx="3398419" cy="3425849"/>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66" name="Google Shape;366;p37"/>
              <p:cNvCxnSpPr/>
              <p:nvPr/>
            </p:nvCxnSpPr>
            <p:spPr>
              <a:xfrm rot="10800000">
                <a:off x="-1" y="4651431"/>
                <a:ext cx="2196496" cy="2206567"/>
              </a:xfrm>
              <a:prstGeom prst="straightConnector1">
                <a:avLst/>
              </a:prstGeom>
              <a:noFill/>
              <a:ln cap="flat" cmpd="sng" w="9525">
                <a:solidFill>
                  <a:srgbClr val="A43E27">
                    <a:alpha val="25098"/>
                  </a:srgbClr>
                </a:solidFill>
                <a:prstDash val="solid"/>
                <a:miter lim="800000"/>
                <a:headEnd len="sm" w="sm" type="none"/>
                <a:tailEnd len="sm" w="sm" type="none"/>
              </a:ln>
            </p:spPr>
          </p:cxnSp>
          <p:cxnSp>
            <p:nvCxnSpPr>
              <p:cNvPr id="367" name="Google Shape;367;p37"/>
              <p:cNvCxnSpPr/>
              <p:nvPr/>
            </p:nvCxnSpPr>
            <p:spPr>
              <a:xfrm rot="10800000">
                <a:off x="-1" y="5864453"/>
                <a:ext cx="987003" cy="993545"/>
              </a:xfrm>
              <a:prstGeom prst="straightConnector1">
                <a:avLst/>
              </a:prstGeom>
              <a:noFill/>
              <a:ln cap="flat" cmpd="sng" w="9525">
                <a:solidFill>
                  <a:srgbClr val="A43E27">
                    <a:alpha val="25098"/>
                  </a:srgbClr>
                </a:solidFill>
                <a:prstDash val="solid"/>
                <a:miter lim="800000"/>
                <a:headEnd len="sm" w="sm" type="none"/>
                <a:tailEnd len="sm" w="sm" type="none"/>
              </a:ln>
            </p:spPr>
          </p:cxnSp>
        </p:grpSp>
      </p:grpSp>
      <p:sp>
        <p:nvSpPr>
          <p:cNvPr id="368" name="Google Shape;368;p37"/>
          <p:cNvSpPr/>
          <p:nvPr/>
        </p:nvSpPr>
        <p:spPr>
          <a:xfrm>
            <a:off x="0" y="0"/>
            <a:ext cx="7315200" cy="6858000"/>
          </a:xfrm>
          <a:prstGeom prst="rect">
            <a:avLst/>
          </a:prstGeom>
          <a:gradFill>
            <a:gsLst>
              <a:gs pos="0">
                <a:schemeClr val="lt1"/>
              </a:gs>
              <a:gs pos="69000">
                <a:schemeClr val="lt1"/>
              </a:gs>
              <a:gs pos="100000">
                <a:srgbClr val="F2F2F2"/>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9" name="Google Shape;369;p37"/>
          <p:cNvSpPr txBox="1"/>
          <p:nvPr>
            <p:ph type="title"/>
          </p:nvPr>
        </p:nvSpPr>
        <p:spPr>
          <a:xfrm>
            <a:off x="7913152" y="571500"/>
            <a:ext cx="3657600" cy="21971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0" name="Google Shape;370;p37"/>
          <p:cNvSpPr txBox="1"/>
          <p:nvPr>
            <p:ph idx="1" type="body"/>
          </p:nvPr>
        </p:nvSpPr>
        <p:spPr>
          <a:xfrm>
            <a:off x="543197" y="571500"/>
            <a:ext cx="6217920" cy="5715000"/>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800"/>
              </a:spcBef>
              <a:spcAft>
                <a:spcPts val="0"/>
              </a:spcAft>
              <a:buSzPts val="2000"/>
              <a:buChar char="▪"/>
              <a:defRPr sz="2000"/>
            </a:lvl1pPr>
            <a:lvl2pPr indent="-342900" lvl="1" marL="914400" algn="l">
              <a:lnSpc>
                <a:spcPct val="90000"/>
              </a:lnSpc>
              <a:spcBef>
                <a:spcPts val="1200"/>
              </a:spcBef>
              <a:spcAft>
                <a:spcPts val="0"/>
              </a:spcAft>
              <a:buSzPts val="1800"/>
              <a:buChar char="▪"/>
              <a:defRPr sz="1800"/>
            </a:lvl2pPr>
            <a:lvl3pPr indent="-330200" lvl="2" marL="1371600" algn="l">
              <a:lnSpc>
                <a:spcPct val="90000"/>
              </a:lnSpc>
              <a:spcBef>
                <a:spcPts val="800"/>
              </a:spcBef>
              <a:spcAft>
                <a:spcPts val="0"/>
              </a:spcAft>
              <a:buSzPts val="1600"/>
              <a:buChar char="▪"/>
              <a:defRPr sz="1600"/>
            </a:lvl3pPr>
            <a:lvl4pPr indent="-317500" lvl="3" marL="1828800" algn="l">
              <a:lnSpc>
                <a:spcPct val="90000"/>
              </a:lnSpc>
              <a:spcBef>
                <a:spcPts val="800"/>
              </a:spcBef>
              <a:spcAft>
                <a:spcPts val="0"/>
              </a:spcAft>
              <a:buSzPts val="1400"/>
              <a:buChar char="▪"/>
              <a:defRPr sz="1400"/>
            </a:lvl4pPr>
            <a:lvl5pPr indent="-317500" lvl="4" marL="2286000" algn="l">
              <a:lnSpc>
                <a:spcPct val="90000"/>
              </a:lnSpc>
              <a:spcBef>
                <a:spcPts val="600"/>
              </a:spcBef>
              <a:spcAft>
                <a:spcPts val="0"/>
              </a:spcAft>
              <a:buSzPts val="1400"/>
              <a:buChar char="▪"/>
              <a:defRPr sz="1400"/>
            </a:lvl5pPr>
            <a:lvl6pPr indent="-355600" lvl="5" marL="2743200" algn="l">
              <a:lnSpc>
                <a:spcPct val="90000"/>
              </a:lnSpc>
              <a:spcBef>
                <a:spcPts val="600"/>
              </a:spcBef>
              <a:spcAft>
                <a:spcPts val="0"/>
              </a:spcAft>
              <a:buSzPts val="2000"/>
              <a:buChar char="▪"/>
              <a:defRPr sz="2000"/>
            </a:lvl6pPr>
            <a:lvl7pPr indent="-355600" lvl="6" marL="3200400" algn="l">
              <a:lnSpc>
                <a:spcPct val="90000"/>
              </a:lnSpc>
              <a:spcBef>
                <a:spcPts val="600"/>
              </a:spcBef>
              <a:spcAft>
                <a:spcPts val="0"/>
              </a:spcAft>
              <a:buSzPts val="2000"/>
              <a:buChar char="▪"/>
              <a:defRPr sz="2000"/>
            </a:lvl7pPr>
            <a:lvl8pPr indent="-355600" lvl="7" marL="3657600" algn="l">
              <a:lnSpc>
                <a:spcPct val="90000"/>
              </a:lnSpc>
              <a:spcBef>
                <a:spcPts val="600"/>
              </a:spcBef>
              <a:spcAft>
                <a:spcPts val="0"/>
              </a:spcAft>
              <a:buSzPts val="2000"/>
              <a:buChar char="▪"/>
              <a:defRPr sz="2000"/>
            </a:lvl8pPr>
            <a:lvl9pPr indent="-228600" lvl="8" marL="4114800" algn="l">
              <a:lnSpc>
                <a:spcPct val="90000"/>
              </a:lnSpc>
              <a:spcBef>
                <a:spcPts val="600"/>
              </a:spcBef>
              <a:spcAft>
                <a:spcPts val="0"/>
              </a:spcAft>
              <a:buSzPts val="2000"/>
              <a:buNone/>
              <a:defRPr sz="2000"/>
            </a:lvl9pPr>
          </a:lstStyle>
          <a:p/>
        </p:txBody>
      </p:sp>
      <p:sp>
        <p:nvSpPr>
          <p:cNvPr id="371" name="Google Shape;371;p37"/>
          <p:cNvSpPr txBox="1"/>
          <p:nvPr>
            <p:ph idx="2" type="body"/>
          </p:nvPr>
        </p:nvSpPr>
        <p:spPr>
          <a:xfrm>
            <a:off x="7913152" y="2995012"/>
            <a:ext cx="3657600" cy="228595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SzPts val="1600"/>
              <a:buNone/>
              <a:defRPr sz="1600">
                <a:solidFill>
                  <a:schemeClr val="lt1"/>
                </a:solidFill>
              </a:defRPr>
            </a:lvl1pPr>
            <a:lvl2pPr indent="-228600" lvl="1" marL="914400" algn="l">
              <a:lnSpc>
                <a:spcPct val="90000"/>
              </a:lnSpc>
              <a:spcBef>
                <a:spcPts val="1200"/>
              </a:spcBef>
              <a:spcAft>
                <a:spcPts val="0"/>
              </a:spcAft>
              <a:buSzPts val="1400"/>
              <a:buNone/>
              <a:defRPr sz="1400"/>
            </a:lvl2pPr>
            <a:lvl3pPr indent="-228600" lvl="2" marL="1371600" algn="l">
              <a:lnSpc>
                <a:spcPct val="90000"/>
              </a:lnSpc>
              <a:spcBef>
                <a:spcPts val="800"/>
              </a:spcBef>
              <a:spcAft>
                <a:spcPts val="0"/>
              </a:spcAft>
              <a:buSzPts val="1200"/>
              <a:buNone/>
              <a:defRPr sz="1200"/>
            </a:lvl3pPr>
            <a:lvl4pPr indent="-228600" lvl="3" marL="1828800" algn="l">
              <a:lnSpc>
                <a:spcPct val="90000"/>
              </a:lnSpc>
              <a:spcBef>
                <a:spcPts val="800"/>
              </a:spcBef>
              <a:spcAft>
                <a:spcPts val="0"/>
              </a:spcAft>
              <a:buSzPts val="1000"/>
              <a:buNone/>
              <a:defRPr sz="1000"/>
            </a:lvl4pPr>
            <a:lvl5pPr indent="-228600" lvl="4" marL="2286000" algn="l">
              <a:lnSpc>
                <a:spcPct val="90000"/>
              </a:lnSpc>
              <a:spcBef>
                <a:spcPts val="600"/>
              </a:spcBef>
              <a:spcAft>
                <a:spcPts val="0"/>
              </a:spcAft>
              <a:buSzPts val="1000"/>
              <a:buNone/>
              <a:defRPr sz="1000"/>
            </a:lvl5pPr>
            <a:lvl6pPr indent="-228600" lvl="5" marL="2743200" algn="l">
              <a:lnSpc>
                <a:spcPct val="90000"/>
              </a:lnSpc>
              <a:spcBef>
                <a:spcPts val="600"/>
              </a:spcBef>
              <a:spcAft>
                <a:spcPts val="0"/>
              </a:spcAft>
              <a:buSzPts val="1000"/>
              <a:buNone/>
              <a:defRPr sz="1000"/>
            </a:lvl6pPr>
            <a:lvl7pPr indent="-228600" lvl="6" marL="3200400" algn="l">
              <a:lnSpc>
                <a:spcPct val="90000"/>
              </a:lnSpc>
              <a:spcBef>
                <a:spcPts val="600"/>
              </a:spcBef>
              <a:spcAft>
                <a:spcPts val="0"/>
              </a:spcAft>
              <a:buSzPts val="1000"/>
              <a:buNone/>
              <a:defRPr sz="1000"/>
            </a:lvl7pPr>
            <a:lvl8pPr indent="-228600" lvl="7" marL="3657600" algn="l">
              <a:lnSpc>
                <a:spcPct val="90000"/>
              </a:lnSpc>
              <a:spcBef>
                <a:spcPts val="600"/>
              </a:spcBef>
              <a:spcAft>
                <a:spcPts val="0"/>
              </a:spcAft>
              <a:buSzPts val="1000"/>
              <a:buNone/>
              <a:defRPr sz="1000"/>
            </a:lvl8pPr>
            <a:lvl9pPr indent="-228600" lvl="8" marL="4114800" algn="l">
              <a:lnSpc>
                <a:spcPct val="90000"/>
              </a:lnSpc>
              <a:spcBef>
                <a:spcPts val="600"/>
              </a:spcBef>
              <a:spcAft>
                <a:spcPts val="0"/>
              </a:spcAft>
              <a:buSzPts val="1000"/>
              <a:buNone/>
              <a:defRPr sz="1000"/>
            </a:lvl9pPr>
          </a:lstStyle>
          <a:p/>
        </p:txBody>
      </p:sp>
      <p:cxnSp>
        <p:nvCxnSpPr>
          <p:cNvPr id="372" name="Google Shape;372;p37"/>
          <p:cNvCxnSpPr/>
          <p:nvPr/>
        </p:nvCxnSpPr>
        <p:spPr>
          <a:xfrm>
            <a:off x="7923089" y="2895600"/>
            <a:ext cx="3659311" cy="0"/>
          </a:xfrm>
          <a:prstGeom prst="straightConnector1">
            <a:avLst/>
          </a:prstGeom>
          <a:noFill/>
          <a:ln cap="flat" cmpd="sng" w="19050">
            <a:solidFill>
              <a:schemeClr val="lt1"/>
            </a:solidFill>
            <a:prstDash val="solid"/>
            <a:miter lim="800000"/>
            <a:headEnd len="sm" w="sm" type="none"/>
            <a:tailEnd len="sm" w="sm" type="none"/>
          </a:ln>
        </p:spPr>
      </p:cxnSp>
      <p:sp>
        <p:nvSpPr>
          <p:cNvPr id="373" name="Google Shape;373;p37"/>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4" name="Google Shape;374;p37"/>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5" name="Google Shape;375;p37"/>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spcBef>
                <a:spcPts val="0"/>
              </a:spcBef>
              <a:buNone/>
              <a:defRPr sz="1100">
                <a:solidFill>
                  <a:schemeClr val="lt1"/>
                </a:solidFill>
                <a:latin typeface="Arial"/>
                <a:ea typeface="Arial"/>
                <a:cs typeface="Arial"/>
                <a:sym typeface="Arial"/>
              </a:defRPr>
            </a:lvl1pPr>
            <a:lvl2pPr indent="0" lvl="1" marL="0" marR="0" algn="r">
              <a:spcBef>
                <a:spcPts val="0"/>
              </a:spcBef>
              <a:buNone/>
              <a:defRPr sz="1100">
                <a:solidFill>
                  <a:schemeClr val="lt1"/>
                </a:solidFill>
                <a:latin typeface="Arial"/>
                <a:ea typeface="Arial"/>
                <a:cs typeface="Arial"/>
                <a:sym typeface="Arial"/>
              </a:defRPr>
            </a:lvl2pPr>
            <a:lvl3pPr indent="0" lvl="2" marL="0" marR="0" algn="r">
              <a:spcBef>
                <a:spcPts val="0"/>
              </a:spcBef>
              <a:buNone/>
              <a:defRPr sz="1100">
                <a:solidFill>
                  <a:schemeClr val="lt1"/>
                </a:solidFill>
                <a:latin typeface="Arial"/>
                <a:ea typeface="Arial"/>
                <a:cs typeface="Arial"/>
                <a:sym typeface="Arial"/>
              </a:defRPr>
            </a:lvl3pPr>
            <a:lvl4pPr indent="0" lvl="3" marL="0" marR="0" algn="r">
              <a:spcBef>
                <a:spcPts val="0"/>
              </a:spcBef>
              <a:buNone/>
              <a:defRPr sz="1100">
                <a:solidFill>
                  <a:schemeClr val="lt1"/>
                </a:solidFill>
                <a:latin typeface="Arial"/>
                <a:ea typeface="Arial"/>
                <a:cs typeface="Arial"/>
                <a:sym typeface="Arial"/>
              </a:defRPr>
            </a:lvl4pPr>
            <a:lvl5pPr indent="0" lvl="4" marL="0" marR="0" algn="r">
              <a:spcBef>
                <a:spcPts val="0"/>
              </a:spcBef>
              <a:buNone/>
              <a:defRPr sz="1100">
                <a:solidFill>
                  <a:schemeClr val="lt1"/>
                </a:solidFill>
                <a:latin typeface="Arial"/>
                <a:ea typeface="Arial"/>
                <a:cs typeface="Arial"/>
                <a:sym typeface="Arial"/>
              </a:defRPr>
            </a:lvl5pPr>
            <a:lvl6pPr indent="0" lvl="5" marL="0" marR="0" algn="r">
              <a:spcBef>
                <a:spcPts val="0"/>
              </a:spcBef>
              <a:buNone/>
              <a:defRPr sz="1100">
                <a:solidFill>
                  <a:schemeClr val="lt1"/>
                </a:solidFill>
                <a:latin typeface="Arial"/>
                <a:ea typeface="Arial"/>
                <a:cs typeface="Arial"/>
                <a:sym typeface="Arial"/>
              </a:defRPr>
            </a:lvl6pPr>
            <a:lvl7pPr indent="0" lvl="6" marL="0" marR="0" algn="r">
              <a:spcBef>
                <a:spcPts val="0"/>
              </a:spcBef>
              <a:buNone/>
              <a:defRPr sz="1100">
                <a:solidFill>
                  <a:schemeClr val="lt1"/>
                </a:solidFill>
                <a:latin typeface="Arial"/>
                <a:ea typeface="Arial"/>
                <a:cs typeface="Arial"/>
                <a:sym typeface="Arial"/>
              </a:defRPr>
            </a:lvl7pPr>
            <a:lvl8pPr indent="0" lvl="7" marL="0" marR="0" algn="r">
              <a:spcBef>
                <a:spcPts val="0"/>
              </a:spcBef>
              <a:buNone/>
              <a:defRPr sz="1100">
                <a:solidFill>
                  <a:schemeClr val="lt1"/>
                </a:solidFill>
                <a:latin typeface="Arial"/>
                <a:ea typeface="Arial"/>
                <a:cs typeface="Arial"/>
                <a:sym typeface="Arial"/>
              </a:defRPr>
            </a:lvl8pPr>
            <a:lvl9pPr indent="0" lvl="8" marL="0" marR="0" algn="r">
              <a:spcBef>
                <a:spcPts val="0"/>
              </a:spcBef>
              <a:buNone/>
              <a:defRPr sz="11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53000">
              <a:schemeClr val="lt1"/>
            </a:gs>
            <a:gs pos="100000">
              <a:srgbClr val="F2F2F2">
                <a:alpha val="65098"/>
              </a:srgbClr>
            </a:gs>
          </a:gsLst>
          <a:lin ang="5400000" scaled="0"/>
        </a:gradFill>
      </p:bgPr>
    </p:bg>
    <p:spTree>
      <p:nvGrpSpPr>
        <p:cNvPr id="9" name="Shape 9"/>
        <p:cNvGrpSpPr/>
        <p:nvPr/>
      </p:nvGrpSpPr>
      <p:grpSpPr>
        <a:xfrm>
          <a:off x="0" y="0"/>
          <a:ext cx="0" cy="0"/>
          <a:chOff x="0" y="0"/>
          <a:chExt cx="0" cy="0"/>
        </a:xfrm>
      </p:grpSpPr>
      <p:grpSp>
        <p:nvGrpSpPr>
          <p:cNvPr id="10" name="Google Shape;10;p28"/>
          <p:cNvGrpSpPr/>
          <p:nvPr/>
        </p:nvGrpSpPr>
        <p:grpSpPr>
          <a:xfrm>
            <a:off x="-1" y="-195943"/>
            <a:ext cx="12192002" cy="6858000"/>
            <a:chOff x="-1" y="0"/>
            <a:chExt cx="12192002" cy="6858000"/>
          </a:xfrm>
        </p:grpSpPr>
        <p:cxnSp>
          <p:nvCxnSpPr>
            <p:cNvPr id="11" name="Google Shape;11;p28"/>
            <p:cNvCxnSpPr/>
            <p:nvPr/>
          </p:nvCxnSpPr>
          <p:spPr>
            <a:xfrm>
              <a:off x="610194" y="0"/>
              <a:ext cx="0" cy="6858000"/>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12" name="Google Shape;12;p28"/>
            <p:cNvCxnSpPr/>
            <p:nvPr/>
          </p:nvCxnSpPr>
          <p:spPr>
            <a:xfrm>
              <a:off x="1829332" y="0"/>
              <a:ext cx="0" cy="6858000"/>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13" name="Google Shape;13;p28"/>
            <p:cNvCxnSpPr/>
            <p:nvPr/>
          </p:nvCxnSpPr>
          <p:spPr>
            <a:xfrm>
              <a:off x="3048470" y="0"/>
              <a:ext cx="0" cy="6858000"/>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14" name="Google Shape;14;p28"/>
            <p:cNvCxnSpPr/>
            <p:nvPr/>
          </p:nvCxnSpPr>
          <p:spPr>
            <a:xfrm>
              <a:off x="4267608" y="0"/>
              <a:ext cx="0" cy="6858000"/>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15" name="Google Shape;15;p28"/>
            <p:cNvCxnSpPr/>
            <p:nvPr/>
          </p:nvCxnSpPr>
          <p:spPr>
            <a:xfrm>
              <a:off x="5486746" y="0"/>
              <a:ext cx="0" cy="6858000"/>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16" name="Google Shape;16;p28"/>
            <p:cNvCxnSpPr/>
            <p:nvPr/>
          </p:nvCxnSpPr>
          <p:spPr>
            <a:xfrm>
              <a:off x="6705884" y="0"/>
              <a:ext cx="0" cy="6858000"/>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17" name="Google Shape;17;p28"/>
            <p:cNvCxnSpPr/>
            <p:nvPr/>
          </p:nvCxnSpPr>
          <p:spPr>
            <a:xfrm>
              <a:off x="7925022" y="0"/>
              <a:ext cx="0" cy="6858000"/>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18" name="Google Shape;18;p28"/>
            <p:cNvCxnSpPr/>
            <p:nvPr/>
          </p:nvCxnSpPr>
          <p:spPr>
            <a:xfrm>
              <a:off x="9144160" y="0"/>
              <a:ext cx="0" cy="6858000"/>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19" name="Google Shape;19;p28"/>
            <p:cNvCxnSpPr/>
            <p:nvPr/>
          </p:nvCxnSpPr>
          <p:spPr>
            <a:xfrm>
              <a:off x="10363298" y="0"/>
              <a:ext cx="0" cy="6858000"/>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20" name="Google Shape;20;p28"/>
            <p:cNvCxnSpPr/>
            <p:nvPr/>
          </p:nvCxnSpPr>
          <p:spPr>
            <a:xfrm>
              <a:off x="11582436" y="0"/>
              <a:ext cx="0" cy="6858000"/>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21" name="Google Shape;21;p28"/>
            <p:cNvCxnSpPr/>
            <p:nvPr/>
          </p:nvCxnSpPr>
          <p:spPr>
            <a:xfrm>
              <a:off x="2819" y="386485"/>
              <a:ext cx="12188952" cy="0"/>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22" name="Google Shape;22;p28"/>
            <p:cNvCxnSpPr/>
            <p:nvPr/>
          </p:nvCxnSpPr>
          <p:spPr>
            <a:xfrm>
              <a:off x="2819" y="1611181"/>
              <a:ext cx="12188952" cy="0"/>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23" name="Google Shape;23;p28"/>
            <p:cNvCxnSpPr/>
            <p:nvPr/>
          </p:nvCxnSpPr>
          <p:spPr>
            <a:xfrm>
              <a:off x="2819" y="2835877"/>
              <a:ext cx="12188952" cy="0"/>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24" name="Google Shape;24;p28"/>
            <p:cNvCxnSpPr/>
            <p:nvPr/>
          </p:nvCxnSpPr>
          <p:spPr>
            <a:xfrm>
              <a:off x="2819" y="4060573"/>
              <a:ext cx="12188952" cy="0"/>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25" name="Google Shape;25;p28"/>
            <p:cNvCxnSpPr/>
            <p:nvPr/>
          </p:nvCxnSpPr>
          <p:spPr>
            <a:xfrm>
              <a:off x="2819" y="5285269"/>
              <a:ext cx="12188952" cy="0"/>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26" name="Google Shape;26;p28"/>
            <p:cNvCxnSpPr/>
            <p:nvPr/>
          </p:nvCxnSpPr>
          <p:spPr>
            <a:xfrm>
              <a:off x="2819" y="6509965"/>
              <a:ext cx="12188952" cy="0"/>
            </a:xfrm>
            <a:prstGeom prst="straightConnector1">
              <a:avLst/>
            </a:prstGeom>
            <a:noFill/>
            <a:ln cap="flat" cmpd="sng" w="9525">
              <a:solidFill>
                <a:srgbClr val="D8D8D8">
                  <a:alpha val="25098"/>
                </a:srgbClr>
              </a:solidFill>
              <a:prstDash val="solid"/>
              <a:miter lim="800000"/>
              <a:headEnd len="sm" w="sm" type="none"/>
              <a:tailEnd len="sm" w="sm" type="none"/>
            </a:ln>
          </p:spPr>
        </p:cxnSp>
        <p:grpSp>
          <p:nvGrpSpPr>
            <p:cNvPr id="27" name="Google Shape;27;p28"/>
            <p:cNvGrpSpPr/>
            <p:nvPr/>
          </p:nvGrpSpPr>
          <p:grpSpPr>
            <a:xfrm>
              <a:off x="-1" y="0"/>
              <a:ext cx="12192001" cy="6858000"/>
              <a:chOff x="-1" y="0"/>
              <a:chExt cx="12192001" cy="6858000"/>
            </a:xfrm>
          </p:grpSpPr>
          <p:cxnSp>
            <p:nvCxnSpPr>
              <p:cNvPr id="28" name="Google Shape;28;p28"/>
              <p:cNvCxnSpPr/>
              <p:nvPr/>
            </p:nvCxnSpPr>
            <p:spPr>
              <a:xfrm>
                <a:off x="225425" y="0"/>
                <a:ext cx="6815931" cy="6858000"/>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29" name="Google Shape;29;p28"/>
              <p:cNvCxnSpPr/>
              <p:nvPr/>
            </p:nvCxnSpPr>
            <p:spPr>
              <a:xfrm>
                <a:off x="1449154" y="0"/>
                <a:ext cx="6815931" cy="6858000"/>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30" name="Google Shape;30;p28"/>
              <p:cNvCxnSpPr/>
              <p:nvPr/>
            </p:nvCxnSpPr>
            <p:spPr>
              <a:xfrm>
                <a:off x="2665982" y="0"/>
                <a:ext cx="6815931" cy="6858000"/>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31" name="Google Shape;31;p28"/>
              <p:cNvCxnSpPr/>
              <p:nvPr/>
            </p:nvCxnSpPr>
            <p:spPr>
              <a:xfrm>
                <a:off x="3885119" y="0"/>
                <a:ext cx="6815931" cy="6858000"/>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32" name="Google Shape;32;p28"/>
              <p:cNvCxnSpPr/>
              <p:nvPr/>
            </p:nvCxnSpPr>
            <p:spPr>
              <a:xfrm>
                <a:off x="5106502" y="0"/>
                <a:ext cx="6815931" cy="6858000"/>
              </a:xfrm>
              <a:prstGeom prst="straightConnector1">
                <a:avLst/>
              </a:prstGeom>
              <a:noFill/>
              <a:ln cap="flat" cmpd="sng" w="9525">
                <a:solidFill>
                  <a:srgbClr val="D8D8D8">
                    <a:alpha val="25098"/>
                  </a:srgbClr>
                </a:solidFill>
                <a:prstDash val="solid"/>
                <a:miter lim="800000"/>
                <a:headEnd len="sm" w="sm" type="none"/>
                <a:tailEnd len="sm" w="sm" type="none"/>
              </a:ln>
            </p:spPr>
          </p:cxnSp>
          <p:grpSp>
            <p:nvGrpSpPr>
              <p:cNvPr id="33" name="Google Shape;33;p28"/>
              <p:cNvGrpSpPr/>
              <p:nvPr/>
            </p:nvGrpSpPr>
            <p:grpSpPr>
              <a:xfrm>
                <a:off x="6327885" y="0"/>
                <a:ext cx="5864115" cy="5898673"/>
                <a:chOff x="6327885" y="0"/>
                <a:chExt cx="5864115" cy="5898673"/>
              </a:xfrm>
            </p:grpSpPr>
            <p:cxnSp>
              <p:nvCxnSpPr>
                <p:cNvPr id="34" name="Google Shape;34;p28"/>
                <p:cNvCxnSpPr/>
                <p:nvPr/>
              </p:nvCxnSpPr>
              <p:spPr>
                <a:xfrm>
                  <a:off x="6327885" y="0"/>
                  <a:ext cx="5864115" cy="5898673"/>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35" name="Google Shape;35;p28"/>
                <p:cNvCxnSpPr/>
                <p:nvPr/>
              </p:nvCxnSpPr>
              <p:spPr>
                <a:xfrm>
                  <a:off x="7549268" y="0"/>
                  <a:ext cx="4642732" cy="4672425"/>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36" name="Google Shape;36;p28"/>
                <p:cNvCxnSpPr/>
                <p:nvPr/>
              </p:nvCxnSpPr>
              <p:spPr>
                <a:xfrm>
                  <a:off x="8772997" y="0"/>
                  <a:ext cx="3419003" cy="3456749"/>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37" name="Google Shape;37;p28"/>
                <p:cNvCxnSpPr/>
                <p:nvPr/>
              </p:nvCxnSpPr>
              <p:spPr>
                <a:xfrm>
                  <a:off x="9982200" y="0"/>
                  <a:ext cx="2209800" cy="2226469"/>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38" name="Google Shape;38;p28"/>
                <p:cNvCxnSpPr/>
                <p:nvPr/>
              </p:nvCxnSpPr>
              <p:spPr>
                <a:xfrm>
                  <a:off x="11199019" y="0"/>
                  <a:ext cx="992981" cy="1002506"/>
                </a:xfrm>
                <a:prstGeom prst="straightConnector1">
                  <a:avLst/>
                </a:prstGeom>
                <a:noFill/>
                <a:ln cap="flat" cmpd="sng" w="9525">
                  <a:solidFill>
                    <a:srgbClr val="D8D8D8">
                      <a:alpha val="25098"/>
                    </a:srgbClr>
                  </a:solidFill>
                  <a:prstDash val="solid"/>
                  <a:miter lim="800000"/>
                  <a:headEnd len="sm" w="sm" type="none"/>
                  <a:tailEnd len="sm" w="sm" type="none"/>
                </a:ln>
              </p:spPr>
            </p:cxnSp>
          </p:grpSp>
          <p:cxnSp>
            <p:nvCxnSpPr>
              <p:cNvPr id="39" name="Google Shape;39;p28"/>
              <p:cNvCxnSpPr/>
              <p:nvPr/>
            </p:nvCxnSpPr>
            <p:spPr>
              <a:xfrm rot="10800000">
                <a:off x="-1" y="1012053"/>
                <a:ext cx="5828811" cy="5845945"/>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40" name="Google Shape;40;p28"/>
              <p:cNvCxnSpPr/>
              <p:nvPr/>
            </p:nvCxnSpPr>
            <p:spPr>
              <a:xfrm rot="10800000">
                <a:off x="-1" y="2227340"/>
                <a:ext cx="4614781" cy="4630658"/>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41" name="Google Shape;41;p28"/>
              <p:cNvCxnSpPr/>
              <p:nvPr/>
            </p:nvCxnSpPr>
            <p:spPr>
              <a:xfrm rot="10800000">
                <a:off x="-1" y="3432149"/>
                <a:ext cx="3398419" cy="3425849"/>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42" name="Google Shape;42;p28"/>
              <p:cNvCxnSpPr/>
              <p:nvPr/>
            </p:nvCxnSpPr>
            <p:spPr>
              <a:xfrm rot="10800000">
                <a:off x="-1" y="4651431"/>
                <a:ext cx="2196496" cy="2206567"/>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43" name="Google Shape;43;p28"/>
              <p:cNvCxnSpPr/>
              <p:nvPr/>
            </p:nvCxnSpPr>
            <p:spPr>
              <a:xfrm rot="10800000">
                <a:off x="-1" y="5864453"/>
                <a:ext cx="987003" cy="993545"/>
              </a:xfrm>
              <a:prstGeom prst="straightConnector1">
                <a:avLst/>
              </a:prstGeom>
              <a:noFill/>
              <a:ln cap="flat" cmpd="sng" w="9525">
                <a:solidFill>
                  <a:srgbClr val="D8D8D8">
                    <a:alpha val="25098"/>
                  </a:srgbClr>
                </a:solidFill>
                <a:prstDash val="solid"/>
                <a:miter lim="800000"/>
                <a:headEnd len="sm" w="sm" type="none"/>
                <a:tailEnd len="sm" w="sm" type="none"/>
              </a:ln>
            </p:spPr>
          </p:cxnSp>
        </p:grpSp>
        <p:grpSp>
          <p:nvGrpSpPr>
            <p:cNvPr id="44" name="Google Shape;44;p28"/>
            <p:cNvGrpSpPr/>
            <p:nvPr/>
          </p:nvGrpSpPr>
          <p:grpSpPr>
            <a:xfrm flipH="1">
              <a:off x="0" y="0"/>
              <a:ext cx="12192001" cy="6858000"/>
              <a:chOff x="-1" y="0"/>
              <a:chExt cx="12192001" cy="6858000"/>
            </a:xfrm>
          </p:grpSpPr>
          <p:cxnSp>
            <p:nvCxnSpPr>
              <p:cNvPr id="45" name="Google Shape;45;p28"/>
              <p:cNvCxnSpPr/>
              <p:nvPr/>
            </p:nvCxnSpPr>
            <p:spPr>
              <a:xfrm>
                <a:off x="225425" y="0"/>
                <a:ext cx="6815931" cy="6858000"/>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46" name="Google Shape;46;p28"/>
              <p:cNvCxnSpPr/>
              <p:nvPr/>
            </p:nvCxnSpPr>
            <p:spPr>
              <a:xfrm>
                <a:off x="1449154" y="0"/>
                <a:ext cx="6815931" cy="6858000"/>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47" name="Google Shape;47;p28"/>
              <p:cNvCxnSpPr/>
              <p:nvPr/>
            </p:nvCxnSpPr>
            <p:spPr>
              <a:xfrm>
                <a:off x="2665982" y="0"/>
                <a:ext cx="6815931" cy="6858000"/>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48" name="Google Shape;48;p28"/>
              <p:cNvCxnSpPr/>
              <p:nvPr/>
            </p:nvCxnSpPr>
            <p:spPr>
              <a:xfrm>
                <a:off x="3885119" y="0"/>
                <a:ext cx="6815931" cy="6858000"/>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49" name="Google Shape;49;p28"/>
              <p:cNvCxnSpPr/>
              <p:nvPr/>
            </p:nvCxnSpPr>
            <p:spPr>
              <a:xfrm>
                <a:off x="5106502" y="0"/>
                <a:ext cx="6815931" cy="6858000"/>
              </a:xfrm>
              <a:prstGeom prst="straightConnector1">
                <a:avLst/>
              </a:prstGeom>
              <a:noFill/>
              <a:ln cap="flat" cmpd="sng" w="9525">
                <a:solidFill>
                  <a:srgbClr val="D8D8D8">
                    <a:alpha val="25098"/>
                  </a:srgbClr>
                </a:solidFill>
                <a:prstDash val="solid"/>
                <a:miter lim="800000"/>
                <a:headEnd len="sm" w="sm" type="none"/>
                <a:tailEnd len="sm" w="sm" type="none"/>
              </a:ln>
            </p:spPr>
          </p:cxnSp>
          <p:grpSp>
            <p:nvGrpSpPr>
              <p:cNvPr id="50" name="Google Shape;50;p28"/>
              <p:cNvGrpSpPr/>
              <p:nvPr/>
            </p:nvGrpSpPr>
            <p:grpSpPr>
              <a:xfrm>
                <a:off x="6327885" y="0"/>
                <a:ext cx="5864115" cy="5898673"/>
                <a:chOff x="6327885" y="0"/>
                <a:chExt cx="5864115" cy="5898673"/>
              </a:xfrm>
            </p:grpSpPr>
            <p:cxnSp>
              <p:nvCxnSpPr>
                <p:cNvPr id="51" name="Google Shape;51;p28"/>
                <p:cNvCxnSpPr/>
                <p:nvPr/>
              </p:nvCxnSpPr>
              <p:spPr>
                <a:xfrm>
                  <a:off x="6327885" y="0"/>
                  <a:ext cx="5864115" cy="5898673"/>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52" name="Google Shape;52;p28"/>
                <p:cNvCxnSpPr/>
                <p:nvPr/>
              </p:nvCxnSpPr>
              <p:spPr>
                <a:xfrm>
                  <a:off x="7549268" y="0"/>
                  <a:ext cx="4642732" cy="4672425"/>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53" name="Google Shape;53;p28"/>
                <p:cNvCxnSpPr/>
                <p:nvPr/>
              </p:nvCxnSpPr>
              <p:spPr>
                <a:xfrm>
                  <a:off x="8772997" y="0"/>
                  <a:ext cx="3419003" cy="3456749"/>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54" name="Google Shape;54;p28"/>
                <p:cNvCxnSpPr/>
                <p:nvPr/>
              </p:nvCxnSpPr>
              <p:spPr>
                <a:xfrm>
                  <a:off x="9982200" y="0"/>
                  <a:ext cx="2209800" cy="2226469"/>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55" name="Google Shape;55;p28"/>
                <p:cNvCxnSpPr/>
                <p:nvPr/>
              </p:nvCxnSpPr>
              <p:spPr>
                <a:xfrm>
                  <a:off x="11199019" y="0"/>
                  <a:ext cx="992981" cy="1002506"/>
                </a:xfrm>
                <a:prstGeom prst="straightConnector1">
                  <a:avLst/>
                </a:prstGeom>
                <a:noFill/>
                <a:ln cap="flat" cmpd="sng" w="9525">
                  <a:solidFill>
                    <a:srgbClr val="D8D8D8">
                      <a:alpha val="25098"/>
                    </a:srgbClr>
                  </a:solidFill>
                  <a:prstDash val="solid"/>
                  <a:miter lim="800000"/>
                  <a:headEnd len="sm" w="sm" type="none"/>
                  <a:tailEnd len="sm" w="sm" type="none"/>
                </a:ln>
              </p:spPr>
            </p:cxnSp>
          </p:grpSp>
          <p:cxnSp>
            <p:nvCxnSpPr>
              <p:cNvPr id="56" name="Google Shape;56;p28"/>
              <p:cNvCxnSpPr/>
              <p:nvPr/>
            </p:nvCxnSpPr>
            <p:spPr>
              <a:xfrm rot="10800000">
                <a:off x="-1" y="1012053"/>
                <a:ext cx="5828811" cy="5845945"/>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57" name="Google Shape;57;p28"/>
              <p:cNvCxnSpPr/>
              <p:nvPr/>
            </p:nvCxnSpPr>
            <p:spPr>
              <a:xfrm rot="10800000">
                <a:off x="-1" y="2227340"/>
                <a:ext cx="4614781" cy="4630658"/>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58" name="Google Shape;58;p28"/>
              <p:cNvCxnSpPr/>
              <p:nvPr/>
            </p:nvCxnSpPr>
            <p:spPr>
              <a:xfrm rot="10800000">
                <a:off x="-1" y="3432149"/>
                <a:ext cx="3398419" cy="3425849"/>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59" name="Google Shape;59;p28"/>
              <p:cNvCxnSpPr/>
              <p:nvPr/>
            </p:nvCxnSpPr>
            <p:spPr>
              <a:xfrm rot="10800000">
                <a:off x="-1" y="4651431"/>
                <a:ext cx="2196496" cy="2206567"/>
              </a:xfrm>
              <a:prstGeom prst="straightConnector1">
                <a:avLst/>
              </a:prstGeom>
              <a:noFill/>
              <a:ln cap="flat" cmpd="sng" w="9525">
                <a:solidFill>
                  <a:srgbClr val="D8D8D8">
                    <a:alpha val="25098"/>
                  </a:srgbClr>
                </a:solidFill>
                <a:prstDash val="solid"/>
                <a:miter lim="800000"/>
                <a:headEnd len="sm" w="sm" type="none"/>
                <a:tailEnd len="sm" w="sm" type="none"/>
              </a:ln>
            </p:spPr>
          </p:cxnSp>
          <p:cxnSp>
            <p:nvCxnSpPr>
              <p:cNvPr id="60" name="Google Shape;60;p28"/>
              <p:cNvCxnSpPr/>
              <p:nvPr/>
            </p:nvCxnSpPr>
            <p:spPr>
              <a:xfrm rot="10800000">
                <a:off x="-1" y="5864453"/>
                <a:ext cx="987003" cy="993545"/>
              </a:xfrm>
              <a:prstGeom prst="straightConnector1">
                <a:avLst/>
              </a:prstGeom>
              <a:noFill/>
              <a:ln cap="flat" cmpd="sng" w="9525">
                <a:solidFill>
                  <a:srgbClr val="D8D8D8">
                    <a:alpha val="25098"/>
                  </a:srgbClr>
                </a:solidFill>
                <a:prstDash val="solid"/>
                <a:miter lim="800000"/>
                <a:headEnd len="sm" w="sm" type="none"/>
                <a:tailEnd len="sm" w="sm" type="none"/>
              </a:ln>
            </p:spPr>
          </p:cxnSp>
        </p:grpSp>
      </p:grpSp>
      <p:sp>
        <p:nvSpPr>
          <p:cNvPr id="61" name="Google Shape;61;p28"/>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rgbClr val="A43E27"/>
              </a:buClr>
              <a:buSzPts val="3200"/>
              <a:buFont typeface="Arial"/>
              <a:buNone/>
              <a:defRPr b="1" i="0" sz="3200" u="none" cap="none" strike="noStrike">
                <a:solidFill>
                  <a:srgbClr val="A43E27"/>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2" name="Google Shape;62;p28"/>
          <p:cNvSpPr txBox="1"/>
          <p:nvPr>
            <p:ph idx="1" type="body"/>
          </p:nvPr>
        </p:nvSpPr>
        <p:spPr>
          <a:xfrm>
            <a:off x="1295400" y="1981201"/>
            <a:ext cx="9601200" cy="3809999"/>
          </a:xfrm>
          <a:prstGeom prst="rect">
            <a:avLst/>
          </a:prstGeom>
          <a:noFill/>
          <a:ln>
            <a:noFill/>
          </a:ln>
        </p:spPr>
        <p:txBody>
          <a:bodyPr anchorCtr="0" anchor="t" bIns="45700" lIns="91425" spcFirstLastPara="1" rIns="91425" wrap="square" tIns="45700">
            <a:normAutofit/>
          </a:bodyPr>
          <a:lstStyle>
            <a:lvl1pPr indent="-355600" lvl="0" marL="457200" marR="0" rtl="0" algn="l">
              <a:lnSpc>
                <a:spcPct val="90000"/>
              </a:lnSpc>
              <a:spcBef>
                <a:spcPts val="1800"/>
              </a:spcBef>
              <a:spcAft>
                <a:spcPts val="0"/>
              </a:spcAft>
              <a:buClr>
                <a:srgbClr val="A43E27"/>
              </a:buClr>
              <a:buSzPts val="2000"/>
              <a:buFont typeface="Arial"/>
              <a:buChar char="▪"/>
              <a:defRPr b="0" i="0" sz="2000" u="none" cap="none" strike="noStrike">
                <a:solidFill>
                  <a:schemeClr val="dk1"/>
                </a:solidFill>
                <a:latin typeface="Arial"/>
                <a:ea typeface="Arial"/>
                <a:cs typeface="Arial"/>
                <a:sym typeface="Arial"/>
              </a:defRPr>
            </a:lvl1pPr>
            <a:lvl2pPr indent="-342900" lvl="1" marL="914400" marR="0" rtl="0" algn="l">
              <a:lnSpc>
                <a:spcPct val="90000"/>
              </a:lnSpc>
              <a:spcBef>
                <a:spcPts val="1200"/>
              </a:spcBef>
              <a:spcAft>
                <a:spcPts val="0"/>
              </a:spcAft>
              <a:buClr>
                <a:srgbClr val="A43E27"/>
              </a:buClr>
              <a:buSzPts val="1800"/>
              <a:buFont typeface="Arial"/>
              <a:buChar char="▪"/>
              <a:defRPr b="0" i="0" sz="1800" u="none" cap="none" strike="noStrike">
                <a:solidFill>
                  <a:schemeClr val="dk1"/>
                </a:solidFill>
                <a:latin typeface="Arial"/>
                <a:ea typeface="Arial"/>
                <a:cs typeface="Arial"/>
                <a:sym typeface="Arial"/>
              </a:defRPr>
            </a:lvl2pPr>
            <a:lvl3pPr indent="-330200" lvl="2" marL="1371600" marR="0" rtl="0" algn="l">
              <a:lnSpc>
                <a:spcPct val="90000"/>
              </a:lnSpc>
              <a:spcBef>
                <a:spcPts val="800"/>
              </a:spcBef>
              <a:spcAft>
                <a:spcPts val="0"/>
              </a:spcAft>
              <a:buClr>
                <a:srgbClr val="A43E27"/>
              </a:buClr>
              <a:buSzPts val="1600"/>
              <a:buFont typeface="Arial"/>
              <a:buChar char="▪"/>
              <a:defRPr b="0" i="0" sz="1600" u="none" cap="none" strike="noStrike">
                <a:solidFill>
                  <a:schemeClr val="dk1"/>
                </a:solidFill>
                <a:latin typeface="Arial"/>
                <a:ea typeface="Arial"/>
                <a:cs typeface="Arial"/>
                <a:sym typeface="Arial"/>
              </a:defRPr>
            </a:lvl3pPr>
            <a:lvl4pPr indent="-317500" lvl="3" marL="1828800" marR="0" rtl="0" algn="l">
              <a:lnSpc>
                <a:spcPct val="90000"/>
              </a:lnSpc>
              <a:spcBef>
                <a:spcPts val="800"/>
              </a:spcBef>
              <a:spcAft>
                <a:spcPts val="0"/>
              </a:spcAft>
              <a:buClr>
                <a:srgbClr val="A43E27"/>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600"/>
              </a:spcBef>
              <a:spcAft>
                <a:spcPts val="0"/>
              </a:spcAft>
              <a:buClr>
                <a:srgbClr val="A43E27"/>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600"/>
              </a:spcBef>
              <a:spcAft>
                <a:spcPts val="0"/>
              </a:spcAft>
              <a:buClr>
                <a:srgbClr val="A43E27"/>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600"/>
              </a:spcBef>
              <a:spcAft>
                <a:spcPts val="0"/>
              </a:spcAft>
              <a:buClr>
                <a:srgbClr val="A43E27"/>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600"/>
              </a:spcBef>
              <a:spcAft>
                <a:spcPts val="0"/>
              </a:spcAft>
              <a:buClr>
                <a:srgbClr val="A43E27"/>
              </a:buClr>
              <a:buSzPts val="1400"/>
              <a:buFont typeface="Arial"/>
              <a:buChar char="▪"/>
              <a:defRPr b="0" i="0" sz="1400" u="none" cap="none" strike="noStrike">
                <a:solidFill>
                  <a:schemeClr val="dk1"/>
                </a:solidFill>
                <a:latin typeface="Arial"/>
                <a:ea typeface="Arial"/>
                <a:cs typeface="Arial"/>
                <a:sym typeface="Arial"/>
              </a:defRPr>
            </a:lvl8pPr>
            <a:lvl9pPr indent="-228600" lvl="8" marL="4114800" marR="0" rtl="0" algn="l">
              <a:lnSpc>
                <a:spcPct val="90000"/>
              </a:lnSpc>
              <a:spcBef>
                <a:spcPts val="600"/>
              </a:spcBef>
              <a:spcAft>
                <a:spcPts val="0"/>
              </a:spcAft>
              <a:buClr>
                <a:srgbClr val="A43E27"/>
              </a:buClr>
              <a:buSzPts val="1400"/>
              <a:buFont typeface="Arial"/>
              <a:buNone/>
              <a:defRPr b="0" i="0" sz="1400" u="none" cap="none" strike="noStrike">
                <a:solidFill>
                  <a:schemeClr val="dk1"/>
                </a:solidFill>
                <a:latin typeface="Arial"/>
                <a:ea typeface="Arial"/>
                <a:cs typeface="Arial"/>
                <a:sym typeface="Arial"/>
              </a:defRPr>
            </a:lvl9pPr>
          </a:lstStyle>
          <a:p/>
        </p:txBody>
      </p:sp>
      <p:cxnSp>
        <p:nvCxnSpPr>
          <p:cNvPr id="63" name="Google Shape;63;p28"/>
          <p:cNvCxnSpPr/>
          <p:nvPr/>
        </p:nvCxnSpPr>
        <p:spPr>
          <a:xfrm>
            <a:off x="609600" y="6172200"/>
            <a:ext cx="10972800" cy="0"/>
          </a:xfrm>
          <a:prstGeom prst="straightConnector1">
            <a:avLst/>
          </a:prstGeom>
          <a:noFill/>
          <a:ln cap="flat" cmpd="sng" w="12700">
            <a:solidFill>
              <a:srgbClr val="A43E27"/>
            </a:solidFill>
            <a:prstDash val="solid"/>
            <a:miter lim="800000"/>
            <a:headEnd len="sm" w="sm" type="none"/>
            <a:tailEnd len="sm" w="sm" type="none"/>
          </a:ln>
        </p:spPr>
      </p:cxnSp>
      <p:sp>
        <p:nvSpPr>
          <p:cNvPr id="64" name="Google Shape;64;p28"/>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100" u="none" cap="none" strike="noStrike">
                <a:solidFill>
                  <a:srgbClr val="41424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5" name="Google Shape;65;p28"/>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1100" u="none" cap="none" strike="noStrike">
                <a:solidFill>
                  <a:srgbClr val="41424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6" name="Google Shape;66;p28"/>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100" u="none" cap="none" strike="noStrike">
                <a:solidFill>
                  <a:srgbClr val="414241"/>
                </a:solidFill>
                <a:latin typeface="Arial"/>
                <a:ea typeface="Arial"/>
                <a:cs typeface="Arial"/>
                <a:sym typeface="Arial"/>
              </a:defRPr>
            </a:lvl1pPr>
            <a:lvl2pPr indent="0" lvl="1" marL="0" marR="0" rtl="0" algn="r">
              <a:spcBef>
                <a:spcPts val="0"/>
              </a:spcBef>
              <a:buNone/>
              <a:defRPr b="0" i="0" sz="1100" u="none" cap="none" strike="noStrike">
                <a:solidFill>
                  <a:srgbClr val="414241"/>
                </a:solidFill>
                <a:latin typeface="Arial"/>
                <a:ea typeface="Arial"/>
                <a:cs typeface="Arial"/>
                <a:sym typeface="Arial"/>
              </a:defRPr>
            </a:lvl2pPr>
            <a:lvl3pPr indent="0" lvl="2" marL="0" marR="0" rtl="0" algn="r">
              <a:spcBef>
                <a:spcPts val="0"/>
              </a:spcBef>
              <a:buNone/>
              <a:defRPr b="0" i="0" sz="1100" u="none" cap="none" strike="noStrike">
                <a:solidFill>
                  <a:srgbClr val="414241"/>
                </a:solidFill>
                <a:latin typeface="Arial"/>
                <a:ea typeface="Arial"/>
                <a:cs typeface="Arial"/>
                <a:sym typeface="Arial"/>
              </a:defRPr>
            </a:lvl3pPr>
            <a:lvl4pPr indent="0" lvl="3" marL="0" marR="0" rtl="0" algn="r">
              <a:spcBef>
                <a:spcPts val="0"/>
              </a:spcBef>
              <a:buNone/>
              <a:defRPr b="0" i="0" sz="1100" u="none" cap="none" strike="noStrike">
                <a:solidFill>
                  <a:srgbClr val="414241"/>
                </a:solidFill>
                <a:latin typeface="Arial"/>
                <a:ea typeface="Arial"/>
                <a:cs typeface="Arial"/>
                <a:sym typeface="Arial"/>
              </a:defRPr>
            </a:lvl4pPr>
            <a:lvl5pPr indent="0" lvl="4" marL="0" marR="0" rtl="0" algn="r">
              <a:spcBef>
                <a:spcPts val="0"/>
              </a:spcBef>
              <a:buNone/>
              <a:defRPr b="0" i="0" sz="1100" u="none" cap="none" strike="noStrike">
                <a:solidFill>
                  <a:srgbClr val="414241"/>
                </a:solidFill>
                <a:latin typeface="Arial"/>
                <a:ea typeface="Arial"/>
                <a:cs typeface="Arial"/>
                <a:sym typeface="Arial"/>
              </a:defRPr>
            </a:lvl5pPr>
            <a:lvl6pPr indent="0" lvl="5" marL="0" marR="0" rtl="0" algn="r">
              <a:spcBef>
                <a:spcPts val="0"/>
              </a:spcBef>
              <a:buNone/>
              <a:defRPr b="0" i="0" sz="1100" u="none" cap="none" strike="noStrike">
                <a:solidFill>
                  <a:srgbClr val="414241"/>
                </a:solidFill>
                <a:latin typeface="Arial"/>
                <a:ea typeface="Arial"/>
                <a:cs typeface="Arial"/>
                <a:sym typeface="Arial"/>
              </a:defRPr>
            </a:lvl6pPr>
            <a:lvl7pPr indent="0" lvl="6" marL="0" marR="0" rtl="0" algn="r">
              <a:spcBef>
                <a:spcPts val="0"/>
              </a:spcBef>
              <a:buNone/>
              <a:defRPr b="0" i="0" sz="1100" u="none" cap="none" strike="noStrike">
                <a:solidFill>
                  <a:srgbClr val="414241"/>
                </a:solidFill>
                <a:latin typeface="Arial"/>
                <a:ea typeface="Arial"/>
                <a:cs typeface="Arial"/>
                <a:sym typeface="Arial"/>
              </a:defRPr>
            </a:lvl7pPr>
            <a:lvl8pPr indent="0" lvl="7" marL="0" marR="0" rtl="0" algn="r">
              <a:spcBef>
                <a:spcPts val="0"/>
              </a:spcBef>
              <a:buNone/>
              <a:defRPr b="0" i="0" sz="1100" u="none" cap="none" strike="noStrike">
                <a:solidFill>
                  <a:srgbClr val="414241"/>
                </a:solidFill>
                <a:latin typeface="Arial"/>
                <a:ea typeface="Arial"/>
                <a:cs typeface="Arial"/>
                <a:sym typeface="Arial"/>
              </a:defRPr>
            </a:lvl8pPr>
            <a:lvl9pPr indent="0" lvl="8" marL="0" marR="0" rtl="0" algn="r">
              <a:spcBef>
                <a:spcPts val="0"/>
              </a:spcBef>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I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mc:Choice Requires="p14">
      <p:transition spd="slow" p14:dur="700">
        <p:fade/>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4.png"/><Relationship Id="rId9" Type="http://schemas.openxmlformats.org/officeDocument/2006/relationships/image" Target="../media/image21.png"/><Relationship Id="rId5" Type="http://schemas.openxmlformats.org/officeDocument/2006/relationships/image" Target="../media/image8.png"/><Relationship Id="rId6" Type="http://schemas.openxmlformats.org/officeDocument/2006/relationships/image" Target="../media/image1.png"/><Relationship Id="rId7" Type="http://schemas.openxmlformats.org/officeDocument/2006/relationships/image" Target="../media/image28.png"/><Relationship Id="rId8"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6.jpg"/><Relationship Id="rId4" Type="http://schemas.openxmlformats.org/officeDocument/2006/relationships/image" Target="../media/image24.png"/><Relationship Id="rId5" Type="http://schemas.openxmlformats.org/officeDocument/2006/relationships/hyperlink" Target="https://www.freepik.com/free-vector/two-men-talking-online-video-call-communication-via-computer-screen-workers-talking-videoconference-with-cup-books-virtual-digital-meeting_27669120.htm"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6.jpg"/><Relationship Id="rId4" Type="http://schemas.openxmlformats.org/officeDocument/2006/relationships/image" Target="../media/image31.png"/><Relationship Id="rId5" Type="http://schemas.openxmlformats.org/officeDocument/2006/relationships/hyperlink" Target="https://www.dcu.ie/teu" TargetMode="External"/><Relationship Id="rId6" Type="http://schemas.openxmlformats.org/officeDocument/2006/relationships/hyperlink" Target="https://www.freepik.com/free-ai-image/illustration-depicting-corporate-job_390231541.htm"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6.jpg"/><Relationship Id="rId4" Type="http://schemas.openxmlformats.org/officeDocument/2006/relationships/image" Target="../media/image30.png"/><Relationship Id="rId5" Type="http://schemas.openxmlformats.org/officeDocument/2006/relationships/hyperlink" Target="https://www.freepik.com/free-vector/app-testing-optimization-ux-designer-developer-smartphone-interface-female-cartoon-character-programming-mobile-phone-application_12083132.htm"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6.jpg"/></Relationships>
</file>

<file path=ppt/slides/_rels/slide17.xml.rels><?xml version="1.0" encoding="UTF-8" standalone="yes"?><Relationships xmlns="http://schemas.openxmlformats.org/package/2006/relationships"><Relationship Id="rId11" Type="http://schemas.openxmlformats.org/officeDocument/2006/relationships/hyperlink" Target="https://moderncampus.com/blog/technology-in-adult-education.html" TargetMode="External"/><Relationship Id="rId10" Type="http://schemas.openxmlformats.org/officeDocument/2006/relationships/hyperlink" Target="https://epale.ec.europa.eu/en/blog/ten-ict-tools-online-training-adult-learning" TargetMode="External"/><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6.jpg"/><Relationship Id="rId4" Type="http://schemas.openxmlformats.org/officeDocument/2006/relationships/image" Target="../media/image12.png"/><Relationship Id="rId9" Type="http://schemas.openxmlformats.org/officeDocument/2006/relationships/hyperlink" Target="https://www.youtube.com/playlist?list=PL_YC6ZMWyQ-xMQqtqU2WW3dWWS9TRisgj" TargetMode="External"/><Relationship Id="rId5" Type="http://schemas.openxmlformats.org/officeDocument/2006/relationships/image" Target="../media/image10.png"/><Relationship Id="rId6" Type="http://schemas.openxmlformats.org/officeDocument/2006/relationships/image" Target="../media/image9.png"/><Relationship Id="rId7" Type="http://schemas.openxmlformats.org/officeDocument/2006/relationships/image" Target="../media/image15.png"/><Relationship Id="rId8" Type="http://schemas.openxmlformats.org/officeDocument/2006/relationships/hyperlink" Target="https://eaea.org/2025/10/01/emerging-technologies-and-adult-learning-useful-resources-for-educators/"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6.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jpg"/><Relationship Id="rId4" Type="http://schemas.openxmlformats.org/officeDocument/2006/relationships/image" Target="../media/image19.jpg"/><Relationship Id="rId5" Type="http://schemas.openxmlformats.org/officeDocument/2006/relationships/hyperlink" Target="https://www.freepik.com/free-vector/illustration-social-media-concept_2806723.htm"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6.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6.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6.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6.jpg"/><Relationship Id="rId4" Type="http://schemas.openxmlformats.org/officeDocument/2006/relationships/image" Target="../media/image23.jpg"/><Relationship Id="rId5" Type="http://schemas.openxmlformats.org/officeDocument/2006/relationships/hyperlink" Target="https://www.freepik.com/free-ai-image/illustration-depicting-corporate-job_390231541.htm"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6.jpg"/><Relationship Id="rId4" Type="http://schemas.openxmlformats.org/officeDocument/2006/relationships/hyperlink" Target="https://doi.org/10.61093/bel.8(4).137-147" TargetMode="External"/><Relationship Id="rId9" Type="http://schemas.openxmlformats.org/officeDocument/2006/relationships/hyperlink" Target="https://www.freepik.com/free-vector/customer-service-guide-abstract-concept-vector-illustration-customer-service-tutorial-excellence-training-manual-employee-tips-implementation-guide-educational-information-abstract-metaphor_12083693.htm" TargetMode="External"/><Relationship Id="rId5" Type="http://schemas.openxmlformats.org/officeDocument/2006/relationships/hyperlink" Target="https://doi.org/10.55849/wp.v1i3.381" TargetMode="External"/><Relationship Id="rId6" Type="http://schemas.openxmlformats.org/officeDocument/2006/relationships/hyperlink" Target="https://citejournal.org/volume-9/issue-1-09/general/what-is-technological-pedagogicalcontent-knowledge" TargetMode="External"/><Relationship Id="rId7" Type="http://schemas.openxmlformats.org/officeDocument/2006/relationships/hyperlink" Target="https://educationaltechnology.net/technological-pedagogical-content-knowledge-tpack-framework/?utm_source=chatgpt.com" TargetMode="External"/><Relationship Id="rId8" Type="http://schemas.openxmlformats.org/officeDocument/2006/relationships/image" Target="../media/image2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6.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6.jpg"/><Relationship Id="rId4" Type="http://schemas.openxmlformats.org/officeDocument/2006/relationships/image" Target="../media/image25.png"/><Relationship Id="rId5" Type="http://schemas.openxmlformats.org/officeDocument/2006/relationships/hyperlink" Target="https://www.freepik.com/free-vector/tiny-people-standing-near-big-checkmark-team-male-female-characters-finishing-work-with-list-good-job-sign-flat-vector-illustration-done-job-checklist-time-management-concept_21683572.htm" TargetMode="External"/></Relationships>
</file>

<file path=ppt/slides/_rels/slide27.xml.rels><?xml version="1.0" encoding="UTF-8" standalone="yes"?><Relationships xmlns="http://schemas.openxmlformats.org/package/2006/relationships"><Relationship Id="rId10" Type="http://schemas.openxmlformats.org/officeDocument/2006/relationships/image" Target="../media/image26.png"/><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1.png"/><Relationship Id="rId4" Type="http://schemas.openxmlformats.org/officeDocument/2006/relationships/image" Target="../media/image2.png"/><Relationship Id="rId9" Type="http://schemas.openxmlformats.org/officeDocument/2006/relationships/image" Target="../media/image18.png"/><Relationship Id="rId5" Type="http://schemas.openxmlformats.org/officeDocument/2006/relationships/image" Target="../media/image16.jpg"/><Relationship Id="rId6" Type="http://schemas.openxmlformats.org/officeDocument/2006/relationships/image" Target="../media/image11.png"/><Relationship Id="rId7" Type="http://schemas.openxmlformats.org/officeDocument/2006/relationships/image" Target="../media/image13.jpg"/><Relationship Id="rId8" Type="http://schemas.openxmlformats.org/officeDocument/2006/relationships/image" Target="../media/image1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jpg"/><Relationship Id="rId4" Type="http://schemas.openxmlformats.org/officeDocument/2006/relationships/image" Target="../media/image22.jpg"/><Relationship Id="rId5" Type="http://schemas.openxmlformats.org/officeDocument/2006/relationships/hyperlink" Target="https://www.freepik.com/free-vector/development-service-smart-house-iot-technology-network-programming_12085330.ht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6.jpg"/></Relationships>
</file>

<file path=ppt/slides/_rels/slide5.xml.rels><?xml version="1.0" encoding="UTF-8" standalone="yes"?><Relationships xmlns="http://schemas.openxmlformats.org/package/2006/relationships"><Relationship Id="rId11" Type="http://schemas.openxmlformats.org/officeDocument/2006/relationships/hyperlink" Target="https://www.ucc.ie/en/cirtl/resources/shortguides/shortguide9assessmentintheageofai/" TargetMode="External"/><Relationship Id="rId10" Type="http://schemas.openxmlformats.org/officeDocument/2006/relationships/hyperlink" Target="https://www.eduaide.ai/" TargetMode="External"/><Relationship Id="rId13" Type="http://schemas.openxmlformats.org/officeDocument/2006/relationships/hyperlink" Target="https://www.freepik.com/free-vector/webinar-concept_1794455.htm" TargetMode="External"/><Relationship Id="rId12" Type="http://schemas.openxmlformats.org/officeDocument/2006/relationships/hyperlink" Target="https://blog.genially.com/en/instructional-designer/" TargetMode="External"/><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jpg"/><Relationship Id="rId4" Type="http://schemas.openxmlformats.org/officeDocument/2006/relationships/hyperlink" Target="https://padlet.com/" TargetMode="External"/><Relationship Id="rId9" Type="http://schemas.openxmlformats.org/officeDocument/2006/relationships/hyperlink" Target="https://www.magicschool.ai/" TargetMode="External"/><Relationship Id="rId14" Type="http://schemas.openxmlformats.org/officeDocument/2006/relationships/image" Target="../media/image4.jpg"/><Relationship Id="rId5" Type="http://schemas.openxmlformats.org/officeDocument/2006/relationships/hyperlink" Target="https://www.mentimeter.com/" TargetMode="External"/><Relationship Id="rId6" Type="http://schemas.openxmlformats.org/officeDocument/2006/relationships/hyperlink" Target="https://support.google.com/a/users/answer/9303223?hl=en" TargetMode="External"/><Relationship Id="rId7" Type="http://schemas.openxmlformats.org/officeDocument/2006/relationships/hyperlink" Target="https://miro.com/" TargetMode="External"/><Relationship Id="rId8" Type="http://schemas.openxmlformats.org/officeDocument/2006/relationships/hyperlink" Target="https://h5p.org/" TargetMode="External"/></Relationships>
</file>

<file path=ppt/slides/_rels/slide6.xml.rels><?xml version="1.0" encoding="UTF-8" standalone="yes"?><Relationships xmlns="http://schemas.openxmlformats.org/package/2006/relationships"><Relationship Id="rId10" Type="http://schemas.openxmlformats.org/officeDocument/2006/relationships/image" Target="../media/image20.jpg"/><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jpg"/><Relationship Id="rId4" Type="http://schemas.openxmlformats.org/officeDocument/2006/relationships/hyperlink" Target="https://www.freepik.com/free-vector/infographic-template-design_1000212.htm" TargetMode="External"/><Relationship Id="rId9" Type="http://schemas.openxmlformats.org/officeDocument/2006/relationships/hyperlink" Target="https://www.eidesign.net/simulate-to-elevate-unveiling-the-power-of-training-simulation/" TargetMode="External"/><Relationship Id="rId5" Type="http://schemas.openxmlformats.org/officeDocument/2006/relationships/hyperlink" Target="https://support.zoom.com/hc/en/article?id=zm_kb&amp;sysparm_article=KB0062540" TargetMode="External"/><Relationship Id="rId6" Type="http://schemas.openxmlformats.org/officeDocument/2006/relationships/hyperlink" Target="https://edu.google.com/learning-center/" TargetMode="External"/><Relationship Id="rId7" Type="http://schemas.openxmlformats.org/officeDocument/2006/relationships/hyperlink" Target="https://genially.com/features/quiz-builder/" TargetMode="External"/><Relationship Id="rId8" Type="http://schemas.openxmlformats.org/officeDocument/2006/relationships/hyperlink" Target="https://h5p.org/tutorial-question-set" TargetMode="External"/></Relationships>
</file>

<file path=ppt/slides/_rels/slide7.xml.rels><?xml version="1.0" encoding="UTF-8" standalone="yes"?><Relationships xmlns="http://schemas.openxmlformats.org/package/2006/relationships"><Relationship Id="rId10" Type="http://schemas.openxmlformats.org/officeDocument/2006/relationships/image" Target="../media/image5.jpg"/><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jpg"/><Relationship Id="rId4" Type="http://schemas.openxmlformats.org/officeDocument/2006/relationships/hyperlink" Target="https://miro.com/aq/ps/online-brainstorm-tool/" TargetMode="External"/><Relationship Id="rId9" Type="http://schemas.openxmlformats.org/officeDocument/2006/relationships/hyperlink" Target="https://www.freepik.com/free-vector/concept-connecting-teams-landing-page_5615627.htm" TargetMode="External"/><Relationship Id="rId5" Type="http://schemas.openxmlformats.org/officeDocument/2006/relationships/hyperlink" Target="https://padlet.com/site/product/howitworks" TargetMode="External"/><Relationship Id="rId6" Type="http://schemas.openxmlformats.org/officeDocument/2006/relationships/hyperlink" Target="https://workspace.google.com/intl/en_ie/training/" TargetMode="External"/><Relationship Id="rId7" Type="http://schemas.openxmlformats.org/officeDocument/2006/relationships/hyperlink" Target="https://support.microsoft.com/en-us/office/get-started-with-microsoft-loop-9f4d8d4f-dfc6-4518-9ef6-069408c21f0c" TargetMode="External"/><Relationship Id="rId8" Type="http://schemas.openxmlformats.org/officeDocument/2006/relationships/hyperlink" Target="https://padlet.com/site/templates?audience=education&amp;name=instruction-manual-v1"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6.jpg"/><Relationship Id="rId4" Type="http://schemas.openxmlformats.org/officeDocument/2006/relationships/hyperlink" Target="https://www.freepik.com/free-vector/people-using-virtual-reality-glasses_11519225.htm" TargetMode="External"/><Relationship Id="rId5" Type="http://schemas.openxmlformats.org/officeDocument/2006/relationships/hyperlink" Target="https://view.genially.com/66e05a055c105d3afe0a5d80/interactive-content-branching-scenario-ethical-considerations" TargetMode="External"/><Relationship Id="rId6" Type="http://schemas.openxmlformats.org/officeDocument/2006/relationships/hyperlink" Target="https://blog.duolingo.com/language-rules-learning-grammar-on-duolingo/" TargetMode="External"/><Relationship Id="rId7" Type="http://schemas.openxmlformats.org/officeDocument/2006/relationships/image" Target="../media/image2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jpg"/><Relationship Id="rId4" Type="http://schemas.openxmlformats.org/officeDocument/2006/relationships/hyperlink" Target="https://www.dcu.ie/teu/engaging-students-through-asynchronous-teaching" TargetMode="External"/><Relationship Id="rId5" Type="http://schemas.openxmlformats.org/officeDocument/2006/relationships/image" Target="../media/image3.png"/><Relationship Id="rId6" Type="http://schemas.openxmlformats.org/officeDocument/2006/relationships/hyperlink" Target="https://www.freepik.com/free-vector/vector-collection-business-people_2802975.htm"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24000">
              <a:schemeClr val="lt1"/>
            </a:gs>
            <a:gs pos="100000">
              <a:srgbClr val="F2F2F2">
                <a:alpha val="65098"/>
              </a:srgbClr>
            </a:gs>
          </a:gsLst>
          <a:lin ang="5400000" scaled="0"/>
        </a:gradFill>
      </p:bgPr>
    </p:bg>
    <p:spTree>
      <p:nvGrpSpPr>
        <p:cNvPr id="392" name="Shape 392"/>
        <p:cNvGrpSpPr/>
        <p:nvPr/>
      </p:nvGrpSpPr>
      <p:grpSpPr>
        <a:xfrm>
          <a:off x="0" y="0"/>
          <a:ext cx="0" cy="0"/>
          <a:chOff x="0" y="0"/>
          <a:chExt cx="0" cy="0"/>
        </a:xfrm>
      </p:grpSpPr>
      <p:sp>
        <p:nvSpPr>
          <p:cNvPr id="393" name="Google Shape;393;p1"/>
          <p:cNvSpPr txBox="1"/>
          <p:nvPr>
            <p:ph idx="1" type="subTitle"/>
          </p:nvPr>
        </p:nvSpPr>
        <p:spPr>
          <a:xfrm>
            <a:off x="1232885" y="5432563"/>
            <a:ext cx="9604310" cy="4572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1100"/>
              <a:buNone/>
            </a:pPr>
            <a:r>
              <a:rPr lang="en-IE" sz="1100">
                <a:solidFill>
                  <a:srgbClr val="0070C0"/>
                </a:solidFill>
                <a:latin typeface="Calibri"/>
                <a:ea typeface="Calibri"/>
                <a:cs typeface="Calibri"/>
                <a:sym typeface="Calibri"/>
              </a:rPr>
              <a:t>Αριθμός έργου</a:t>
            </a:r>
            <a:r>
              <a:rPr lang="en-IE" sz="1100">
                <a:solidFill>
                  <a:srgbClr val="0070C0"/>
                </a:solidFill>
                <a:latin typeface="Calibri"/>
                <a:ea typeface="Calibri"/>
                <a:cs typeface="Calibri"/>
                <a:sym typeface="Calibri"/>
              </a:rPr>
              <a:t> </a:t>
            </a:r>
            <a:r>
              <a:rPr b="1" lang="en-IE" sz="1100">
                <a:solidFill>
                  <a:srgbClr val="0070C0"/>
                </a:solidFill>
                <a:latin typeface="Calibri"/>
                <a:ea typeface="Calibri"/>
                <a:cs typeface="Calibri"/>
                <a:sym typeface="Calibri"/>
              </a:rPr>
              <a:t>2024-1-AT01-KA220-ADU-000254167</a:t>
            </a:r>
            <a:endParaRPr sz="1100">
              <a:solidFill>
                <a:srgbClr val="0070C0"/>
              </a:solidFill>
              <a:latin typeface="Calibri"/>
              <a:ea typeface="Calibri"/>
              <a:cs typeface="Calibri"/>
              <a:sym typeface="Calibri"/>
            </a:endParaRPr>
          </a:p>
        </p:txBody>
      </p:sp>
      <p:pic>
        <p:nvPicPr>
          <p:cNvPr id="394" name="Google Shape;394;p1"/>
          <p:cNvPicPr preferRelativeResize="0"/>
          <p:nvPr/>
        </p:nvPicPr>
        <p:blipFill rotWithShape="1">
          <a:blip r:embed="rId3">
            <a:alphaModFix/>
          </a:blip>
          <a:srcRect b="39429" l="0" r="0" t="21235"/>
          <a:stretch/>
        </p:blipFill>
        <p:spPr>
          <a:xfrm>
            <a:off x="982197" y="850354"/>
            <a:ext cx="3576552" cy="1406846"/>
          </a:xfrm>
          <a:prstGeom prst="rect">
            <a:avLst/>
          </a:prstGeom>
          <a:noFill/>
          <a:ln>
            <a:noFill/>
          </a:ln>
        </p:spPr>
      </p:pic>
      <p:pic>
        <p:nvPicPr>
          <p:cNvPr descr="Slika:Flag of Austria.svg - Wikipedija, prosta enciklopedija" id="395" name="Google Shape;395;p1"/>
          <p:cNvPicPr preferRelativeResize="0"/>
          <p:nvPr/>
        </p:nvPicPr>
        <p:blipFill rotWithShape="1">
          <a:blip r:embed="rId4">
            <a:alphaModFix/>
          </a:blip>
          <a:srcRect b="0" l="0" r="0" t="0"/>
          <a:stretch/>
        </p:blipFill>
        <p:spPr>
          <a:xfrm>
            <a:off x="10149087" y="2193125"/>
            <a:ext cx="674955" cy="450533"/>
          </a:xfrm>
          <a:prstGeom prst="rect">
            <a:avLst/>
          </a:prstGeom>
          <a:noFill/>
          <a:ln>
            <a:noFill/>
          </a:ln>
        </p:spPr>
      </p:pic>
      <p:pic>
        <p:nvPicPr>
          <p:cNvPr descr="Slika:Flag of Greece.svg - Wikipedija, prosta enciklopedija" id="396" name="Google Shape;396;p1"/>
          <p:cNvPicPr preferRelativeResize="0"/>
          <p:nvPr/>
        </p:nvPicPr>
        <p:blipFill rotWithShape="1">
          <a:blip r:embed="rId5">
            <a:alphaModFix/>
          </a:blip>
          <a:srcRect b="0" l="0" r="0" t="0"/>
          <a:stretch/>
        </p:blipFill>
        <p:spPr>
          <a:xfrm>
            <a:off x="10154546" y="3447756"/>
            <a:ext cx="675060" cy="450040"/>
          </a:xfrm>
          <a:prstGeom prst="rect">
            <a:avLst/>
          </a:prstGeom>
          <a:noFill/>
          <a:ln>
            <a:noFill/>
          </a:ln>
        </p:spPr>
      </p:pic>
      <p:pic>
        <p:nvPicPr>
          <p:cNvPr descr="Slika:Flag of Ireland.svg - Wikipedija, prosta enciklopedija" id="397" name="Google Shape;397;p1"/>
          <p:cNvPicPr preferRelativeResize="0"/>
          <p:nvPr/>
        </p:nvPicPr>
        <p:blipFill rotWithShape="1">
          <a:blip r:embed="rId6">
            <a:alphaModFix/>
          </a:blip>
          <a:srcRect b="0" l="0" r="0" t="0"/>
          <a:stretch/>
        </p:blipFill>
        <p:spPr>
          <a:xfrm>
            <a:off x="10154546" y="4074825"/>
            <a:ext cx="669496" cy="334748"/>
          </a:xfrm>
          <a:prstGeom prst="rect">
            <a:avLst/>
          </a:prstGeom>
          <a:noFill/>
          <a:ln>
            <a:noFill/>
          </a:ln>
        </p:spPr>
      </p:pic>
      <p:pic>
        <p:nvPicPr>
          <p:cNvPr descr="Slika:Flag of Cyprus.svg - Wikipedija, prosta enciklopedija" id="398" name="Google Shape;398;p1"/>
          <p:cNvPicPr preferRelativeResize="0"/>
          <p:nvPr/>
        </p:nvPicPr>
        <p:blipFill rotWithShape="1">
          <a:blip r:embed="rId7">
            <a:alphaModFix/>
          </a:blip>
          <a:srcRect b="0" l="0" r="0" t="0"/>
          <a:stretch/>
        </p:blipFill>
        <p:spPr>
          <a:xfrm>
            <a:off x="10149087" y="2820687"/>
            <a:ext cx="674955" cy="450040"/>
          </a:xfrm>
          <a:prstGeom prst="rect">
            <a:avLst/>
          </a:prstGeom>
          <a:noFill/>
          <a:ln>
            <a:noFill/>
          </a:ln>
        </p:spPr>
      </p:pic>
      <p:pic>
        <p:nvPicPr>
          <p:cNvPr descr="Flag of Slovenia - Wikipedia" id="399" name="Google Shape;399;p1"/>
          <p:cNvPicPr preferRelativeResize="0"/>
          <p:nvPr/>
        </p:nvPicPr>
        <p:blipFill rotWithShape="1">
          <a:blip r:embed="rId8">
            <a:alphaModFix/>
          </a:blip>
          <a:srcRect b="0" l="0" r="0" t="0"/>
          <a:stretch/>
        </p:blipFill>
        <p:spPr>
          <a:xfrm>
            <a:off x="10154547" y="4586602"/>
            <a:ext cx="669495" cy="334748"/>
          </a:xfrm>
          <a:prstGeom prst="rect">
            <a:avLst/>
          </a:prstGeom>
          <a:noFill/>
          <a:ln>
            <a:noFill/>
          </a:ln>
        </p:spPr>
      </p:pic>
      <p:pic>
        <p:nvPicPr>
          <p:cNvPr id="400" name="Google Shape;400;p1"/>
          <p:cNvPicPr preferRelativeResize="0"/>
          <p:nvPr/>
        </p:nvPicPr>
        <p:blipFill rotWithShape="1">
          <a:blip r:embed="rId9">
            <a:alphaModFix/>
          </a:blip>
          <a:srcRect b="0" l="0" r="0" t="0"/>
          <a:stretch/>
        </p:blipFill>
        <p:spPr>
          <a:xfrm>
            <a:off x="8746584" y="5436828"/>
            <a:ext cx="2220297" cy="495376"/>
          </a:xfrm>
          <a:prstGeom prst="rect">
            <a:avLst/>
          </a:prstGeom>
          <a:noFill/>
          <a:ln>
            <a:noFill/>
          </a:ln>
        </p:spPr>
      </p:pic>
      <p:sp>
        <p:nvSpPr>
          <p:cNvPr id="401" name="Google Shape;401;p1"/>
          <p:cNvSpPr txBox="1"/>
          <p:nvPr/>
        </p:nvSpPr>
        <p:spPr>
          <a:xfrm>
            <a:off x="2602992" y="2713029"/>
            <a:ext cx="6180598" cy="1282070"/>
          </a:xfrm>
          <a:prstGeom prst="rect">
            <a:avLst/>
          </a:prstGeom>
          <a:noFill/>
          <a:ln>
            <a:noFill/>
          </a:ln>
        </p:spPr>
        <p:txBody>
          <a:bodyPr anchorCtr="0" anchor="b" bIns="45700" lIns="91425" spcFirstLastPara="1" rIns="91425" wrap="square" tIns="45700">
            <a:normAutofit/>
          </a:bodyPr>
          <a:lstStyle/>
          <a:p>
            <a:pPr indent="0" lvl="0" marL="0" marR="0" rtl="0" algn="ctr">
              <a:lnSpc>
                <a:spcPct val="76000"/>
              </a:lnSpc>
              <a:spcBef>
                <a:spcPts val="0"/>
              </a:spcBef>
              <a:spcAft>
                <a:spcPts val="0"/>
              </a:spcAft>
              <a:buClr>
                <a:srgbClr val="C52B87"/>
              </a:buClr>
              <a:buSzPts val="4000"/>
              <a:buFont typeface="Calibri"/>
              <a:buNone/>
            </a:pPr>
            <a:r>
              <a:rPr b="1" lang="en-IE" sz="4000">
                <a:solidFill>
                  <a:srgbClr val="C52B87"/>
                </a:solidFill>
                <a:latin typeface="Calibri"/>
                <a:ea typeface="Calibri"/>
                <a:cs typeface="Calibri"/>
                <a:sym typeface="Calibri"/>
              </a:rPr>
              <a:t>Καινοτομία στη Διδασκαλία και τη Μάθηση</a:t>
            </a:r>
            <a:endParaRPr/>
          </a:p>
        </p:txBody>
      </p:sp>
      <p:sp>
        <p:nvSpPr>
          <p:cNvPr id="402" name="Google Shape;402;p1"/>
          <p:cNvSpPr txBox="1"/>
          <p:nvPr/>
        </p:nvSpPr>
        <p:spPr>
          <a:xfrm>
            <a:off x="2830858" y="4092789"/>
            <a:ext cx="6180598" cy="667163"/>
          </a:xfrm>
          <a:prstGeom prst="rect">
            <a:avLst/>
          </a:prstGeom>
          <a:noFill/>
          <a:ln>
            <a:noFill/>
          </a:ln>
        </p:spPr>
        <p:txBody>
          <a:bodyPr anchorCtr="0" anchor="b" bIns="45700" lIns="91425" spcFirstLastPara="1" rIns="91425" wrap="square" tIns="45700">
            <a:normAutofit fontScale="77500" lnSpcReduction="20000"/>
          </a:bodyPr>
          <a:lstStyle/>
          <a:p>
            <a:pPr indent="0" lvl="0" marL="0" marR="0" rtl="0" algn="ctr">
              <a:lnSpc>
                <a:spcPct val="76000"/>
              </a:lnSpc>
              <a:spcBef>
                <a:spcPts val="0"/>
              </a:spcBef>
              <a:spcAft>
                <a:spcPts val="0"/>
              </a:spcAft>
              <a:buClr>
                <a:srgbClr val="C52B87"/>
              </a:buClr>
              <a:buSzPct val="100000"/>
              <a:buFont typeface="Calibri"/>
              <a:buNone/>
            </a:pPr>
            <a:r>
              <a:rPr b="1" lang="en-IE" sz="2800">
                <a:solidFill>
                  <a:srgbClr val="C52B87"/>
                </a:solidFill>
                <a:latin typeface="Calibri"/>
                <a:ea typeface="Calibri"/>
                <a:cs typeface="Calibri"/>
                <a:sym typeface="Calibri"/>
              </a:rPr>
              <a:t>Εφαρμογή της Τεχνολογικής Παιδαγωγικής Γνώσης, της Τεχνολογικής Παιδαγωγικής Γνώσης Περιεχομένου και της Διδασκαλίας και Μάθησης</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72" name="Shape 472"/>
        <p:cNvGrpSpPr/>
        <p:nvPr/>
      </p:nvGrpSpPr>
      <p:grpSpPr>
        <a:xfrm>
          <a:off x="0" y="0"/>
          <a:ext cx="0" cy="0"/>
          <a:chOff x="0" y="0"/>
          <a:chExt cx="0" cy="0"/>
        </a:xfrm>
      </p:grpSpPr>
      <p:sp>
        <p:nvSpPr>
          <p:cNvPr id="473" name="Google Shape;473;p10"/>
          <p:cNvSpPr txBox="1"/>
          <p:nvPr>
            <p:ph type="title"/>
          </p:nvPr>
        </p:nvSpPr>
        <p:spPr>
          <a:xfrm>
            <a:off x="406875" y="0"/>
            <a:ext cx="9601200" cy="8184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C52B87"/>
              </a:buClr>
              <a:buSzPts val="2600"/>
              <a:buFont typeface="Calibri"/>
              <a:buNone/>
            </a:pPr>
            <a:r>
              <a:rPr lang="en-IE">
                <a:solidFill>
                  <a:srgbClr val="C52B87"/>
                </a:solidFill>
                <a:latin typeface="Calibri"/>
                <a:ea typeface="Calibri"/>
                <a:cs typeface="Calibri"/>
                <a:sym typeface="Calibri"/>
              </a:rPr>
              <a:t>Μελέτη Περίπτωσης - Προσαρμογή Μαθήματος στο Πανεπιστήμιο της Πόλης του Δουβλίνου</a:t>
            </a:r>
            <a:endParaRPr>
              <a:solidFill>
                <a:srgbClr val="C52B87"/>
              </a:solidFill>
              <a:latin typeface="Calibri"/>
              <a:ea typeface="Calibri"/>
              <a:cs typeface="Calibri"/>
              <a:sym typeface="Calibri"/>
            </a:endParaRPr>
          </a:p>
        </p:txBody>
      </p:sp>
      <p:sp>
        <p:nvSpPr>
          <p:cNvPr id="474" name="Google Shape;474;p10"/>
          <p:cNvSpPr/>
          <p:nvPr/>
        </p:nvSpPr>
        <p:spPr>
          <a:xfrm>
            <a:off x="300425" y="818400"/>
            <a:ext cx="7510500" cy="507540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IE" sz="1600">
                <a:solidFill>
                  <a:srgbClr val="5F625F"/>
                </a:solidFill>
                <a:latin typeface="Calibri"/>
                <a:ea typeface="Calibri"/>
                <a:cs typeface="Calibri"/>
                <a:sym typeface="Calibri"/>
              </a:rPr>
              <a:t>Ενέργειες που πραγματοποιήθηκαν</a:t>
            </a:r>
            <a:r>
              <a:rPr i="0" lang="en-IE" sz="1600">
                <a:solidFill>
                  <a:srgbClr val="5F625F"/>
                </a:solidFill>
                <a:latin typeface="Calibri"/>
                <a:ea typeface="Calibri"/>
                <a:cs typeface="Calibri"/>
                <a:sym typeface="Calibri"/>
              </a:rPr>
              <a:t>:</a:t>
            </a:r>
            <a:endParaRPr/>
          </a:p>
          <a:p>
            <a:pPr indent="-285750" lvl="0" marL="285750" marR="0" rtl="0" algn="just">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Οι διαλέξεις μαγνητοσκοπήθηκαν εκ των προτέρων και δημοσιεύτηκαν στο Loop (το Περιβάλλον Εικονικής Μάθησης)</a:t>
            </a:r>
            <a:r>
              <a:rPr i="0" lang="en-IE" sz="1600">
                <a:solidFill>
                  <a:srgbClr val="5F625F"/>
                </a:solidFill>
                <a:latin typeface="Calibri"/>
                <a:ea typeface="Calibri"/>
                <a:cs typeface="Calibri"/>
                <a:sym typeface="Calibri"/>
              </a:rPr>
              <a:t>. </a:t>
            </a:r>
            <a:endParaRPr/>
          </a:p>
          <a:p>
            <a:pPr indent="-285750" lvl="0" marL="285750" marR="0" rtl="0" algn="just">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Η εβδομαδιαία δομή περιελάμβανε βίντεο του διδάσκοντα για την παροχή πλαισίου, κείμενα προς ανάγνωση και τεστ εξάσκησης</a:t>
            </a:r>
            <a:r>
              <a:rPr i="0" lang="en-IE" sz="1600">
                <a:solidFill>
                  <a:srgbClr val="5F625F"/>
                </a:solidFill>
                <a:latin typeface="Calibri"/>
                <a:ea typeface="Calibri"/>
                <a:cs typeface="Calibri"/>
                <a:sym typeface="Calibri"/>
              </a:rPr>
              <a:t>. </a:t>
            </a:r>
            <a:endParaRPr/>
          </a:p>
          <a:p>
            <a:pPr indent="-285750" lvl="0" marL="285750" marR="0" rtl="0" algn="just">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Αντί για ζωντανά σεμινάρια σε μικρές ομάδες, η ομάδα διδασκαλίας της Θρησκευτικής Εκπαίδευσης μαγνητοσκόπησε ομαδικές συζητήσεις (μέσω Zoom), τις ενσωμάτωσε στο Loop και δημιούργησε διαδραστικές δραστηριότητες H5P για αναστοχασμό</a:t>
            </a:r>
            <a:r>
              <a:rPr i="0" lang="en-IE" sz="1600">
                <a:solidFill>
                  <a:srgbClr val="5F625F"/>
                </a:solidFill>
                <a:latin typeface="Calibri"/>
                <a:ea typeface="Calibri"/>
                <a:cs typeface="Calibri"/>
                <a:sym typeface="Calibri"/>
              </a:rPr>
              <a:t>. </a:t>
            </a:r>
            <a:endParaRPr sz="1600">
              <a:solidFill>
                <a:srgbClr val="5F625F"/>
              </a:solidFill>
              <a:latin typeface="Calibri"/>
              <a:ea typeface="Calibri"/>
              <a:cs typeface="Calibri"/>
              <a:sym typeface="Calibri"/>
            </a:endParaRPr>
          </a:p>
          <a:p>
            <a:pPr indent="-285750" lvl="0" marL="285750" marR="0" rtl="0" algn="just">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Μετά την αλληλεπίδραση με τις εργασίες H5P, οι σπουδαστές/σπουδάστριες δημοσίευσαν τις σκέψεις τους σε φόρουμ συζήτησης</a:t>
            </a:r>
            <a:r>
              <a:rPr i="0" lang="en-IE" sz="1600">
                <a:solidFill>
                  <a:srgbClr val="5F625F"/>
                </a:solidFill>
                <a:latin typeface="Calibri"/>
                <a:ea typeface="Calibri"/>
                <a:cs typeface="Calibri"/>
                <a:sym typeface="Calibri"/>
              </a:rPr>
              <a:t>. </a:t>
            </a:r>
            <a:endParaRPr/>
          </a:p>
          <a:p>
            <a:pPr indent="-285750" lvl="0" marL="285750" marR="0" rtl="0" algn="just">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Προσκεκλημένοι/Προσκεκλημένες ομιλητές/ομιλήτριες συμμετείχαν μέσω συνεντεύξεων στο Zoom με επαγγελματίες της καθολικής πρωτοβάθμιας εκπαίδευσης (εκπαιδευτικούς, διευθυντές/διευθύντριες, μέλη διοικητικών συμβουλίων) και ενσωματώθηκαν στο μάθημα</a:t>
            </a:r>
            <a:r>
              <a:rPr i="0" lang="en-IE" sz="1600">
                <a:solidFill>
                  <a:srgbClr val="5F625F"/>
                </a:solidFill>
                <a:latin typeface="Calibri"/>
                <a:ea typeface="Calibri"/>
                <a:cs typeface="Calibri"/>
                <a:sym typeface="Calibri"/>
              </a:rPr>
              <a:t>. </a:t>
            </a:r>
            <a:endParaRPr/>
          </a:p>
          <a:p>
            <a:pPr indent="-285750" lvl="0" marL="285750" marR="0" rtl="0" algn="just">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Πολλαπλές μορφές (βίντεο, ήχος, κείμενο), υπότιτλοι, συνεπής σχεδιασμός σελίδων, εβδομαδιαίες επικοινωνίες, κλινικές χωρίς ραντεβού (και ηχογραφήσεις αυτών των κλινικών)</a:t>
            </a:r>
            <a:r>
              <a:rPr i="0" lang="en-IE" sz="1600">
                <a:solidFill>
                  <a:srgbClr val="5F625F"/>
                </a:solidFill>
                <a:latin typeface="Calibri"/>
                <a:ea typeface="Calibri"/>
                <a:cs typeface="Calibri"/>
                <a:sym typeface="Calibri"/>
              </a:rPr>
              <a:t>. </a:t>
            </a:r>
            <a:endParaRPr/>
          </a:p>
          <a:p>
            <a:pPr indent="-285750" lvl="0" marL="285750" marR="0" rtl="0" algn="just">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Η παραδοσιακή έκθεση 2.000 λέξεων αντικαταστάθηκε από ένα ηλεκτρονικό πορτφόλιο τριών μερών χρησιμοποιώντας το Loop Reflect. Οι σπουδαστές/σπουδάστριες υπέβαλαν δημιουργίες + αναστοχασμούς + μετα-αναστοχασμό· επιτρέπονταν τα πολυμέσα</a:t>
            </a:r>
            <a:r>
              <a:rPr i="0" lang="en-IE" sz="1600">
                <a:solidFill>
                  <a:srgbClr val="5F625F"/>
                </a:solidFill>
                <a:latin typeface="Calibri"/>
                <a:ea typeface="Calibri"/>
                <a:cs typeface="Calibri"/>
                <a:sym typeface="Calibri"/>
              </a:rPr>
              <a:t>.</a:t>
            </a:r>
            <a:endParaRPr sz="1600">
              <a:solidFill>
                <a:srgbClr val="5F625F"/>
              </a:solidFill>
              <a:latin typeface="Calibri"/>
              <a:ea typeface="Calibri"/>
              <a:cs typeface="Calibri"/>
              <a:sym typeface="Calibri"/>
            </a:endParaRPr>
          </a:p>
        </p:txBody>
      </p:sp>
      <p:pic>
        <p:nvPicPr>
          <p:cNvPr descr="A person sitting at a computer&#10;&#10;AI-generated content may be incorrect." id="475" name="Google Shape;475;p10"/>
          <p:cNvPicPr preferRelativeResize="0"/>
          <p:nvPr/>
        </p:nvPicPr>
        <p:blipFill rotWithShape="1">
          <a:blip r:embed="rId4">
            <a:alphaModFix/>
          </a:blip>
          <a:srcRect b="0" l="0" r="0" t="0"/>
          <a:stretch/>
        </p:blipFill>
        <p:spPr>
          <a:xfrm>
            <a:off x="7649626" y="1636325"/>
            <a:ext cx="4461122" cy="3346601"/>
          </a:xfrm>
          <a:prstGeom prst="rect">
            <a:avLst/>
          </a:prstGeom>
          <a:noFill/>
          <a:ln>
            <a:noFill/>
          </a:ln>
        </p:spPr>
      </p:pic>
      <p:sp>
        <p:nvSpPr>
          <p:cNvPr id="476" name="Google Shape;476;p10"/>
          <p:cNvSpPr txBox="1"/>
          <p:nvPr/>
        </p:nvSpPr>
        <p:spPr>
          <a:xfrm>
            <a:off x="9160380" y="4904016"/>
            <a:ext cx="2010600" cy="261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1100">
                <a:solidFill>
                  <a:srgbClr val="5F625F"/>
                </a:solidFill>
                <a:latin typeface="Calibri"/>
                <a:ea typeface="Calibri"/>
                <a:cs typeface="Calibri"/>
                <a:sym typeface="Calibri"/>
              </a:rPr>
              <a:t>Εικόνα από</a:t>
            </a:r>
            <a:r>
              <a:rPr lang="en-IE" sz="1100">
                <a:solidFill>
                  <a:srgbClr val="5F625F"/>
                </a:solidFill>
                <a:latin typeface="Calibri"/>
                <a:ea typeface="Calibri"/>
                <a:cs typeface="Calibri"/>
                <a:sym typeface="Calibri"/>
              </a:rPr>
              <a:t> </a:t>
            </a:r>
            <a:r>
              <a:rPr lang="en-IE" sz="1100" u="sng">
                <a:solidFill>
                  <a:srgbClr val="5F625F"/>
                </a:solidFill>
                <a:latin typeface="Calibri"/>
                <a:ea typeface="Calibri"/>
                <a:cs typeface="Calibri"/>
                <a:sym typeface="Calibri"/>
                <a:hlinkClick r:id="rId5">
                  <a:extLst>
                    <a:ext uri="{A12FA001-AC4F-418D-AE19-62706E023703}">
                      <ahyp:hlinkClr val="tx"/>
                    </a:ext>
                  </a:extLst>
                </a:hlinkClick>
              </a:rPr>
              <a:t>Freepik</a:t>
            </a:r>
            <a:endParaRPr sz="1100">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80" name="Shape 480"/>
        <p:cNvGrpSpPr/>
        <p:nvPr/>
      </p:nvGrpSpPr>
      <p:grpSpPr>
        <a:xfrm>
          <a:off x="0" y="0"/>
          <a:ext cx="0" cy="0"/>
          <a:chOff x="0" y="0"/>
          <a:chExt cx="0" cy="0"/>
        </a:xfrm>
      </p:grpSpPr>
      <p:pic>
        <p:nvPicPr>
          <p:cNvPr descr="A cartoon of a person sitting at a desk with a light bulb above her head&#10;&#10;AI-generated content may be incorrect." id="481" name="Google Shape;481;p11"/>
          <p:cNvPicPr preferRelativeResize="0"/>
          <p:nvPr>
            <p:ph idx="2" type="pic"/>
          </p:nvPr>
        </p:nvPicPr>
        <p:blipFill rotWithShape="1">
          <a:blip r:embed="rId4">
            <a:alphaModFix/>
          </a:blip>
          <a:srcRect b="9674" l="0" r="0" t="9674"/>
          <a:stretch/>
        </p:blipFill>
        <p:spPr>
          <a:xfrm>
            <a:off x="7966691" y="641412"/>
            <a:ext cx="3750690" cy="4421604"/>
          </a:xfrm>
          <a:prstGeom prst="rect">
            <a:avLst/>
          </a:prstGeom>
          <a:noFill/>
          <a:ln>
            <a:noFill/>
          </a:ln>
        </p:spPr>
      </p:pic>
      <p:sp>
        <p:nvSpPr>
          <p:cNvPr id="482" name="Google Shape;482;p11"/>
          <p:cNvSpPr txBox="1"/>
          <p:nvPr/>
        </p:nvSpPr>
        <p:spPr>
          <a:xfrm>
            <a:off x="193525" y="3"/>
            <a:ext cx="11623800" cy="812700"/>
          </a:xfrm>
          <a:prstGeom prst="rect">
            <a:avLst/>
          </a:prstGeom>
          <a:noFill/>
          <a:ln>
            <a:noFill/>
          </a:ln>
        </p:spPr>
        <p:txBody>
          <a:bodyPr anchorCtr="0" anchor="t" bIns="45700" lIns="91425" spcFirstLastPara="1" rIns="91425" wrap="square" tIns="45700">
            <a:spAutoFit/>
          </a:bodyPr>
          <a:lstStyle/>
          <a:p>
            <a:pPr indent="0" lvl="0" marL="0" rtl="0" algn="l">
              <a:lnSpc>
                <a:spcPct val="90000"/>
              </a:lnSpc>
              <a:spcBef>
                <a:spcPts val="0"/>
              </a:spcBef>
              <a:spcAft>
                <a:spcPts val="0"/>
              </a:spcAft>
              <a:buSzPts val="2600"/>
              <a:buNone/>
            </a:pPr>
            <a:r>
              <a:rPr b="1" lang="en-IE" sz="2600">
                <a:solidFill>
                  <a:srgbClr val="C52B87"/>
                </a:solidFill>
                <a:latin typeface="Calibri"/>
                <a:ea typeface="Calibri"/>
                <a:cs typeface="Calibri"/>
                <a:sym typeface="Calibri"/>
              </a:rPr>
              <a:t>Μελέτη Περίπτωσης - Προσαρμογή Μαθήματος στο Πανεπιστήμιο της Πόλης του Δουβλίνου</a:t>
            </a:r>
            <a:endParaRPr b="1" sz="2600">
              <a:solidFill>
                <a:srgbClr val="C52B87"/>
              </a:solidFill>
              <a:latin typeface="Calibri"/>
              <a:ea typeface="Calibri"/>
              <a:cs typeface="Calibri"/>
              <a:sym typeface="Calibri"/>
            </a:endParaRPr>
          </a:p>
        </p:txBody>
      </p:sp>
      <p:sp>
        <p:nvSpPr>
          <p:cNvPr id="483" name="Google Shape;483;p11"/>
          <p:cNvSpPr/>
          <p:nvPr/>
        </p:nvSpPr>
        <p:spPr>
          <a:xfrm>
            <a:off x="300425" y="916950"/>
            <a:ext cx="7614300" cy="4524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1600">
                <a:solidFill>
                  <a:srgbClr val="5F625F"/>
                </a:solidFill>
                <a:latin typeface="Calibri"/>
                <a:ea typeface="Calibri"/>
                <a:cs typeface="Calibri"/>
                <a:sym typeface="Calibri"/>
              </a:rPr>
              <a:t>Επίδραση</a:t>
            </a:r>
            <a:r>
              <a:rPr lang="en-IE" sz="1600">
                <a:solidFill>
                  <a:srgbClr val="5F625F"/>
                </a:solidFill>
                <a:latin typeface="Calibri"/>
                <a:ea typeface="Calibri"/>
                <a:cs typeface="Calibri"/>
                <a:sym typeface="Calibri"/>
              </a:rPr>
              <a:t>:</a:t>
            </a:r>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Μεγαλύτερη διαδραστικότητα, μεγαλύτερη συμμετοχή των σπουδαστών/σπουδαστριών</a:t>
            </a:r>
            <a:r>
              <a:rPr lang="en-IE" sz="1600">
                <a:solidFill>
                  <a:srgbClr val="5F625F"/>
                </a:solidFill>
                <a:latin typeface="Calibri"/>
                <a:ea typeface="Calibri"/>
                <a:cs typeface="Calibri"/>
                <a:sym typeface="Calibri"/>
              </a:rPr>
              <a:t>. </a:t>
            </a:r>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Πλούσιες και ουσιαστικές συνεισφορές στο φόρουμ· οι σπουδαστές/σπουδάστριες είχαν χρόνο να προβληματιστούν σε βάθος</a:t>
            </a:r>
            <a:r>
              <a:rPr lang="en-IE" sz="1600">
                <a:solidFill>
                  <a:srgbClr val="5F625F"/>
                </a:solidFill>
                <a:latin typeface="Calibri"/>
                <a:ea typeface="Calibri"/>
                <a:cs typeface="Calibri"/>
                <a:sym typeface="Calibri"/>
              </a:rPr>
              <a:t>.</a:t>
            </a:r>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Δημιουργικές, εξατομικευμένες και ενδιαφέρουσες υποβολές ηλεκτρονικών φακέλων επιτευγμάτων· ο διδάσκων το βρήκε προσωπικά ικανοποιητικό. </a:t>
            </a:r>
            <a:endParaRPr sz="1600">
              <a:solidFill>
                <a:srgbClr val="5F625F"/>
              </a:solidFill>
              <a:latin typeface="Calibri"/>
              <a:ea typeface="Calibri"/>
              <a:cs typeface="Calibri"/>
              <a:sym typeface="Calibri"/>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Ο διδάσκων έδωσε το παράδειγμα καλής τεχνολογικο-παιδαγωγικής πρακτικής</a:t>
            </a:r>
            <a:r>
              <a:rPr lang="en-IE" sz="1600">
                <a:solidFill>
                  <a:srgbClr val="5F625F"/>
                </a:solidFill>
                <a:latin typeface="Calibri"/>
                <a:ea typeface="Calibri"/>
                <a:cs typeface="Calibri"/>
                <a:sym typeface="Calibri"/>
              </a:rPr>
              <a:t>.</a:t>
            </a:r>
            <a:endParaRPr/>
          </a:p>
          <a:p>
            <a:pPr indent="-184150" lvl="0" marL="285750" marR="0" rtl="0" algn="l">
              <a:spcBef>
                <a:spcPts val="0"/>
              </a:spcBef>
              <a:spcAft>
                <a:spcPts val="0"/>
              </a:spcAft>
              <a:buClr>
                <a:schemeClr val="dk1"/>
              </a:buClr>
              <a:buSzPts val="1600"/>
              <a:buFont typeface="Arial"/>
              <a:buNone/>
            </a:pPr>
            <a:r>
              <a:t/>
            </a:r>
            <a:endParaRPr sz="1600">
              <a:solidFill>
                <a:srgbClr val="5F625F"/>
              </a:solidFill>
              <a:latin typeface="Calibri"/>
              <a:ea typeface="Calibri"/>
              <a:cs typeface="Calibri"/>
              <a:sym typeface="Calibri"/>
            </a:endParaRPr>
          </a:p>
          <a:p>
            <a:pPr indent="0" lvl="0" marL="0" marR="0" rtl="0" algn="l">
              <a:spcBef>
                <a:spcPts val="0"/>
              </a:spcBef>
              <a:spcAft>
                <a:spcPts val="0"/>
              </a:spcAft>
              <a:buNone/>
            </a:pPr>
            <a:r>
              <a:rPr lang="en-IE" sz="1600">
                <a:solidFill>
                  <a:srgbClr val="5F625F"/>
                </a:solidFill>
                <a:latin typeface="Calibri"/>
                <a:ea typeface="Calibri"/>
                <a:cs typeface="Calibri"/>
                <a:sym typeface="Calibri"/>
              </a:rPr>
              <a:t> </a:t>
            </a:r>
            <a:r>
              <a:rPr lang="en-IE" sz="1600">
                <a:solidFill>
                  <a:srgbClr val="5F625F"/>
                </a:solidFill>
                <a:latin typeface="Calibri"/>
                <a:ea typeface="Calibri"/>
                <a:cs typeface="Calibri"/>
                <a:sym typeface="Calibri"/>
              </a:rPr>
              <a:t>Συμβουλές από τον διδάσκοντα</a:t>
            </a:r>
            <a:r>
              <a:rPr lang="en-IE" sz="1600">
                <a:solidFill>
                  <a:srgbClr val="5F625F"/>
                </a:solidFill>
                <a:latin typeface="Calibri"/>
                <a:ea typeface="Calibri"/>
                <a:cs typeface="Calibri"/>
                <a:sym typeface="Calibri"/>
              </a:rPr>
              <a:t>:</a:t>
            </a:r>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Να είστε συνεπείς στη δομή σας, να τηρείτε το σχέδιό σας, ώστε οι σπουδαστές/σπουδάστριες να γνωρίζουν τι να περιμένουν</a:t>
            </a:r>
            <a:r>
              <a:rPr lang="en-IE" sz="1600">
                <a:solidFill>
                  <a:srgbClr val="5F625F"/>
                </a:solidFill>
                <a:latin typeface="Calibri"/>
                <a:ea typeface="Calibri"/>
                <a:cs typeface="Calibri"/>
                <a:sym typeface="Calibri"/>
              </a:rPr>
              <a:t>. </a:t>
            </a:r>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Γνωρίστε τις ανάγκες, τους τρόπους μάθησης και τις προκλήσεις των σπουδαστών/σπουδαστριών σας</a:t>
            </a:r>
            <a:r>
              <a:rPr lang="en-IE" sz="1600">
                <a:solidFill>
                  <a:srgbClr val="5F625F"/>
                </a:solidFill>
                <a:latin typeface="Calibri"/>
                <a:ea typeface="Calibri"/>
                <a:cs typeface="Calibri"/>
                <a:sym typeface="Calibri"/>
              </a:rPr>
              <a:t>. </a:t>
            </a:r>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Σχεδιάστε τη σελίδα σας στο VLE (Loop) με προσοχή, χρησιμοποιώντας μια σαφή διάταξη, εβδομαδιαία δημοσίευση περιεχομένου, όχι απλώς μια συσσώρευση αρχείων</a:t>
            </a:r>
            <a:r>
              <a:rPr lang="en-IE" sz="1600">
                <a:solidFill>
                  <a:srgbClr val="5F625F"/>
                </a:solidFill>
                <a:latin typeface="Calibri"/>
                <a:ea typeface="Calibri"/>
                <a:cs typeface="Calibri"/>
                <a:sym typeface="Calibri"/>
              </a:rPr>
              <a:t>. </a:t>
            </a:r>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Χρησιμοποιήστε υποστηρικτικά εργαλεία (επαγγελματικής ανάπτυξης), όπως αυτά της</a:t>
            </a:r>
            <a:r>
              <a:rPr lang="en-IE" sz="1600">
                <a:solidFill>
                  <a:srgbClr val="5F625F"/>
                </a:solidFill>
                <a:latin typeface="Calibri"/>
                <a:ea typeface="Calibri"/>
                <a:cs typeface="Calibri"/>
                <a:sym typeface="Calibri"/>
              </a:rPr>
              <a:t> </a:t>
            </a:r>
            <a:r>
              <a:rPr lang="en-IE" sz="1600" u="sng">
                <a:solidFill>
                  <a:schemeClr val="hlink"/>
                </a:solidFill>
                <a:latin typeface="Calibri"/>
                <a:ea typeface="Calibri"/>
                <a:cs typeface="Calibri"/>
                <a:sym typeface="Calibri"/>
                <a:hlinkClick r:id="rId5"/>
              </a:rPr>
              <a:t>Μονάδας Βελτίωσης της Διδασκαλίας</a:t>
            </a:r>
            <a:r>
              <a:rPr lang="en-IE" sz="1600">
                <a:solidFill>
                  <a:srgbClr val="5F625F"/>
                </a:solidFill>
                <a:latin typeface="Calibri"/>
                <a:ea typeface="Calibri"/>
                <a:cs typeface="Calibri"/>
                <a:sym typeface="Calibri"/>
              </a:rPr>
              <a:t>. </a:t>
            </a:r>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Αφήστε τους/τις σπουδαστές/σπουδάστριες να κάνουν επιλογές στις αξιολογήσεις, αλλά δώστε τους σαφείς οδηγίες και υποστήριξη</a:t>
            </a:r>
            <a:r>
              <a:rPr lang="en-IE" sz="1600">
                <a:solidFill>
                  <a:srgbClr val="5F625F"/>
                </a:solidFill>
                <a:latin typeface="Calibri"/>
                <a:ea typeface="Calibri"/>
                <a:cs typeface="Calibri"/>
                <a:sym typeface="Calibri"/>
              </a:rPr>
              <a:t>.</a:t>
            </a:r>
            <a:endParaRPr sz="1600">
              <a:solidFill>
                <a:srgbClr val="5F625F"/>
              </a:solidFill>
              <a:latin typeface="Calibri"/>
              <a:ea typeface="Calibri"/>
              <a:cs typeface="Calibri"/>
              <a:sym typeface="Calibri"/>
            </a:endParaRPr>
          </a:p>
        </p:txBody>
      </p:sp>
      <p:sp>
        <p:nvSpPr>
          <p:cNvPr id="484" name="Google Shape;484;p11"/>
          <p:cNvSpPr txBox="1"/>
          <p:nvPr/>
        </p:nvSpPr>
        <p:spPr>
          <a:xfrm>
            <a:off x="8919766" y="5179687"/>
            <a:ext cx="2010600" cy="261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1100">
                <a:solidFill>
                  <a:srgbClr val="5F625F"/>
                </a:solidFill>
                <a:latin typeface="Calibri"/>
                <a:ea typeface="Calibri"/>
                <a:cs typeface="Calibri"/>
                <a:sym typeface="Calibri"/>
              </a:rPr>
              <a:t>Εικόνα από</a:t>
            </a:r>
            <a:r>
              <a:rPr lang="en-IE" sz="1100">
                <a:solidFill>
                  <a:srgbClr val="5F625F"/>
                </a:solidFill>
                <a:latin typeface="Calibri"/>
                <a:ea typeface="Calibri"/>
                <a:cs typeface="Calibri"/>
                <a:sym typeface="Calibri"/>
              </a:rPr>
              <a:t> </a:t>
            </a:r>
            <a:r>
              <a:rPr lang="en-IE" sz="1100" u="sng">
                <a:solidFill>
                  <a:srgbClr val="5F625F"/>
                </a:solidFill>
                <a:latin typeface="Calibri"/>
                <a:ea typeface="Calibri"/>
                <a:cs typeface="Calibri"/>
                <a:sym typeface="Calibri"/>
                <a:hlinkClick r:id="rId6">
                  <a:extLst>
                    <a:ext uri="{A12FA001-AC4F-418D-AE19-62706E023703}">
                      <ahyp:hlinkClr val="tx"/>
                    </a:ext>
                  </a:extLst>
                </a:hlinkClick>
              </a:rPr>
              <a:t>Freepik</a:t>
            </a:r>
            <a:endParaRPr sz="1100">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88" name="Shape 488"/>
        <p:cNvGrpSpPr/>
        <p:nvPr/>
      </p:nvGrpSpPr>
      <p:grpSpPr>
        <a:xfrm>
          <a:off x="0" y="0"/>
          <a:ext cx="0" cy="0"/>
          <a:chOff x="0" y="0"/>
          <a:chExt cx="0" cy="0"/>
        </a:xfrm>
      </p:grpSpPr>
      <p:sp>
        <p:nvSpPr>
          <p:cNvPr id="489" name="Google Shape;489;p12"/>
          <p:cNvSpPr txBox="1"/>
          <p:nvPr/>
        </p:nvSpPr>
        <p:spPr>
          <a:xfrm>
            <a:off x="6805900" y="596875"/>
            <a:ext cx="24555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E" sz="2400">
                <a:solidFill>
                  <a:srgbClr val="0070C0"/>
                </a:solidFill>
                <a:latin typeface="Calibri"/>
                <a:ea typeface="Calibri"/>
                <a:cs typeface="Calibri"/>
                <a:sym typeface="Calibri"/>
              </a:rPr>
              <a:t>Δραστηριότητα 1 </a:t>
            </a:r>
            <a:endParaRPr b="1" sz="2400">
              <a:solidFill>
                <a:srgbClr val="0070C0"/>
              </a:solidFill>
              <a:latin typeface="Calibri"/>
              <a:ea typeface="Calibri"/>
              <a:cs typeface="Calibri"/>
              <a:sym typeface="Calibri"/>
            </a:endParaRPr>
          </a:p>
        </p:txBody>
      </p:sp>
      <p:sp>
        <p:nvSpPr>
          <p:cNvPr id="490" name="Google Shape;490;p12"/>
          <p:cNvSpPr/>
          <p:nvPr/>
        </p:nvSpPr>
        <p:spPr>
          <a:xfrm>
            <a:off x="5542350" y="1277300"/>
            <a:ext cx="6333600" cy="3906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E" sz="2000">
                <a:solidFill>
                  <a:srgbClr val="C52B87"/>
                </a:solidFill>
                <a:latin typeface="Calibri"/>
                <a:ea typeface="Calibri"/>
                <a:cs typeface="Calibri"/>
                <a:sym typeface="Calibri"/>
              </a:rPr>
              <a:t>Εφαρμογή του πλαισίου Τεχνολογικής Παιδαγωγικής Γνώσης Περιεχομένου για τον Επανασχεδιασμό ενός Υπάρχοντος Μαθήματος</a:t>
            </a:r>
            <a:endParaRPr/>
          </a:p>
          <a:p>
            <a:pPr indent="0" lvl="0" marL="0" marR="0" rtl="0" algn="l">
              <a:spcBef>
                <a:spcPts val="0"/>
              </a:spcBef>
              <a:spcAft>
                <a:spcPts val="0"/>
              </a:spcAft>
              <a:buNone/>
            </a:pPr>
            <a:r>
              <a:t/>
            </a:r>
            <a:endParaRPr b="1" sz="2000">
              <a:solidFill>
                <a:srgbClr val="C52B87"/>
              </a:solidFill>
              <a:latin typeface="Calibri"/>
              <a:ea typeface="Calibri"/>
              <a:cs typeface="Calibri"/>
              <a:sym typeface="Calibri"/>
            </a:endParaRPr>
          </a:p>
          <a:p>
            <a:pPr indent="0" lvl="0" marL="0" marR="0" rtl="0" algn="just">
              <a:spcBef>
                <a:spcPts val="0"/>
              </a:spcBef>
              <a:spcAft>
                <a:spcPts val="0"/>
              </a:spcAft>
              <a:buNone/>
            </a:pPr>
            <a:r>
              <a:rPr lang="en-IE" sz="1600">
                <a:solidFill>
                  <a:srgbClr val="5F625F"/>
                </a:solidFill>
                <a:latin typeface="Calibri"/>
                <a:ea typeface="Calibri"/>
                <a:cs typeface="Calibri"/>
                <a:sym typeface="Calibri"/>
              </a:rPr>
              <a:t>Κατά τη διάρκεια αυτής της δραστηριότητας, θα αναλύσετε την τρέχουσα διδακτική σας πρακτική μέσα από το πρίσμα της Τεχνολογικής Παιδαγωγικής Γνώσης Περιεχομένου και θα εντοπίσετε ευκαιρίες για τη βελτίωση της μάθησης χρησιμοποιώντας τεχνολογία που εξυπηρετεί συγκεκριμένους σκοπούς και είναι παιδαγωγικά προσαρμοσμένη</a:t>
            </a:r>
            <a:r>
              <a:rPr lang="en-IE" sz="1600">
                <a:solidFill>
                  <a:srgbClr val="5F625F"/>
                </a:solidFill>
                <a:latin typeface="Calibri"/>
                <a:ea typeface="Calibri"/>
                <a:cs typeface="Calibri"/>
                <a:sym typeface="Calibri"/>
              </a:rPr>
              <a:t>.</a:t>
            </a:r>
            <a:endParaRPr/>
          </a:p>
          <a:p>
            <a:pPr indent="0" lvl="0" marL="0" marR="0" rtl="0" algn="just">
              <a:spcBef>
                <a:spcPts val="0"/>
              </a:spcBef>
              <a:spcAft>
                <a:spcPts val="0"/>
              </a:spcAft>
              <a:buNone/>
            </a:pPr>
            <a:r>
              <a:t/>
            </a:r>
            <a:endParaRPr sz="1600">
              <a:solidFill>
                <a:srgbClr val="5F625F"/>
              </a:solidFill>
              <a:latin typeface="Calibri"/>
              <a:ea typeface="Calibri"/>
              <a:cs typeface="Calibri"/>
              <a:sym typeface="Calibri"/>
            </a:endParaRPr>
          </a:p>
          <a:p>
            <a:pPr indent="0" lvl="0" marL="0" marR="0" rtl="0" algn="just">
              <a:spcBef>
                <a:spcPts val="0"/>
              </a:spcBef>
              <a:spcAft>
                <a:spcPts val="0"/>
              </a:spcAft>
              <a:buNone/>
            </a:pPr>
            <a:r>
              <a:rPr lang="en-IE" sz="1600">
                <a:solidFill>
                  <a:srgbClr val="5F625F"/>
                </a:solidFill>
                <a:latin typeface="Calibri"/>
                <a:ea typeface="Calibri"/>
                <a:cs typeface="Calibri"/>
                <a:sym typeface="Calibri"/>
              </a:rPr>
              <a:t>Οδηγίες:</a:t>
            </a:r>
            <a:endParaRPr/>
          </a:p>
          <a:p>
            <a:pPr indent="0" lvl="0" marL="0" marR="0" rtl="0" algn="just">
              <a:spcBef>
                <a:spcPts val="0"/>
              </a:spcBef>
              <a:spcAft>
                <a:spcPts val="0"/>
              </a:spcAft>
              <a:buNone/>
            </a:pPr>
            <a:r>
              <a:rPr lang="en-IE" sz="1600">
                <a:solidFill>
                  <a:srgbClr val="5F625F"/>
                </a:solidFill>
                <a:latin typeface="Calibri"/>
                <a:ea typeface="Calibri"/>
                <a:cs typeface="Calibri"/>
                <a:sym typeface="Calibri"/>
              </a:rPr>
              <a:t>Βήμα 1. Επιλέξτε ένα μάθημα/συνεδρία/ενότητα που διδάσκετε επί του παρόντος. Επιλέξτε κάτι που διδάσκετε τακτικά και γνωρίζετε καλά – για παράδειγμα, ένα μάθημα αλφαβητισμού ενηλίκων, μια εισαγωγική συνεδρία, μια δραστηριότητα δεξιοτήτων στο χώρο εργασίας ή ένα εργαστήριο γραμματικής</a:t>
            </a:r>
            <a:r>
              <a:rPr lang="en-IE" sz="1600">
                <a:solidFill>
                  <a:srgbClr val="5F625F"/>
                </a:solidFill>
                <a:latin typeface="Calibri"/>
                <a:ea typeface="Calibri"/>
                <a:cs typeface="Calibri"/>
                <a:sym typeface="Calibri"/>
              </a:rPr>
              <a:t>.</a:t>
            </a:r>
            <a:endParaRPr/>
          </a:p>
          <a:p>
            <a:pPr indent="0" lvl="0" marL="0" marR="0" rtl="0" algn="just">
              <a:spcBef>
                <a:spcPts val="0"/>
              </a:spcBef>
              <a:spcAft>
                <a:spcPts val="0"/>
              </a:spcAft>
              <a:buNone/>
            </a:pPr>
            <a:r>
              <a:t/>
            </a:r>
            <a:endParaRPr sz="1600">
              <a:solidFill>
                <a:srgbClr val="5F625F"/>
              </a:solidFill>
              <a:latin typeface="Calibri"/>
              <a:ea typeface="Calibri"/>
              <a:cs typeface="Calibri"/>
              <a:sym typeface="Calibri"/>
            </a:endParaRPr>
          </a:p>
          <a:p>
            <a:pPr indent="0" lvl="0" marL="0" marR="0" rtl="0" algn="just">
              <a:lnSpc>
                <a:spcPct val="150000"/>
              </a:lnSpc>
              <a:spcBef>
                <a:spcPts val="0"/>
              </a:spcBef>
              <a:spcAft>
                <a:spcPts val="0"/>
              </a:spcAft>
              <a:buNone/>
            </a:pPr>
            <a:r>
              <a:t/>
            </a:r>
            <a:endParaRPr sz="900">
              <a:solidFill>
                <a:schemeClr val="dk1"/>
              </a:solidFill>
              <a:latin typeface="Arial"/>
              <a:ea typeface="Arial"/>
              <a:cs typeface="Arial"/>
              <a:sym typeface="Arial"/>
            </a:endParaRPr>
          </a:p>
        </p:txBody>
      </p:sp>
      <p:pic>
        <p:nvPicPr>
          <p:cNvPr descr="A person standing next to a large tablet&#10;&#10;AI-generated content may be incorrect." id="491" name="Google Shape;491;p12"/>
          <p:cNvPicPr preferRelativeResize="0"/>
          <p:nvPr/>
        </p:nvPicPr>
        <p:blipFill rotWithShape="1">
          <a:blip r:embed="rId4">
            <a:alphaModFix/>
          </a:blip>
          <a:srcRect b="0" l="0" r="0" t="0"/>
          <a:stretch/>
        </p:blipFill>
        <p:spPr>
          <a:xfrm>
            <a:off x="886326" y="943276"/>
            <a:ext cx="4408371" cy="4408371"/>
          </a:xfrm>
          <a:prstGeom prst="rect">
            <a:avLst/>
          </a:prstGeom>
          <a:noFill/>
          <a:ln>
            <a:noFill/>
          </a:ln>
        </p:spPr>
      </p:pic>
      <p:sp>
        <p:nvSpPr>
          <p:cNvPr id="492" name="Google Shape;492;p12"/>
          <p:cNvSpPr txBox="1"/>
          <p:nvPr/>
        </p:nvSpPr>
        <p:spPr>
          <a:xfrm>
            <a:off x="886326" y="5351647"/>
            <a:ext cx="2010492"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1100">
                <a:solidFill>
                  <a:srgbClr val="5F625F"/>
                </a:solidFill>
                <a:latin typeface="Calibri"/>
                <a:ea typeface="Calibri"/>
                <a:cs typeface="Calibri"/>
                <a:sym typeface="Calibri"/>
              </a:rPr>
              <a:t>Εικόνα από</a:t>
            </a:r>
            <a:r>
              <a:rPr lang="en-IE" sz="1100">
                <a:solidFill>
                  <a:srgbClr val="5F625F"/>
                </a:solidFill>
                <a:latin typeface="Calibri"/>
                <a:ea typeface="Calibri"/>
                <a:cs typeface="Calibri"/>
                <a:sym typeface="Calibri"/>
              </a:rPr>
              <a:t> </a:t>
            </a:r>
            <a:r>
              <a:rPr lang="en-IE" sz="1100" u="sng">
                <a:solidFill>
                  <a:srgbClr val="5F625F"/>
                </a:solidFill>
                <a:latin typeface="Calibri"/>
                <a:ea typeface="Calibri"/>
                <a:cs typeface="Calibri"/>
                <a:sym typeface="Calibri"/>
                <a:hlinkClick r:id="rId5">
                  <a:extLst>
                    <a:ext uri="{A12FA001-AC4F-418D-AE19-62706E023703}">
                      <ahyp:hlinkClr val="tx"/>
                    </a:ext>
                  </a:extLst>
                </a:hlinkClick>
              </a:rPr>
              <a:t>Freepik</a:t>
            </a:r>
            <a:endParaRPr sz="1100">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96" name="Shape 496"/>
        <p:cNvGrpSpPr/>
        <p:nvPr/>
      </p:nvGrpSpPr>
      <p:grpSpPr>
        <a:xfrm>
          <a:off x="0" y="0"/>
          <a:ext cx="0" cy="0"/>
          <a:chOff x="0" y="0"/>
          <a:chExt cx="0" cy="0"/>
        </a:xfrm>
      </p:grpSpPr>
      <p:sp>
        <p:nvSpPr>
          <p:cNvPr id="497" name="Google Shape;497;p13"/>
          <p:cNvSpPr txBox="1"/>
          <p:nvPr/>
        </p:nvSpPr>
        <p:spPr>
          <a:xfrm>
            <a:off x="145025" y="20469"/>
            <a:ext cx="11964600" cy="83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E" sz="2400">
                <a:solidFill>
                  <a:srgbClr val="C52B87"/>
                </a:solidFill>
                <a:latin typeface="Calibri"/>
                <a:ea typeface="Calibri"/>
                <a:cs typeface="Calibri"/>
                <a:sym typeface="Calibri"/>
              </a:rPr>
              <a:t>Δραστηριότητα </a:t>
            </a:r>
            <a:r>
              <a:rPr b="1" lang="en-IE" sz="2400">
                <a:solidFill>
                  <a:srgbClr val="0070C0"/>
                </a:solidFill>
                <a:latin typeface="Calibri"/>
                <a:ea typeface="Calibri"/>
                <a:cs typeface="Calibri"/>
                <a:sym typeface="Calibri"/>
              </a:rPr>
              <a:t>Εφαρμογή του πλαισίου Τεχνολογικής Παιδαγωγικής Γνώσης Περιεχομένου για τον Επανασχεδιασμό ενός Υπάρχοντος Μαθήματος </a:t>
            </a:r>
            <a:r>
              <a:rPr b="1" lang="en-IE" sz="2000">
                <a:solidFill>
                  <a:srgbClr val="0070C0"/>
                </a:solidFill>
                <a:latin typeface="Calibri"/>
                <a:ea typeface="Calibri"/>
                <a:cs typeface="Calibri"/>
                <a:sym typeface="Calibri"/>
              </a:rPr>
              <a:t>(45 λεπτά)</a:t>
            </a:r>
            <a:endParaRPr/>
          </a:p>
        </p:txBody>
      </p:sp>
      <p:sp>
        <p:nvSpPr>
          <p:cNvPr id="498" name="Google Shape;498;p13"/>
          <p:cNvSpPr txBox="1"/>
          <p:nvPr/>
        </p:nvSpPr>
        <p:spPr>
          <a:xfrm>
            <a:off x="103775" y="758236"/>
            <a:ext cx="12047100" cy="536100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chemeClr val="dk1"/>
              </a:buClr>
              <a:buSzPts val="1400"/>
              <a:buFont typeface="Arial"/>
              <a:buNone/>
            </a:pPr>
            <a:r>
              <a:rPr lang="en-IE" sz="1600">
                <a:solidFill>
                  <a:srgbClr val="5F625F"/>
                </a:solidFill>
                <a:latin typeface="Calibri"/>
                <a:ea typeface="Calibri"/>
                <a:cs typeface="Calibri"/>
                <a:sym typeface="Calibri"/>
              </a:rPr>
              <a:t>Βήμα 2. Χαρτογραφήστε την τρέχουσα πρακτική σας χρησιμοποιώντας το πλαίσιο</a:t>
            </a:r>
            <a:r>
              <a:rPr lang="en-IE" sz="1600">
                <a:solidFill>
                  <a:srgbClr val="5F625F"/>
                </a:solidFill>
                <a:latin typeface="Calibri"/>
                <a:ea typeface="Calibri"/>
                <a:cs typeface="Calibri"/>
                <a:sym typeface="Calibri"/>
              </a:rPr>
              <a:t> </a:t>
            </a:r>
            <a:r>
              <a:rPr lang="en-IE" sz="1600">
                <a:solidFill>
                  <a:srgbClr val="5F625F"/>
                </a:solidFill>
                <a:latin typeface="Calibri"/>
                <a:ea typeface="Calibri"/>
                <a:cs typeface="Calibri"/>
                <a:sym typeface="Calibri"/>
              </a:rPr>
              <a:t>Τεχνολογικής Παιδαγωγικής Γνώσης Περιεχομένου</a:t>
            </a:r>
            <a:r>
              <a:rPr lang="en-IE" sz="1600">
                <a:solidFill>
                  <a:srgbClr val="5F625F"/>
                </a:solidFill>
                <a:latin typeface="Calibri"/>
                <a:ea typeface="Calibri"/>
                <a:cs typeface="Calibri"/>
                <a:sym typeface="Calibri"/>
              </a:rPr>
              <a:t>. </a:t>
            </a:r>
            <a:r>
              <a:rPr lang="en-IE" sz="1600">
                <a:solidFill>
                  <a:srgbClr val="5F625F"/>
                </a:solidFill>
                <a:latin typeface="Calibri"/>
                <a:ea typeface="Calibri"/>
                <a:cs typeface="Calibri"/>
                <a:sym typeface="Calibri"/>
              </a:rPr>
              <a:t>Χρησιμοποιήστε τα παρακάτω για να προσδιορίσετε τι κάνετε αυτή τη στιγμή</a:t>
            </a:r>
            <a:r>
              <a:rPr lang="en-IE" sz="1600">
                <a:solidFill>
                  <a:srgbClr val="5F625F"/>
                </a:solidFill>
                <a:latin typeface="Calibri"/>
                <a:ea typeface="Calibri"/>
                <a:cs typeface="Calibri"/>
                <a:sym typeface="Calibri"/>
              </a:rPr>
              <a:t>:</a:t>
            </a:r>
            <a:endParaRPr/>
          </a:p>
          <a:p>
            <a:pPr indent="-88900" lvl="0" marL="88900" marR="0" rtl="0" algn="just">
              <a:lnSpc>
                <a:spcPct val="100000"/>
              </a:lnSpc>
              <a:spcBef>
                <a:spcPts val="0"/>
              </a:spcBef>
              <a:spcAft>
                <a:spcPts val="0"/>
              </a:spcAft>
              <a:buClr>
                <a:schemeClr val="dk1"/>
              </a:buClr>
              <a:buSzPts val="1400"/>
              <a:buFont typeface="Arial"/>
              <a:buChar char="•"/>
            </a:pPr>
            <a:r>
              <a:rPr lang="en-IE">
                <a:solidFill>
                  <a:srgbClr val="5F625F"/>
                </a:solidFill>
                <a:latin typeface="Calibri"/>
                <a:ea typeface="Calibri"/>
                <a:cs typeface="Calibri"/>
                <a:sym typeface="Calibri"/>
              </a:rPr>
              <a:t>Γνώση Περιεχομένου: Σε ποιες βασικές γνώσεις, δεξιότητες ή έννοιες επικεντρώνεται το μάθημα;</a:t>
            </a:r>
            <a:endParaRPr/>
          </a:p>
          <a:p>
            <a:pPr indent="-88900" lvl="0" marL="88900" marR="0" rtl="0" algn="just">
              <a:lnSpc>
                <a:spcPct val="100000"/>
              </a:lnSpc>
              <a:spcBef>
                <a:spcPts val="0"/>
              </a:spcBef>
              <a:spcAft>
                <a:spcPts val="0"/>
              </a:spcAft>
              <a:buClr>
                <a:schemeClr val="dk1"/>
              </a:buClr>
              <a:buSzPts val="1400"/>
              <a:buFont typeface="Arial"/>
              <a:buChar char="•"/>
            </a:pPr>
            <a:r>
              <a:rPr lang="en-IE">
                <a:solidFill>
                  <a:srgbClr val="5F625F"/>
                </a:solidFill>
                <a:latin typeface="Calibri"/>
                <a:ea typeface="Calibri"/>
                <a:cs typeface="Calibri"/>
                <a:sym typeface="Calibri"/>
              </a:rPr>
              <a:t>Παιδαγωγική Γνώση: Πώς το διδάσκετε; (ομαδική συζήτηση, μάθηση βασισμένη σε προβλήματα, επιδείξεις, συνεργατικές δραστηριότητες)</a:t>
            </a:r>
            <a:endParaRPr/>
          </a:p>
          <a:p>
            <a:pPr indent="-88900" lvl="0" marL="88900" marR="0" rtl="0" algn="just">
              <a:lnSpc>
                <a:spcPct val="100000"/>
              </a:lnSpc>
              <a:spcBef>
                <a:spcPts val="0"/>
              </a:spcBef>
              <a:spcAft>
                <a:spcPts val="0"/>
              </a:spcAft>
              <a:buClr>
                <a:schemeClr val="dk1"/>
              </a:buClr>
              <a:buSzPts val="1400"/>
              <a:buFont typeface="Arial"/>
              <a:buChar char="•"/>
            </a:pPr>
            <a:r>
              <a:rPr lang="en-IE">
                <a:solidFill>
                  <a:srgbClr val="5F625F"/>
                </a:solidFill>
                <a:latin typeface="Calibri"/>
                <a:ea typeface="Calibri"/>
                <a:cs typeface="Calibri"/>
                <a:sym typeface="Calibri"/>
              </a:rPr>
              <a:t>Τεχνολογική Γνώση: Ποια εργαλεία – αν υπάρχουν – χρησιμοποιείτε αυτή τη στιγμή; (Padlet, αίθουσες ομαδικής εργασίας στο Zoom, Google Docs, H5P, Mentimeter)</a:t>
            </a:r>
            <a:endParaRPr/>
          </a:p>
          <a:p>
            <a:pPr indent="0" lvl="0" marL="0" marR="0" rtl="0" algn="just">
              <a:lnSpc>
                <a:spcPct val="100000"/>
              </a:lnSpc>
              <a:spcBef>
                <a:spcPts val="0"/>
              </a:spcBef>
              <a:spcAft>
                <a:spcPts val="0"/>
              </a:spcAft>
              <a:buClr>
                <a:schemeClr val="dk1"/>
              </a:buClr>
              <a:buSzPts val="1400"/>
              <a:buFont typeface="Arial"/>
              <a:buNone/>
            </a:pPr>
            <a:r>
              <a:rPr lang="en-IE" sz="1600">
                <a:solidFill>
                  <a:srgbClr val="5F625F"/>
                </a:solidFill>
                <a:latin typeface="Calibri"/>
                <a:ea typeface="Calibri"/>
                <a:cs typeface="Calibri"/>
                <a:sym typeface="Calibri"/>
              </a:rPr>
              <a:t>Βήμα 3. Αναλύστε τα κενά και τις ευκαιρίες βελτίωσης. Σκεφτείτε</a:t>
            </a:r>
            <a:r>
              <a:rPr lang="en-IE" sz="1600">
                <a:solidFill>
                  <a:srgbClr val="5F625F"/>
                </a:solidFill>
                <a:latin typeface="Calibri"/>
                <a:ea typeface="Calibri"/>
                <a:cs typeface="Calibri"/>
                <a:sym typeface="Calibri"/>
              </a:rPr>
              <a:t>:</a:t>
            </a:r>
            <a:endParaRPr/>
          </a:p>
          <a:p>
            <a:pPr indent="-88900" lvl="0" marL="88900" marR="0" rtl="0" algn="just">
              <a:lnSpc>
                <a:spcPct val="100000"/>
              </a:lnSpc>
              <a:spcBef>
                <a:spcPts val="0"/>
              </a:spcBef>
              <a:spcAft>
                <a:spcPts val="0"/>
              </a:spcAft>
              <a:buClr>
                <a:schemeClr val="dk1"/>
              </a:buClr>
              <a:buSzPts val="1400"/>
              <a:buFont typeface="Arial"/>
              <a:buChar char="•"/>
            </a:pPr>
            <a:r>
              <a:rPr lang="en-IE">
                <a:solidFill>
                  <a:srgbClr val="5F625F"/>
                </a:solidFill>
                <a:latin typeface="Calibri"/>
                <a:ea typeface="Calibri"/>
                <a:cs typeface="Calibri"/>
                <a:sym typeface="Calibri"/>
              </a:rPr>
              <a:t>Ποια στοιχεία του του πλαισίου Τεχνολογικής Παιδαγωγικής Γνώσης Περιεχομένου είναι ισχυρά; Ποια είναι ανεπαρκώς ανεπτυγμένα;</a:t>
            </a:r>
            <a:endParaRPr/>
          </a:p>
          <a:p>
            <a:pPr indent="-88900" lvl="0" marL="88900" marR="0" rtl="0" algn="just">
              <a:lnSpc>
                <a:spcPct val="100000"/>
              </a:lnSpc>
              <a:spcBef>
                <a:spcPts val="0"/>
              </a:spcBef>
              <a:spcAft>
                <a:spcPts val="0"/>
              </a:spcAft>
              <a:buClr>
                <a:schemeClr val="dk1"/>
              </a:buClr>
              <a:buSzPts val="1400"/>
              <a:buFont typeface="Arial"/>
              <a:buChar char="•"/>
            </a:pPr>
            <a:r>
              <a:rPr lang="en-IE">
                <a:solidFill>
                  <a:srgbClr val="5F625F"/>
                </a:solidFill>
                <a:latin typeface="Calibri"/>
                <a:ea typeface="Calibri"/>
                <a:cs typeface="Calibri"/>
                <a:sym typeface="Calibri"/>
              </a:rPr>
              <a:t>Η τεχνολογία που χρησιμοποιείτε σήμερα προσθέτει αξία ή απλώς αυξάνει την πολυπλοκότητα;</a:t>
            </a:r>
            <a:endParaRPr/>
          </a:p>
          <a:p>
            <a:pPr indent="-88900" lvl="0" marL="88900" marR="0" rtl="0" algn="just">
              <a:lnSpc>
                <a:spcPct val="100000"/>
              </a:lnSpc>
              <a:spcBef>
                <a:spcPts val="0"/>
              </a:spcBef>
              <a:spcAft>
                <a:spcPts val="0"/>
              </a:spcAft>
              <a:buClr>
                <a:schemeClr val="dk1"/>
              </a:buClr>
              <a:buSzPts val="1400"/>
              <a:buFont typeface="Arial"/>
              <a:buChar char="•"/>
            </a:pPr>
            <a:r>
              <a:rPr lang="en-IE">
                <a:solidFill>
                  <a:srgbClr val="5F625F"/>
                </a:solidFill>
                <a:latin typeface="Calibri"/>
                <a:ea typeface="Calibri"/>
                <a:cs typeface="Calibri"/>
                <a:sym typeface="Calibri"/>
              </a:rPr>
              <a:t>Θα μπορούσε η τεχνολογία να συμβάλει ώστε η μάθηση να γίνει πιο: διαδραστική, συνεργατική, διαφοροποιημένη, προσβάσιμη, πρακτική ή συνδεδεμένη με τον πραγματικό κόσμο;</a:t>
            </a:r>
            <a:endParaRPr/>
          </a:p>
          <a:p>
            <a:pPr indent="0" lvl="0" marL="0" marR="0" rtl="0" algn="just">
              <a:lnSpc>
                <a:spcPct val="100000"/>
              </a:lnSpc>
              <a:spcBef>
                <a:spcPts val="0"/>
              </a:spcBef>
              <a:spcAft>
                <a:spcPts val="0"/>
              </a:spcAft>
              <a:buClr>
                <a:schemeClr val="dk1"/>
              </a:buClr>
              <a:buSzPts val="1400"/>
              <a:buFont typeface="Arial"/>
              <a:buNone/>
            </a:pPr>
            <a:r>
              <a:rPr lang="en-IE" sz="1600">
                <a:solidFill>
                  <a:srgbClr val="5F625F"/>
                </a:solidFill>
                <a:latin typeface="Calibri"/>
                <a:ea typeface="Calibri"/>
                <a:cs typeface="Calibri"/>
                <a:sym typeface="Calibri"/>
              </a:rPr>
              <a:t>Χρησιμοποιήστε τις παρακάτω ερωτήσεις αναστοχασμού</a:t>
            </a:r>
            <a:r>
              <a:rPr lang="en-IE" sz="1600">
                <a:solidFill>
                  <a:srgbClr val="5F625F"/>
                </a:solidFill>
                <a:latin typeface="Calibri"/>
                <a:ea typeface="Calibri"/>
                <a:cs typeface="Calibri"/>
                <a:sym typeface="Calibri"/>
              </a:rPr>
              <a:t>:</a:t>
            </a:r>
            <a:endParaRPr/>
          </a:p>
          <a:p>
            <a:pPr indent="-228600" lvl="0" marL="228600" marR="0" rtl="0" algn="just">
              <a:lnSpc>
                <a:spcPct val="100000"/>
              </a:lnSpc>
              <a:spcBef>
                <a:spcPts val="0"/>
              </a:spcBef>
              <a:spcAft>
                <a:spcPts val="0"/>
              </a:spcAft>
              <a:buClr>
                <a:schemeClr val="dk1"/>
              </a:buClr>
              <a:buSzPts val="1400"/>
              <a:buFont typeface="Arial"/>
              <a:buChar char="•"/>
            </a:pPr>
            <a:r>
              <a:rPr lang="en-IE">
                <a:solidFill>
                  <a:srgbClr val="5F625F"/>
                </a:solidFill>
                <a:latin typeface="Calibri"/>
                <a:ea typeface="Calibri"/>
                <a:cs typeface="Calibri"/>
                <a:sym typeface="Calibri"/>
              </a:rPr>
              <a:t>Πώς θα μπορούσαν τα ψηφιακά εργαλεία να βελτιώσουν την κατανόηση ή την εφαρμογή της ύλης</a:t>
            </a:r>
            <a:endParaRPr/>
          </a:p>
          <a:p>
            <a:pPr indent="-228600" lvl="0" marL="228600" marR="0" rtl="0" algn="just">
              <a:lnSpc>
                <a:spcPct val="100000"/>
              </a:lnSpc>
              <a:spcBef>
                <a:spcPts val="0"/>
              </a:spcBef>
              <a:spcAft>
                <a:spcPts val="0"/>
              </a:spcAft>
              <a:buClr>
                <a:schemeClr val="dk1"/>
              </a:buClr>
              <a:buSzPts val="1400"/>
              <a:buFont typeface="Arial"/>
              <a:buChar char="•"/>
            </a:pPr>
            <a:r>
              <a:rPr lang="en-IE">
                <a:solidFill>
                  <a:srgbClr val="5F625F"/>
                </a:solidFill>
                <a:latin typeface="Calibri"/>
                <a:ea typeface="Calibri"/>
                <a:cs typeface="Calibri"/>
                <a:sym typeface="Calibri"/>
              </a:rPr>
              <a:t>Πώς θα μπορούσαν η παιδαγωγική και η τεχνολογία να συνεργαστούν πιο αποτελεσματικά;</a:t>
            </a:r>
            <a:endParaRPr/>
          </a:p>
          <a:p>
            <a:pPr indent="-228600" lvl="0" marL="228600" marR="0" rtl="0" algn="just">
              <a:lnSpc>
                <a:spcPct val="100000"/>
              </a:lnSpc>
              <a:spcBef>
                <a:spcPts val="0"/>
              </a:spcBef>
              <a:spcAft>
                <a:spcPts val="0"/>
              </a:spcAft>
              <a:buClr>
                <a:schemeClr val="dk1"/>
              </a:buClr>
              <a:buSzPts val="1400"/>
              <a:buFont typeface="Arial"/>
              <a:buChar char="•"/>
            </a:pPr>
            <a:r>
              <a:rPr lang="en-IE">
                <a:solidFill>
                  <a:srgbClr val="5F625F"/>
                </a:solidFill>
                <a:latin typeface="Calibri"/>
                <a:ea typeface="Calibri"/>
                <a:cs typeface="Calibri"/>
                <a:sym typeface="Calibri"/>
              </a:rPr>
              <a:t>Σε ποιους τομείς θα μπορούσαν οι σπουδαστές/σπουδάστριες να επωφεληθούν από περισσότερη αυτονομία, επιλογές ή προσαρμογή;</a:t>
            </a:r>
            <a:endParaRPr/>
          </a:p>
          <a:p>
            <a:pPr indent="0" lvl="0" marL="0" marR="0" rtl="0" algn="just">
              <a:lnSpc>
                <a:spcPct val="100000"/>
              </a:lnSpc>
              <a:spcBef>
                <a:spcPts val="0"/>
              </a:spcBef>
              <a:spcAft>
                <a:spcPts val="0"/>
              </a:spcAft>
              <a:buClr>
                <a:schemeClr val="dk1"/>
              </a:buClr>
              <a:buSzPts val="1400"/>
              <a:buFont typeface="Arial"/>
              <a:buNone/>
            </a:pPr>
            <a:r>
              <a:rPr lang="en-IE" sz="1600">
                <a:solidFill>
                  <a:srgbClr val="5F625F"/>
                </a:solidFill>
                <a:latin typeface="Calibri"/>
                <a:ea typeface="Calibri"/>
                <a:cs typeface="Calibri"/>
                <a:sym typeface="Calibri"/>
              </a:rPr>
              <a:t>Βήμα 4. Δημιουργήστε μια σύντομη περίληψη του επανασχεδιασμού</a:t>
            </a:r>
            <a:r>
              <a:rPr lang="en-IE" sz="1600">
                <a:solidFill>
                  <a:srgbClr val="5F625F"/>
                </a:solidFill>
                <a:latin typeface="Calibri"/>
                <a:ea typeface="Calibri"/>
                <a:cs typeface="Calibri"/>
                <a:sym typeface="Calibri"/>
              </a:rPr>
              <a:t>.</a:t>
            </a:r>
            <a:endParaRPr/>
          </a:p>
          <a:p>
            <a:pPr indent="0" lvl="0" marL="0" marR="0" rtl="0" algn="just">
              <a:lnSpc>
                <a:spcPct val="100000"/>
              </a:lnSpc>
              <a:spcBef>
                <a:spcPts val="0"/>
              </a:spcBef>
              <a:spcAft>
                <a:spcPts val="0"/>
              </a:spcAft>
              <a:buClr>
                <a:schemeClr val="dk1"/>
              </a:buClr>
              <a:buSzPts val="1400"/>
              <a:buFont typeface="Arial"/>
              <a:buNone/>
            </a:pPr>
            <a:r>
              <a:rPr lang="en-IE" sz="1600">
                <a:solidFill>
                  <a:srgbClr val="5F625F"/>
                </a:solidFill>
                <a:latin typeface="Calibri"/>
                <a:ea typeface="Calibri"/>
                <a:cs typeface="Calibri"/>
                <a:sym typeface="Calibri"/>
              </a:rPr>
              <a:t>Συντάξτε μια σύντομη περιγραφή του τρόπου με τον οποίο θα επανασχεδιάζατε το μάθημα/την ενότητα ενσωματώνοντας το πλαίσιο Τεχνολογικής Παιδαγωγικής Γνώσης Περιεχομένου με πιο στοχευμένο τρόπο. Συμπεριλάβετε</a:t>
            </a:r>
            <a:r>
              <a:rPr lang="en-IE" sz="1600">
                <a:solidFill>
                  <a:srgbClr val="5F625F"/>
                </a:solidFill>
                <a:latin typeface="Calibri"/>
                <a:ea typeface="Calibri"/>
                <a:cs typeface="Calibri"/>
                <a:sym typeface="Calibri"/>
              </a:rPr>
              <a:t>:</a:t>
            </a:r>
            <a:endParaRPr/>
          </a:p>
          <a:p>
            <a:pPr indent="-228600" lvl="0" marL="228600" marR="0" rtl="0" algn="just">
              <a:lnSpc>
                <a:spcPct val="100000"/>
              </a:lnSpc>
              <a:spcBef>
                <a:spcPts val="0"/>
              </a:spcBef>
              <a:spcAft>
                <a:spcPts val="0"/>
              </a:spcAft>
              <a:buClr>
                <a:schemeClr val="dk1"/>
              </a:buClr>
              <a:buSzPts val="1400"/>
              <a:buFont typeface="Arial"/>
              <a:buChar char="•"/>
            </a:pPr>
            <a:r>
              <a:rPr lang="en-IE">
                <a:solidFill>
                  <a:srgbClr val="5F625F"/>
                </a:solidFill>
                <a:latin typeface="Calibri"/>
                <a:ea typeface="Calibri"/>
                <a:cs typeface="Calibri"/>
                <a:sym typeface="Calibri"/>
              </a:rPr>
              <a:t>Αναθεωρημένα μαθησιακά αποτελέσματα (εάν απαιτείται)</a:t>
            </a:r>
            <a:r>
              <a:rPr lang="en-IE" sz="1400">
                <a:solidFill>
                  <a:srgbClr val="5F625F"/>
                </a:solidFill>
                <a:latin typeface="Calibri"/>
                <a:ea typeface="Calibri"/>
                <a:cs typeface="Calibri"/>
                <a:sym typeface="Calibri"/>
              </a:rPr>
              <a:t>.</a:t>
            </a:r>
            <a:endParaRPr/>
          </a:p>
          <a:p>
            <a:pPr indent="-228600" lvl="0" marL="228600" marR="0" rtl="0" algn="just">
              <a:lnSpc>
                <a:spcPct val="100000"/>
              </a:lnSpc>
              <a:spcBef>
                <a:spcPts val="0"/>
              </a:spcBef>
              <a:spcAft>
                <a:spcPts val="0"/>
              </a:spcAft>
              <a:buClr>
                <a:schemeClr val="dk1"/>
              </a:buClr>
              <a:buSzPts val="1400"/>
              <a:buFont typeface="Arial"/>
              <a:buChar char="•"/>
            </a:pPr>
            <a:r>
              <a:rPr lang="en-IE">
                <a:solidFill>
                  <a:srgbClr val="5F625F"/>
                </a:solidFill>
                <a:latin typeface="Calibri"/>
                <a:ea typeface="Calibri"/>
                <a:cs typeface="Calibri"/>
                <a:sym typeface="Calibri"/>
              </a:rPr>
              <a:t>Παιδαγωγικές στρατηγικές που θα τονίσετε (συνεργατική έρευνα, μικρομάθηση, επίλυση προβλημάτων)</a:t>
            </a:r>
            <a:r>
              <a:rPr lang="en-IE" sz="1400">
                <a:solidFill>
                  <a:srgbClr val="5F625F"/>
                </a:solidFill>
                <a:latin typeface="Calibri"/>
                <a:ea typeface="Calibri"/>
                <a:cs typeface="Calibri"/>
                <a:sym typeface="Calibri"/>
              </a:rPr>
              <a:t>.</a:t>
            </a:r>
            <a:endParaRPr/>
          </a:p>
          <a:p>
            <a:pPr indent="-228600" lvl="0" marL="228600" marR="0" rtl="0" algn="just">
              <a:lnSpc>
                <a:spcPct val="100000"/>
              </a:lnSpc>
              <a:spcBef>
                <a:spcPts val="0"/>
              </a:spcBef>
              <a:spcAft>
                <a:spcPts val="0"/>
              </a:spcAft>
              <a:buClr>
                <a:schemeClr val="dk1"/>
              </a:buClr>
              <a:buSzPts val="1400"/>
              <a:buFont typeface="Arial"/>
              <a:buChar char="•"/>
            </a:pPr>
            <a:r>
              <a:rPr lang="en-IE">
                <a:solidFill>
                  <a:srgbClr val="5F625F"/>
                </a:solidFill>
                <a:latin typeface="Calibri"/>
                <a:ea typeface="Calibri"/>
                <a:cs typeface="Calibri"/>
                <a:sym typeface="Calibri"/>
              </a:rPr>
              <a:t>Ψηφιακά εργαλεία που θα προσθέσετε ή θα αφαιρέσετε, και τον λόγο για κάθε ένα (Padlet για αρχικό brainstorming, H5P για κουίζ εξάσκησης, Google Docs για συν-δημιουργία, εργαλείο ανατροφοδότησης με τη βοήθεια Τεχνητής Νοημοσύνης για διαμορφωτική υποστήριξη)</a:t>
            </a:r>
            <a:r>
              <a:rPr lang="en-IE" sz="1400">
                <a:solidFill>
                  <a:srgbClr val="5F625F"/>
                </a:solidFill>
                <a:latin typeface="Calibri"/>
                <a:ea typeface="Calibri"/>
                <a:cs typeface="Calibri"/>
                <a:sym typeface="Calibri"/>
              </a:rPr>
              <a:t>.</a:t>
            </a:r>
            <a:endParaRPr/>
          </a:p>
          <a:p>
            <a:pPr indent="-228600" lvl="0" marL="228600" marR="0" rtl="0" algn="just">
              <a:lnSpc>
                <a:spcPct val="100000"/>
              </a:lnSpc>
              <a:spcBef>
                <a:spcPts val="0"/>
              </a:spcBef>
              <a:spcAft>
                <a:spcPts val="0"/>
              </a:spcAft>
              <a:buClr>
                <a:schemeClr val="dk1"/>
              </a:buClr>
              <a:buSzPts val="1400"/>
              <a:buFont typeface="Arial"/>
              <a:buChar char="•"/>
            </a:pPr>
            <a:r>
              <a:rPr lang="en-IE">
                <a:solidFill>
                  <a:srgbClr val="5F625F"/>
                </a:solidFill>
                <a:latin typeface="Calibri"/>
                <a:ea typeface="Calibri"/>
                <a:cs typeface="Calibri"/>
                <a:sym typeface="Calibri"/>
              </a:rPr>
              <a:t>Πώς αυτές οι επιλογές βελτιώνουν την εμπλοκή, την αυτονομία και/ή τη συνάφεια των σπουδαστών/σπουδαστριών</a:t>
            </a:r>
            <a:r>
              <a:rPr lang="en-IE" sz="1400">
                <a:solidFill>
                  <a:srgbClr val="5F625F"/>
                </a:solidFill>
                <a:latin typeface="Calibri"/>
                <a:ea typeface="Calibri"/>
                <a:cs typeface="Calibri"/>
                <a:sym typeface="Calibri"/>
              </a:rPr>
              <a:t>.</a:t>
            </a:r>
            <a:endParaRPr/>
          </a:p>
          <a:p>
            <a:pPr indent="-228600" lvl="0" marL="228600" marR="0" rtl="0" algn="just">
              <a:lnSpc>
                <a:spcPct val="100000"/>
              </a:lnSpc>
              <a:spcBef>
                <a:spcPts val="0"/>
              </a:spcBef>
              <a:spcAft>
                <a:spcPts val="0"/>
              </a:spcAft>
              <a:buClr>
                <a:schemeClr val="dk1"/>
              </a:buClr>
              <a:buSzPts val="1400"/>
              <a:buFont typeface="Arial"/>
              <a:buChar char="•"/>
            </a:pPr>
            <a:r>
              <a:rPr lang="en-IE">
                <a:solidFill>
                  <a:srgbClr val="5F625F"/>
                </a:solidFill>
                <a:latin typeface="Calibri"/>
                <a:ea typeface="Calibri"/>
                <a:cs typeface="Calibri"/>
                <a:sym typeface="Calibri"/>
              </a:rPr>
              <a:t>Πιθανές προκλήσεις και πώς θα τις αντιμετωπίσετε</a:t>
            </a:r>
            <a:r>
              <a:rPr lang="en-IE" sz="1400">
                <a:solidFill>
                  <a:srgbClr val="5F625F"/>
                </a:solidFill>
                <a:latin typeface="Calibri"/>
                <a:ea typeface="Calibri"/>
                <a:cs typeface="Calibri"/>
                <a:sym typeface="Calibri"/>
              </a:rPr>
              <a:t>.</a:t>
            </a:r>
            <a:endParaRPr sz="2800">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02" name="Shape 502"/>
        <p:cNvGrpSpPr/>
        <p:nvPr/>
      </p:nvGrpSpPr>
      <p:grpSpPr>
        <a:xfrm>
          <a:off x="0" y="0"/>
          <a:ext cx="0" cy="0"/>
          <a:chOff x="0" y="0"/>
          <a:chExt cx="0" cy="0"/>
        </a:xfrm>
      </p:grpSpPr>
      <p:sp>
        <p:nvSpPr>
          <p:cNvPr id="503" name="Google Shape;503;p14"/>
          <p:cNvSpPr/>
          <p:nvPr>
            <p:ph idx="2" type="pic"/>
          </p:nvPr>
        </p:nvSpPr>
        <p:spPr>
          <a:xfrm>
            <a:off x="7712015" y="1160086"/>
            <a:ext cx="3833353" cy="4358580"/>
          </a:xfrm>
          <a:prstGeom prst="rect">
            <a:avLst/>
          </a:prstGeom>
          <a:noFill/>
          <a:ln>
            <a:noFill/>
          </a:ln>
        </p:spPr>
      </p:sp>
      <p:sp>
        <p:nvSpPr>
          <p:cNvPr id="504" name="Google Shape;504;p14"/>
          <p:cNvSpPr txBox="1"/>
          <p:nvPr/>
        </p:nvSpPr>
        <p:spPr>
          <a:xfrm>
            <a:off x="536211" y="168816"/>
            <a:ext cx="51159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E" sz="2400">
                <a:solidFill>
                  <a:srgbClr val="C52B87"/>
                </a:solidFill>
                <a:latin typeface="Calibri"/>
                <a:ea typeface="Calibri"/>
                <a:cs typeface="Calibri"/>
                <a:sym typeface="Calibri"/>
              </a:rPr>
              <a:t>Δραστηριότητα </a:t>
            </a:r>
            <a:r>
              <a:rPr b="1" lang="en-IE" sz="2400">
                <a:solidFill>
                  <a:srgbClr val="C52B87"/>
                </a:solidFill>
                <a:latin typeface="Calibri"/>
                <a:ea typeface="Calibri"/>
                <a:cs typeface="Calibri"/>
                <a:sym typeface="Calibri"/>
              </a:rPr>
              <a:t>2</a:t>
            </a:r>
            <a:endParaRPr/>
          </a:p>
        </p:txBody>
      </p:sp>
      <p:sp>
        <p:nvSpPr>
          <p:cNvPr id="505" name="Google Shape;505;p14"/>
          <p:cNvSpPr/>
          <p:nvPr/>
        </p:nvSpPr>
        <p:spPr>
          <a:xfrm>
            <a:off x="338150" y="630525"/>
            <a:ext cx="7296900" cy="4567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E" sz="2000">
                <a:solidFill>
                  <a:srgbClr val="0070C0"/>
                </a:solidFill>
                <a:latin typeface="Calibri"/>
                <a:ea typeface="Calibri"/>
                <a:cs typeface="Calibri"/>
                <a:sym typeface="Calibri"/>
              </a:rPr>
              <a:t>Εφαρμογή των Αλλαγών που συνάδουν με το πλαίσιο Τεχνολογικής Παιδαγωγικής Γνώσης Περιεχομένου χρησιμοποιώντας Ψηφιακά Εργαλεία</a:t>
            </a:r>
            <a:r>
              <a:rPr b="1" lang="en-IE" sz="2000">
                <a:solidFill>
                  <a:srgbClr val="0070C0"/>
                </a:solidFill>
                <a:latin typeface="Calibri"/>
                <a:ea typeface="Calibri"/>
                <a:cs typeface="Calibri"/>
                <a:sym typeface="Calibri"/>
              </a:rPr>
              <a:t> </a:t>
            </a:r>
            <a:endParaRPr/>
          </a:p>
          <a:p>
            <a:pPr indent="0" lvl="0" marL="0" marR="0" rtl="0" algn="l">
              <a:spcBef>
                <a:spcPts val="0"/>
              </a:spcBef>
              <a:spcAft>
                <a:spcPts val="0"/>
              </a:spcAft>
              <a:buNone/>
            </a:pPr>
            <a:r>
              <a:t/>
            </a:r>
            <a:endParaRPr sz="1600">
              <a:solidFill>
                <a:srgbClr val="5F625F"/>
              </a:solidFill>
              <a:latin typeface="Calibri"/>
              <a:ea typeface="Calibri"/>
              <a:cs typeface="Calibri"/>
              <a:sym typeface="Calibri"/>
            </a:endParaRPr>
          </a:p>
          <a:p>
            <a:pPr indent="0" lvl="0" marL="0" marR="0" rtl="0" algn="l">
              <a:spcBef>
                <a:spcPts val="0"/>
              </a:spcBef>
              <a:spcAft>
                <a:spcPts val="0"/>
              </a:spcAft>
              <a:buNone/>
            </a:pPr>
            <a:r>
              <a:rPr lang="en-IE" sz="1600">
                <a:solidFill>
                  <a:srgbClr val="5F625F"/>
                </a:solidFill>
                <a:latin typeface="Calibri"/>
                <a:ea typeface="Calibri"/>
                <a:cs typeface="Calibri"/>
                <a:sym typeface="Calibri"/>
              </a:rPr>
              <a:t>Ας βάλουμε σε εφαρμογή τις ανασχεδιασμένες ιδέες σας δημιουργώντας ένα παράδειγμα δραστηριότητας/πόρου χρησιμοποιώντας τουλάχιστον ένα ψηφιακό εργαλείο που συνάδει με τους μαθησιακούς σας στόχους και την παιδαγωγική σας προσέγγιση</a:t>
            </a:r>
            <a:r>
              <a:rPr lang="en-IE" sz="1600">
                <a:solidFill>
                  <a:srgbClr val="5F625F"/>
                </a:solidFill>
                <a:latin typeface="Calibri"/>
                <a:ea typeface="Calibri"/>
                <a:cs typeface="Calibri"/>
                <a:sym typeface="Calibri"/>
              </a:rPr>
              <a:t>.</a:t>
            </a:r>
            <a:endParaRPr/>
          </a:p>
          <a:p>
            <a:pPr indent="0" lvl="0" marL="0" marR="0" rtl="0" algn="l">
              <a:spcBef>
                <a:spcPts val="0"/>
              </a:spcBef>
              <a:spcAft>
                <a:spcPts val="0"/>
              </a:spcAft>
              <a:buNone/>
            </a:pPr>
            <a:r>
              <a:t/>
            </a:r>
            <a:endParaRPr sz="1600">
              <a:solidFill>
                <a:srgbClr val="5F625F"/>
              </a:solidFill>
              <a:latin typeface="Calibri"/>
              <a:ea typeface="Calibri"/>
              <a:cs typeface="Calibri"/>
              <a:sym typeface="Calibri"/>
            </a:endParaRPr>
          </a:p>
          <a:p>
            <a:pPr indent="0" lvl="0" marL="0" marR="0" rtl="0" algn="l">
              <a:spcBef>
                <a:spcPts val="0"/>
              </a:spcBef>
              <a:spcAft>
                <a:spcPts val="0"/>
              </a:spcAft>
              <a:buNone/>
            </a:pPr>
            <a:r>
              <a:rPr lang="en-IE" sz="1600">
                <a:solidFill>
                  <a:srgbClr val="5F625F"/>
                </a:solidFill>
                <a:latin typeface="Calibri"/>
                <a:ea typeface="Calibri"/>
                <a:cs typeface="Calibri"/>
                <a:sym typeface="Calibri"/>
              </a:rPr>
              <a:t>Οδηγίες</a:t>
            </a:r>
            <a:r>
              <a:rPr lang="en-IE" sz="1600">
                <a:solidFill>
                  <a:srgbClr val="5F625F"/>
                </a:solidFill>
                <a:latin typeface="Calibri"/>
                <a:ea typeface="Calibri"/>
                <a:cs typeface="Calibri"/>
                <a:sym typeface="Calibri"/>
              </a:rPr>
              <a:t>:</a:t>
            </a:r>
            <a:endParaRPr/>
          </a:p>
          <a:p>
            <a:pPr indent="0" lvl="0" marL="0" marR="0" rtl="0" algn="l">
              <a:spcBef>
                <a:spcPts val="0"/>
              </a:spcBef>
              <a:spcAft>
                <a:spcPts val="0"/>
              </a:spcAft>
              <a:buNone/>
            </a:pPr>
            <a:r>
              <a:rPr lang="en-IE" sz="1600">
                <a:solidFill>
                  <a:srgbClr val="5F625F"/>
                </a:solidFill>
                <a:latin typeface="Calibri"/>
                <a:ea typeface="Calibri"/>
                <a:cs typeface="Calibri"/>
                <a:sym typeface="Calibri"/>
              </a:rPr>
              <a:t>Βήμα 1. Επιλέξτε ένα στοιχείο από τον ανασχεδιασμό σας για να το εφαρμόσετε. Για παράδειγμα</a:t>
            </a:r>
            <a:r>
              <a:rPr lang="en-IE" sz="1600">
                <a:solidFill>
                  <a:srgbClr val="5F625F"/>
                </a:solidFill>
                <a:latin typeface="Calibri"/>
                <a:ea typeface="Calibri"/>
                <a:cs typeface="Calibri"/>
                <a:sym typeface="Calibri"/>
              </a:rPr>
              <a:t>:</a:t>
            </a:r>
            <a:endParaRPr/>
          </a:p>
          <a:p>
            <a:pPr indent="-228600" lvl="0" marL="228600" marR="0" rtl="0" algn="just">
              <a:spcBef>
                <a:spcPts val="0"/>
              </a:spcBef>
              <a:spcAft>
                <a:spcPts val="0"/>
              </a:spcAft>
              <a:buClr>
                <a:schemeClr val="dk1"/>
              </a:buClr>
              <a:buSzPts val="1400"/>
              <a:buFont typeface="Arial"/>
              <a:buChar char="•"/>
            </a:pPr>
            <a:r>
              <a:rPr lang="en-IE">
                <a:solidFill>
                  <a:srgbClr val="5F625F"/>
                </a:solidFill>
                <a:latin typeface="Calibri"/>
                <a:ea typeface="Calibri"/>
                <a:cs typeface="Calibri"/>
                <a:sym typeface="Calibri"/>
              </a:rPr>
              <a:t>Μια συνεργατική άσκηση ανταλλαγής ιδεών χρησιμοποιώντας το Padlet ή το Miro</a:t>
            </a:r>
            <a:endParaRPr/>
          </a:p>
          <a:p>
            <a:pPr indent="-228600" lvl="0" marL="228600" marR="0" rtl="0" algn="just">
              <a:spcBef>
                <a:spcPts val="0"/>
              </a:spcBef>
              <a:spcAft>
                <a:spcPts val="0"/>
              </a:spcAft>
              <a:buClr>
                <a:schemeClr val="dk1"/>
              </a:buClr>
              <a:buSzPts val="1400"/>
              <a:buFont typeface="Arial"/>
              <a:buChar char="•"/>
            </a:pPr>
            <a:r>
              <a:rPr lang="en-IE">
                <a:solidFill>
                  <a:srgbClr val="5F625F"/>
                </a:solidFill>
                <a:latin typeface="Calibri"/>
                <a:ea typeface="Calibri"/>
                <a:cs typeface="Calibri"/>
                <a:sym typeface="Calibri"/>
              </a:rPr>
              <a:t>Ένα σύντομο βίντεο μικρομάθησης ή ένα μίνι-μάθημα H5P</a:t>
            </a:r>
            <a:endParaRPr/>
          </a:p>
          <a:p>
            <a:pPr indent="-228600" lvl="0" marL="228600" marR="0" rtl="0" algn="just">
              <a:spcBef>
                <a:spcPts val="0"/>
              </a:spcBef>
              <a:spcAft>
                <a:spcPts val="0"/>
              </a:spcAft>
              <a:buClr>
                <a:schemeClr val="dk1"/>
              </a:buClr>
              <a:buSzPts val="1400"/>
              <a:buFont typeface="Arial"/>
              <a:buChar char="•"/>
            </a:pPr>
            <a:r>
              <a:rPr lang="en-IE">
                <a:solidFill>
                  <a:srgbClr val="5F625F"/>
                </a:solidFill>
                <a:latin typeface="Calibri"/>
                <a:ea typeface="Calibri"/>
                <a:cs typeface="Calibri"/>
                <a:sym typeface="Calibri"/>
              </a:rPr>
              <a:t>Ένα διαδραστικό σενάριο διακλάδωσης στο Genially</a:t>
            </a:r>
            <a:endParaRPr/>
          </a:p>
          <a:p>
            <a:pPr indent="-228600" lvl="0" marL="228600" marR="0" rtl="0" algn="just">
              <a:spcBef>
                <a:spcPts val="0"/>
              </a:spcBef>
              <a:spcAft>
                <a:spcPts val="0"/>
              </a:spcAft>
              <a:buClr>
                <a:schemeClr val="dk1"/>
              </a:buClr>
              <a:buSzPts val="1400"/>
              <a:buFont typeface="Arial"/>
              <a:buChar char="•"/>
            </a:pPr>
            <a:r>
              <a:rPr lang="en-IE">
                <a:solidFill>
                  <a:srgbClr val="5F625F"/>
                </a:solidFill>
                <a:latin typeface="Calibri"/>
                <a:ea typeface="Calibri"/>
                <a:cs typeface="Calibri"/>
                <a:sym typeface="Calibri"/>
              </a:rPr>
              <a:t>Μια ερώτηση ανατροφοδότησης με υποστήριξη Τεχνητής Νοημοσύνης χρησιμοποιώντας το ChatGPT ή το Eduaide</a:t>
            </a:r>
            <a:endParaRPr/>
          </a:p>
          <a:p>
            <a:pPr indent="-228600" lvl="0" marL="228600" marR="0" rtl="0" algn="just">
              <a:spcBef>
                <a:spcPts val="0"/>
              </a:spcBef>
              <a:spcAft>
                <a:spcPts val="0"/>
              </a:spcAft>
              <a:buClr>
                <a:schemeClr val="dk1"/>
              </a:buClr>
              <a:buSzPts val="1400"/>
              <a:buFont typeface="Arial"/>
              <a:buChar char="•"/>
            </a:pPr>
            <a:r>
              <a:rPr lang="en-IE">
                <a:solidFill>
                  <a:srgbClr val="5F625F"/>
                </a:solidFill>
                <a:latin typeface="Calibri"/>
                <a:ea typeface="Calibri"/>
                <a:cs typeface="Calibri"/>
                <a:sym typeface="Calibri"/>
              </a:rPr>
              <a:t>Ένα πρότυπο Google Doc που δημιουργήθηκε από κοινού για την επίλυση προβλημάτων σε ομάδα</a:t>
            </a:r>
            <a:endParaRPr/>
          </a:p>
          <a:p>
            <a:pPr indent="-228600" lvl="0" marL="228600" marR="0" rtl="0" algn="just">
              <a:spcBef>
                <a:spcPts val="0"/>
              </a:spcBef>
              <a:spcAft>
                <a:spcPts val="0"/>
              </a:spcAft>
              <a:buClr>
                <a:schemeClr val="dk1"/>
              </a:buClr>
              <a:buSzPts val="1400"/>
              <a:buFont typeface="Arial"/>
              <a:buChar char="•"/>
            </a:pPr>
            <a:r>
              <a:rPr lang="en-IE">
                <a:solidFill>
                  <a:srgbClr val="5F625F"/>
                </a:solidFill>
                <a:latin typeface="Calibri"/>
                <a:ea typeface="Calibri"/>
                <a:cs typeface="Calibri"/>
                <a:sym typeface="Calibri"/>
              </a:rPr>
              <a:t>Μια σύντομη εργασία προσαρμοστικής μάθησης χρησιμοποιώντας το MagicSchool ή ένα παρόμοιο εργαλείο</a:t>
            </a:r>
            <a:endParaRPr/>
          </a:p>
          <a:p>
            <a:pPr indent="0" lvl="0" marL="0" marR="0" rtl="0" algn="l">
              <a:spcBef>
                <a:spcPts val="0"/>
              </a:spcBef>
              <a:spcAft>
                <a:spcPts val="0"/>
              </a:spcAft>
              <a:buNone/>
            </a:pPr>
            <a:r>
              <a:rPr lang="en-IE" sz="1600">
                <a:solidFill>
                  <a:srgbClr val="5F625F"/>
                </a:solidFill>
                <a:latin typeface="Calibri"/>
                <a:ea typeface="Calibri"/>
                <a:cs typeface="Calibri"/>
                <a:sym typeface="Calibri"/>
              </a:rPr>
              <a:t>Επιλέξτε κάτι για το οποίο μπορείτε να δημιουργήσετε ένα πρωτότυπο εντός του χρονικού πλαισίου</a:t>
            </a:r>
            <a:r>
              <a:rPr lang="en-IE" sz="1600">
                <a:solidFill>
                  <a:srgbClr val="5F625F"/>
                </a:solidFill>
                <a:latin typeface="Calibri"/>
                <a:ea typeface="Calibri"/>
                <a:cs typeface="Calibri"/>
                <a:sym typeface="Calibri"/>
              </a:rPr>
              <a:t>.</a:t>
            </a:r>
            <a:endParaRPr/>
          </a:p>
          <a:p>
            <a:pPr indent="0" lvl="0" marL="0" marR="0" rtl="0" algn="l">
              <a:spcBef>
                <a:spcPts val="0"/>
              </a:spcBef>
              <a:spcAft>
                <a:spcPts val="0"/>
              </a:spcAft>
              <a:buNone/>
            </a:pPr>
            <a:r>
              <a:t/>
            </a:r>
            <a:endParaRPr sz="1600">
              <a:solidFill>
                <a:srgbClr val="5F625F"/>
              </a:solidFill>
              <a:latin typeface="Calibri"/>
              <a:ea typeface="Calibri"/>
              <a:cs typeface="Calibri"/>
              <a:sym typeface="Calibri"/>
            </a:endParaRPr>
          </a:p>
          <a:p>
            <a:pPr indent="0" lvl="0" marL="0" marR="0" rtl="0" algn="l">
              <a:spcBef>
                <a:spcPts val="0"/>
              </a:spcBef>
              <a:spcAft>
                <a:spcPts val="0"/>
              </a:spcAft>
              <a:buNone/>
            </a:pPr>
            <a:r>
              <a:t/>
            </a:r>
            <a:endParaRPr sz="1100">
              <a:solidFill>
                <a:schemeClr val="dk1"/>
              </a:solidFill>
              <a:latin typeface="Arial"/>
              <a:ea typeface="Arial"/>
              <a:cs typeface="Arial"/>
              <a:sym typeface="Arial"/>
            </a:endParaRPr>
          </a:p>
          <a:p>
            <a:pPr indent="0" lvl="0" marL="0" marR="0" rtl="0" algn="just">
              <a:lnSpc>
                <a:spcPct val="150000"/>
              </a:lnSpc>
              <a:spcBef>
                <a:spcPts val="0"/>
              </a:spcBef>
              <a:spcAft>
                <a:spcPts val="0"/>
              </a:spcAft>
              <a:buNone/>
            </a:pPr>
            <a:r>
              <a:t/>
            </a:r>
            <a:endParaRPr sz="900">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09" name="Shape 509"/>
        <p:cNvGrpSpPr/>
        <p:nvPr/>
      </p:nvGrpSpPr>
      <p:grpSpPr>
        <a:xfrm>
          <a:off x="0" y="0"/>
          <a:ext cx="0" cy="0"/>
          <a:chOff x="0" y="0"/>
          <a:chExt cx="0" cy="0"/>
        </a:xfrm>
      </p:grpSpPr>
      <p:sp>
        <p:nvSpPr>
          <p:cNvPr id="510" name="Google Shape;510;p15"/>
          <p:cNvSpPr txBox="1"/>
          <p:nvPr/>
        </p:nvSpPr>
        <p:spPr>
          <a:xfrm>
            <a:off x="290075" y="51550"/>
            <a:ext cx="11457600" cy="83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E" sz="2400">
                <a:solidFill>
                  <a:srgbClr val="C52B87"/>
                </a:solidFill>
                <a:latin typeface="Calibri"/>
                <a:ea typeface="Calibri"/>
                <a:cs typeface="Calibri"/>
                <a:sym typeface="Calibri"/>
              </a:rPr>
              <a:t>Δραστηριότητα </a:t>
            </a:r>
            <a:r>
              <a:rPr b="1" lang="en-IE" sz="2400">
                <a:solidFill>
                  <a:srgbClr val="0070C0"/>
                </a:solidFill>
                <a:latin typeface="Calibri"/>
                <a:ea typeface="Calibri"/>
                <a:cs typeface="Calibri"/>
                <a:sym typeface="Calibri"/>
              </a:rPr>
              <a:t>Εφαρμογή των αλλαγών που συνάδουν με το πλαίσιο Τεχνολογικής Παιδαγωγικής Γνώσης Περιεχομένου χρησιμοποιώντας Ψηφιακά Εργαλεία </a:t>
            </a:r>
            <a:r>
              <a:rPr b="1" lang="en-IE" sz="2000">
                <a:solidFill>
                  <a:srgbClr val="0070C0"/>
                </a:solidFill>
                <a:latin typeface="Calibri"/>
                <a:ea typeface="Calibri"/>
                <a:cs typeface="Calibri"/>
                <a:sym typeface="Calibri"/>
              </a:rPr>
              <a:t>(45 λεπτά)</a:t>
            </a:r>
            <a:endParaRPr sz="1000"/>
          </a:p>
        </p:txBody>
      </p:sp>
      <p:sp>
        <p:nvSpPr>
          <p:cNvPr id="511" name="Google Shape;511;p15"/>
          <p:cNvSpPr txBox="1"/>
          <p:nvPr/>
        </p:nvSpPr>
        <p:spPr>
          <a:xfrm>
            <a:off x="144900" y="758224"/>
            <a:ext cx="12047100" cy="508500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chemeClr val="dk1"/>
              </a:buClr>
              <a:buSzPts val="1400"/>
              <a:buFont typeface="Arial"/>
              <a:buNone/>
            </a:pPr>
            <a:r>
              <a:rPr lang="en-IE" sz="1600">
                <a:solidFill>
                  <a:srgbClr val="5F625F"/>
                </a:solidFill>
                <a:latin typeface="Calibri"/>
                <a:ea typeface="Calibri"/>
                <a:cs typeface="Calibri"/>
                <a:sym typeface="Calibri"/>
              </a:rPr>
              <a:t>Βήμα 2. Δημιουργήστε ένα μικρό, λειτουργικό πρωτότυπο. Φτιάξτε μια βασική έκδοση που θα μπορεί να δοκιμάσει ο σπουδαστής/σπουδάστρια. Παραδείγματα</a:t>
            </a:r>
            <a:r>
              <a:rPr lang="en-IE" sz="1600">
                <a:solidFill>
                  <a:srgbClr val="5F625F"/>
                </a:solidFill>
                <a:latin typeface="Calibri"/>
                <a:ea typeface="Calibri"/>
                <a:cs typeface="Calibri"/>
                <a:sym typeface="Calibri"/>
              </a:rPr>
              <a:t>:</a:t>
            </a:r>
            <a:endParaRPr/>
          </a:p>
          <a:p>
            <a:pPr indent="-228600" lvl="1" marL="685800" marR="0" rtl="0" algn="just">
              <a:lnSpc>
                <a:spcPct val="100000"/>
              </a:lnSpc>
              <a:spcBef>
                <a:spcPts val="0"/>
              </a:spcBef>
              <a:spcAft>
                <a:spcPts val="0"/>
              </a:spcAft>
              <a:buClr>
                <a:schemeClr val="dk1"/>
              </a:buClr>
              <a:buSzPts val="1400"/>
              <a:buFont typeface="Courier New"/>
              <a:buChar char="o"/>
            </a:pPr>
            <a:r>
              <a:rPr lang="en-IE" sz="1200">
                <a:solidFill>
                  <a:srgbClr val="5F625F"/>
                </a:solidFill>
                <a:latin typeface="Calibri"/>
                <a:ea typeface="Calibri"/>
                <a:cs typeface="Calibri"/>
                <a:sym typeface="Calibri"/>
              </a:rPr>
              <a:t>Ένας πίνακας Padlet με οδηγίες και ενότητες</a:t>
            </a:r>
            <a:endParaRPr/>
          </a:p>
          <a:p>
            <a:pPr indent="-228600" lvl="1" marL="685800" marR="0" rtl="0" algn="just">
              <a:lnSpc>
                <a:spcPct val="100000"/>
              </a:lnSpc>
              <a:spcBef>
                <a:spcPts val="0"/>
              </a:spcBef>
              <a:spcAft>
                <a:spcPts val="0"/>
              </a:spcAft>
              <a:buClr>
                <a:schemeClr val="dk1"/>
              </a:buClr>
              <a:buSzPts val="1400"/>
              <a:buFont typeface="Courier New"/>
              <a:buChar char="o"/>
            </a:pPr>
            <a:r>
              <a:rPr lang="en-IE" sz="1200">
                <a:solidFill>
                  <a:srgbClr val="5F625F"/>
                </a:solidFill>
                <a:latin typeface="Calibri"/>
                <a:ea typeface="Calibri"/>
                <a:cs typeface="Calibri"/>
                <a:sym typeface="Calibri"/>
              </a:rPr>
              <a:t>Ένα διαδραστικό στοιχείο H5P 3–5 διαφανειών (κουίζ, κάρτες εκμάθησης, hotspot, μεταφορά και απόθεση)</a:t>
            </a:r>
            <a:endParaRPr/>
          </a:p>
          <a:p>
            <a:pPr indent="-228600" lvl="1" marL="685800" marR="0" rtl="0" algn="just">
              <a:lnSpc>
                <a:spcPct val="100000"/>
              </a:lnSpc>
              <a:spcBef>
                <a:spcPts val="0"/>
              </a:spcBef>
              <a:spcAft>
                <a:spcPts val="0"/>
              </a:spcAft>
              <a:buClr>
                <a:schemeClr val="dk1"/>
              </a:buClr>
              <a:buSzPts val="1400"/>
              <a:buFont typeface="Courier New"/>
              <a:buChar char="o"/>
            </a:pPr>
            <a:r>
              <a:rPr lang="en-IE" sz="1200">
                <a:solidFill>
                  <a:srgbClr val="5F625F"/>
                </a:solidFill>
                <a:latin typeface="Calibri"/>
                <a:ea typeface="Calibri"/>
                <a:cs typeface="Calibri"/>
                <a:sym typeface="Calibri"/>
              </a:rPr>
              <a:t>Ένα έγγραφο Google Doc με καθοδηγητικές ερωτήσεις και βοηθήματα</a:t>
            </a:r>
            <a:endParaRPr/>
          </a:p>
          <a:p>
            <a:pPr indent="-228600" lvl="1" marL="685800" marR="0" rtl="0" algn="just">
              <a:lnSpc>
                <a:spcPct val="100000"/>
              </a:lnSpc>
              <a:spcBef>
                <a:spcPts val="0"/>
              </a:spcBef>
              <a:spcAft>
                <a:spcPts val="0"/>
              </a:spcAft>
              <a:buClr>
                <a:schemeClr val="dk1"/>
              </a:buClr>
              <a:buSzPts val="1400"/>
              <a:buFont typeface="Courier New"/>
              <a:buChar char="o"/>
            </a:pPr>
            <a:r>
              <a:rPr lang="en-IE" sz="1200">
                <a:solidFill>
                  <a:srgbClr val="5F625F"/>
                </a:solidFill>
                <a:latin typeface="Calibri"/>
                <a:ea typeface="Calibri"/>
                <a:cs typeface="Calibri"/>
                <a:sym typeface="Calibri"/>
              </a:rPr>
              <a:t>Ένα σύντομο πρότυπο εξήγησης ή ανατροφοδότησης που δημιουργήθηκε με Τεχνητή Νοημοσύνη</a:t>
            </a:r>
            <a:endParaRPr/>
          </a:p>
          <a:p>
            <a:pPr indent="-228600" lvl="1" marL="685800" marR="0" rtl="0" algn="just">
              <a:lnSpc>
                <a:spcPct val="100000"/>
              </a:lnSpc>
              <a:spcBef>
                <a:spcPts val="0"/>
              </a:spcBef>
              <a:spcAft>
                <a:spcPts val="0"/>
              </a:spcAft>
              <a:buClr>
                <a:schemeClr val="dk1"/>
              </a:buClr>
              <a:buSzPts val="1400"/>
              <a:buFont typeface="Courier New"/>
              <a:buChar char="o"/>
            </a:pPr>
            <a:r>
              <a:rPr lang="en-IE" sz="1200">
                <a:solidFill>
                  <a:srgbClr val="5F625F"/>
                </a:solidFill>
                <a:latin typeface="Calibri"/>
                <a:ea typeface="Calibri"/>
                <a:cs typeface="Calibri"/>
                <a:sym typeface="Calibri"/>
              </a:rPr>
              <a:t>Ένας πίνακας Miro με τη δομή μιας δραστηριότητας</a:t>
            </a:r>
            <a:endParaRPr/>
          </a:p>
          <a:p>
            <a:pPr indent="-228600" lvl="1" marL="685800" marR="0" rtl="0" algn="just">
              <a:lnSpc>
                <a:spcPct val="100000"/>
              </a:lnSpc>
              <a:spcBef>
                <a:spcPts val="0"/>
              </a:spcBef>
              <a:spcAft>
                <a:spcPts val="0"/>
              </a:spcAft>
              <a:buClr>
                <a:schemeClr val="dk1"/>
              </a:buClr>
              <a:buSzPts val="1400"/>
              <a:buFont typeface="Courier New"/>
              <a:buChar char="o"/>
            </a:pPr>
            <a:r>
              <a:rPr lang="en-IE" sz="1200">
                <a:solidFill>
                  <a:srgbClr val="5F625F"/>
                </a:solidFill>
                <a:latin typeface="Calibri"/>
                <a:ea typeface="Calibri"/>
                <a:cs typeface="Calibri"/>
                <a:sym typeface="Calibri"/>
              </a:rPr>
              <a:t>Ένα σενάριο διακλάδωσης Genially με 2 - 3 σημεία απόφασης</a:t>
            </a:r>
            <a:endParaRPr/>
          </a:p>
          <a:p>
            <a:pPr indent="0" lvl="0" marL="0" marR="0" rtl="0" algn="just">
              <a:lnSpc>
                <a:spcPct val="100000"/>
              </a:lnSpc>
              <a:spcBef>
                <a:spcPts val="0"/>
              </a:spcBef>
              <a:spcAft>
                <a:spcPts val="0"/>
              </a:spcAft>
              <a:buClr>
                <a:schemeClr val="dk1"/>
              </a:buClr>
              <a:buSzPts val="1400"/>
              <a:buFont typeface="Arial"/>
              <a:buNone/>
            </a:pPr>
            <a:r>
              <a:rPr lang="en-IE" sz="1600">
                <a:solidFill>
                  <a:srgbClr val="5F625F"/>
                </a:solidFill>
                <a:latin typeface="Calibri"/>
                <a:ea typeface="Calibri"/>
                <a:cs typeface="Calibri"/>
                <a:sym typeface="Calibri"/>
              </a:rPr>
              <a:t>Εστιάστε στη σαφήνεια, την ευθυγράμμιση με τα μαθησιακά αποτελέσματα, την προσβασιμότητα και την ευκολία χρήσης</a:t>
            </a:r>
            <a:r>
              <a:rPr lang="en-IE" sz="1600">
                <a:solidFill>
                  <a:srgbClr val="5F625F"/>
                </a:solidFill>
                <a:latin typeface="Calibri"/>
                <a:ea typeface="Calibri"/>
                <a:cs typeface="Calibri"/>
                <a:sym typeface="Calibri"/>
              </a:rPr>
              <a:t>.</a:t>
            </a:r>
            <a:endParaRPr/>
          </a:p>
          <a:p>
            <a:pPr indent="0" lvl="0" marL="0" marR="0" rtl="0" algn="just">
              <a:lnSpc>
                <a:spcPct val="100000"/>
              </a:lnSpc>
              <a:spcBef>
                <a:spcPts val="0"/>
              </a:spcBef>
              <a:spcAft>
                <a:spcPts val="0"/>
              </a:spcAft>
              <a:buClr>
                <a:schemeClr val="dk1"/>
              </a:buClr>
              <a:buSzPts val="1400"/>
              <a:buFont typeface="Arial"/>
              <a:buNone/>
            </a:pPr>
            <a:r>
              <a:rPr lang="en-IE" sz="1600">
                <a:solidFill>
                  <a:srgbClr val="5F625F"/>
                </a:solidFill>
                <a:latin typeface="Calibri"/>
                <a:ea typeface="Calibri"/>
                <a:cs typeface="Calibri"/>
                <a:sym typeface="Calibri"/>
              </a:rPr>
              <a:t>Βήμα 3. Γράψτε μια σύντομη εξήγηση για τον σχεδιασμό του πρωτοτύπου σας. Εξηγήστε τα εξής</a:t>
            </a:r>
            <a:r>
              <a:rPr lang="en-IE" sz="1600">
                <a:solidFill>
                  <a:srgbClr val="5F625F"/>
                </a:solidFill>
                <a:latin typeface="Calibri"/>
                <a:ea typeface="Calibri"/>
                <a:cs typeface="Calibri"/>
                <a:sym typeface="Calibri"/>
              </a:rPr>
              <a:t>:</a:t>
            </a:r>
            <a:endParaRPr/>
          </a:p>
          <a:p>
            <a:pPr indent="-88900" lvl="0" marL="88900" marR="0" rtl="0" algn="just">
              <a:lnSpc>
                <a:spcPct val="100000"/>
              </a:lnSpc>
              <a:spcBef>
                <a:spcPts val="0"/>
              </a:spcBef>
              <a:spcAft>
                <a:spcPts val="0"/>
              </a:spcAft>
              <a:buClr>
                <a:schemeClr val="dk1"/>
              </a:buClr>
              <a:buSzPts val="1400"/>
              <a:buFont typeface="Arial"/>
              <a:buChar char="•"/>
            </a:pPr>
            <a:r>
              <a:rPr lang="en-IE">
                <a:solidFill>
                  <a:srgbClr val="5F625F"/>
                </a:solidFill>
                <a:latin typeface="Calibri"/>
                <a:ea typeface="Calibri"/>
                <a:cs typeface="Calibri"/>
                <a:sym typeface="Calibri"/>
              </a:rPr>
              <a:t>Μαθησιακός στόχος: Ποια δεξιότητα ή γνώση υποστηρίζει αυτό το πρωτότυπο;</a:t>
            </a:r>
            <a:endParaRPr/>
          </a:p>
          <a:p>
            <a:pPr indent="-88900" lvl="0" marL="88900" marR="0" rtl="0" algn="just">
              <a:lnSpc>
                <a:spcPct val="100000"/>
              </a:lnSpc>
              <a:spcBef>
                <a:spcPts val="0"/>
              </a:spcBef>
              <a:spcAft>
                <a:spcPts val="0"/>
              </a:spcAft>
              <a:buClr>
                <a:schemeClr val="dk1"/>
              </a:buClr>
              <a:buSzPts val="1400"/>
              <a:buFont typeface="Arial"/>
              <a:buChar char="•"/>
            </a:pPr>
            <a:r>
              <a:rPr lang="en-IE">
                <a:solidFill>
                  <a:srgbClr val="5F625F"/>
                </a:solidFill>
                <a:latin typeface="Calibri"/>
                <a:ea typeface="Calibri"/>
                <a:cs typeface="Calibri"/>
                <a:sym typeface="Calibri"/>
              </a:rPr>
              <a:t>Παιδαγωγική προσέγγιση: Πώς υποστηρίζει αυτό το εργαλείο τη στρατηγική που επιλέξατε (μάθηση βασισμένη σε προβλήματα, συνεργατική μάθηση, έρευνα, μικρομάθηση);</a:t>
            </a:r>
            <a:endParaRPr/>
          </a:p>
          <a:p>
            <a:pPr indent="-88900" lvl="0" marL="88900" marR="0" rtl="0" algn="just">
              <a:lnSpc>
                <a:spcPct val="100000"/>
              </a:lnSpc>
              <a:spcBef>
                <a:spcPts val="0"/>
              </a:spcBef>
              <a:spcAft>
                <a:spcPts val="0"/>
              </a:spcAft>
              <a:buClr>
                <a:schemeClr val="dk1"/>
              </a:buClr>
              <a:buSzPts val="1400"/>
              <a:buFont typeface="Arial"/>
              <a:buChar char="•"/>
            </a:pPr>
            <a:r>
              <a:rPr lang="en-IE">
                <a:solidFill>
                  <a:srgbClr val="5F625F"/>
                </a:solidFill>
                <a:latin typeface="Calibri"/>
                <a:ea typeface="Calibri"/>
                <a:cs typeface="Calibri"/>
                <a:sym typeface="Calibri"/>
              </a:rPr>
              <a:t>Ευθυγράμμιση με το πλαίσιο Τεχνολογικής Παιδαγωγικής Γνώσης Περιεχομένου</a:t>
            </a:r>
            <a:r>
              <a:rPr lang="en-IE" sz="1400">
                <a:solidFill>
                  <a:srgbClr val="5F625F"/>
                </a:solidFill>
                <a:latin typeface="Calibri"/>
                <a:ea typeface="Calibri"/>
                <a:cs typeface="Calibri"/>
                <a:sym typeface="Calibri"/>
              </a:rPr>
              <a:t>:</a:t>
            </a:r>
            <a:endParaRPr/>
          </a:p>
          <a:p>
            <a:pPr indent="0" lvl="1" marL="457200" marR="0" rtl="0" algn="just">
              <a:lnSpc>
                <a:spcPct val="100000"/>
              </a:lnSpc>
              <a:spcBef>
                <a:spcPts val="0"/>
              </a:spcBef>
              <a:spcAft>
                <a:spcPts val="0"/>
              </a:spcAft>
              <a:buClr>
                <a:schemeClr val="dk1"/>
              </a:buClr>
              <a:buSzPts val="1400"/>
              <a:buFont typeface="Arial"/>
              <a:buNone/>
            </a:pPr>
            <a:r>
              <a:rPr b="0" i="0" lang="en-IE" sz="1200" u="none" cap="none" strike="noStrike">
                <a:solidFill>
                  <a:srgbClr val="5F625F"/>
                </a:solidFill>
                <a:latin typeface="Calibri"/>
                <a:ea typeface="Calibri"/>
                <a:cs typeface="Calibri"/>
                <a:sym typeface="Calibri"/>
              </a:rPr>
              <a:t>o	</a:t>
            </a:r>
            <a:r>
              <a:rPr lang="en-IE" sz="1200">
                <a:solidFill>
                  <a:srgbClr val="5F625F"/>
                </a:solidFill>
                <a:latin typeface="Calibri"/>
                <a:ea typeface="Calibri"/>
                <a:cs typeface="Calibri"/>
                <a:sym typeface="Calibri"/>
              </a:rPr>
              <a:t>Πώς η τεχνολογία ενισχύει - και δεν αντικαθιστά - την παιδαγωγική σας</a:t>
            </a:r>
            <a:endParaRPr/>
          </a:p>
          <a:p>
            <a:pPr indent="0" lvl="1" marL="457200" marR="0" rtl="0" algn="just">
              <a:lnSpc>
                <a:spcPct val="100000"/>
              </a:lnSpc>
              <a:spcBef>
                <a:spcPts val="0"/>
              </a:spcBef>
              <a:spcAft>
                <a:spcPts val="0"/>
              </a:spcAft>
              <a:buClr>
                <a:schemeClr val="dk1"/>
              </a:buClr>
              <a:buSzPts val="1400"/>
              <a:buFont typeface="Arial"/>
              <a:buNone/>
            </a:pPr>
            <a:r>
              <a:rPr b="0" i="0" lang="en-IE" sz="1200" u="none" cap="none" strike="noStrike">
                <a:solidFill>
                  <a:srgbClr val="5F625F"/>
                </a:solidFill>
                <a:latin typeface="Calibri"/>
                <a:ea typeface="Calibri"/>
                <a:cs typeface="Calibri"/>
                <a:sym typeface="Calibri"/>
              </a:rPr>
              <a:t>o	</a:t>
            </a:r>
            <a:r>
              <a:rPr lang="en-IE" sz="1200">
                <a:solidFill>
                  <a:srgbClr val="5F625F"/>
                </a:solidFill>
                <a:latin typeface="Calibri"/>
                <a:ea typeface="Calibri"/>
                <a:cs typeface="Calibri"/>
                <a:sym typeface="Calibri"/>
              </a:rPr>
              <a:t>Γιατί αυτό το συγκεκριμένο εργαλείο ταιριάζει καλά;</a:t>
            </a:r>
            <a:endParaRPr/>
          </a:p>
          <a:p>
            <a:pPr indent="-228600" lvl="0" marL="228600" marR="0" rtl="0" algn="just">
              <a:lnSpc>
                <a:spcPct val="100000"/>
              </a:lnSpc>
              <a:spcBef>
                <a:spcPts val="0"/>
              </a:spcBef>
              <a:spcAft>
                <a:spcPts val="0"/>
              </a:spcAft>
              <a:buClr>
                <a:schemeClr val="dk1"/>
              </a:buClr>
              <a:buSzPts val="1400"/>
              <a:buFont typeface="Arial"/>
              <a:buChar char="•"/>
            </a:pPr>
            <a:r>
              <a:rPr lang="en-IE" sz="1600">
                <a:solidFill>
                  <a:srgbClr val="5F625F"/>
                </a:solidFill>
                <a:latin typeface="Calibri"/>
                <a:ea typeface="Calibri"/>
                <a:cs typeface="Calibri"/>
                <a:sym typeface="Calibri"/>
              </a:rPr>
              <a:t>Εμπειρία σπουδαστή/σπουδάστριας:</a:t>
            </a:r>
            <a:endParaRPr/>
          </a:p>
          <a:p>
            <a:pPr indent="0" lvl="1" marL="457200" marR="0" rtl="0" algn="just">
              <a:lnSpc>
                <a:spcPct val="100000"/>
              </a:lnSpc>
              <a:spcBef>
                <a:spcPts val="0"/>
              </a:spcBef>
              <a:spcAft>
                <a:spcPts val="0"/>
              </a:spcAft>
              <a:buClr>
                <a:schemeClr val="dk1"/>
              </a:buClr>
              <a:buSzPts val="1400"/>
              <a:buFont typeface="Arial"/>
              <a:buNone/>
            </a:pPr>
            <a:r>
              <a:rPr b="0" i="0" lang="en-IE" sz="1200" u="none" cap="none" strike="noStrike">
                <a:solidFill>
                  <a:srgbClr val="5F625F"/>
                </a:solidFill>
                <a:latin typeface="Calibri"/>
                <a:ea typeface="Calibri"/>
                <a:cs typeface="Calibri"/>
                <a:sym typeface="Calibri"/>
              </a:rPr>
              <a:t>o	</a:t>
            </a:r>
            <a:r>
              <a:rPr lang="en-IE" sz="1200">
                <a:solidFill>
                  <a:srgbClr val="5F625F"/>
                </a:solidFill>
                <a:latin typeface="Calibri"/>
                <a:ea typeface="Calibri"/>
                <a:cs typeface="Calibri"/>
                <a:sym typeface="Calibri"/>
              </a:rPr>
              <a:t>Πώς προάγει η δραστηριότητα την εμπλοκή, την αυτονομία, τη συνάφεια ή τον αναστοχασμό;</a:t>
            </a:r>
            <a:endParaRPr/>
          </a:p>
          <a:p>
            <a:pPr indent="0" lvl="1" marL="457200" marR="0" rtl="0" algn="just">
              <a:lnSpc>
                <a:spcPct val="100000"/>
              </a:lnSpc>
              <a:spcBef>
                <a:spcPts val="0"/>
              </a:spcBef>
              <a:spcAft>
                <a:spcPts val="0"/>
              </a:spcAft>
              <a:buClr>
                <a:schemeClr val="dk1"/>
              </a:buClr>
              <a:buSzPts val="1400"/>
              <a:buFont typeface="Arial"/>
              <a:buNone/>
            </a:pPr>
            <a:r>
              <a:rPr b="0" i="0" lang="en-IE" sz="1200" u="none" cap="none" strike="noStrike">
                <a:solidFill>
                  <a:srgbClr val="5F625F"/>
                </a:solidFill>
                <a:latin typeface="Calibri"/>
                <a:ea typeface="Calibri"/>
                <a:cs typeface="Calibri"/>
                <a:sym typeface="Calibri"/>
              </a:rPr>
              <a:t>o	</a:t>
            </a:r>
            <a:r>
              <a:rPr lang="en-IE" sz="1200">
                <a:solidFill>
                  <a:srgbClr val="5F625F"/>
                </a:solidFill>
                <a:latin typeface="Calibri"/>
                <a:ea typeface="Calibri"/>
                <a:cs typeface="Calibri"/>
                <a:sym typeface="Calibri"/>
              </a:rPr>
              <a:t>Τι είδους υποστήριξη συμπεριλάβατε (πρότυπα, υποδείξεις, οδηγίες χρήσης);</a:t>
            </a:r>
            <a:endParaRPr/>
          </a:p>
          <a:p>
            <a:pPr indent="0" lvl="0" marL="0" marR="0" rtl="0" algn="just">
              <a:lnSpc>
                <a:spcPct val="100000"/>
              </a:lnSpc>
              <a:spcBef>
                <a:spcPts val="0"/>
              </a:spcBef>
              <a:spcAft>
                <a:spcPts val="0"/>
              </a:spcAft>
              <a:buClr>
                <a:schemeClr val="dk1"/>
              </a:buClr>
              <a:buSzPts val="1400"/>
              <a:buFont typeface="Arial"/>
              <a:buNone/>
            </a:pPr>
            <a:r>
              <a:rPr lang="en-IE" sz="1600">
                <a:solidFill>
                  <a:srgbClr val="5F625F"/>
                </a:solidFill>
                <a:latin typeface="Calibri"/>
                <a:ea typeface="Calibri"/>
                <a:cs typeface="Calibri"/>
                <a:sym typeface="Calibri"/>
              </a:rPr>
              <a:t>Βήμα 4. Αξιολογήστε το πρωτότυπό σας χρησιμοποιώντας μια σύντομη λίστα ελέγχου αναστοχασμού</a:t>
            </a:r>
            <a:r>
              <a:rPr lang="en-IE" sz="1600">
                <a:solidFill>
                  <a:srgbClr val="5F625F"/>
                </a:solidFill>
                <a:latin typeface="Calibri"/>
                <a:ea typeface="Calibri"/>
                <a:cs typeface="Calibri"/>
                <a:sym typeface="Calibri"/>
              </a:rPr>
              <a:t>:</a:t>
            </a:r>
            <a:endParaRPr/>
          </a:p>
          <a:p>
            <a:pPr indent="-228600" lvl="1" marL="228600" marR="0" rtl="0" algn="just">
              <a:lnSpc>
                <a:spcPct val="100000"/>
              </a:lnSpc>
              <a:spcBef>
                <a:spcPts val="0"/>
              </a:spcBef>
              <a:spcAft>
                <a:spcPts val="0"/>
              </a:spcAft>
              <a:buClr>
                <a:schemeClr val="dk1"/>
              </a:buClr>
              <a:buSzPts val="1400"/>
              <a:buFont typeface="Arial"/>
              <a:buChar char="•"/>
            </a:pPr>
            <a:r>
              <a:rPr lang="en-IE">
                <a:solidFill>
                  <a:srgbClr val="5F625F"/>
                </a:solidFill>
                <a:latin typeface="Calibri"/>
                <a:ea typeface="Calibri"/>
                <a:cs typeface="Calibri"/>
                <a:sym typeface="Calibri"/>
              </a:rPr>
              <a:t>Η τεχνολογία υποστηρίζει ουσιαστικά το μαθησιακό αποτέλεσμα;</a:t>
            </a:r>
            <a:endParaRPr/>
          </a:p>
          <a:p>
            <a:pPr indent="-228600" lvl="1" marL="228600" marR="0" rtl="0" algn="just">
              <a:lnSpc>
                <a:spcPct val="100000"/>
              </a:lnSpc>
              <a:spcBef>
                <a:spcPts val="0"/>
              </a:spcBef>
              <a:spcAft>
                <a:spcPts val="0"/>
              </a:spcAft>
              <a:buClr>
                <a:schemeClr val="dk1"/>
              </a:buClr>
              <a:buSzPts val="1400"/>
              <a:buFont typeface="Arial"/>
              <a:buChar char="•"/>
            </a:pPr>
            <a:r>
              <a:rPr lang="en-IE">
                <a:solidFill>
                  <a:srgbClr val="5F625F"/>
                </a:solidFill>
                <a:latin typeface="Calibri"/>
                <a:ea typeface="Calibri"/>
                <a:cs typeface="Calibri"/>
                <a:sym typeface="Calibri"/>
              </a:rPr>
              <a:t>Η δραστηριότητα είναι διαισθητική και προσβάσιμη για ενήλικες σπουδαστές/σπουδάστριες;</a:t>
            </a:r>
            <a:endParaRPr/>
          </a:p>
          <a:p>
            <a:pPr indent="-228600" lvl="1" marL="228600" marR="0" rtl="0" algn="just">
              <a:lnSpc>
                <a:spcPct val="100000"/>
              </a:lnSpc>
              <a:spcBef>
                <a:spcPts val="0"/>
              </a:spcBef>
              <a:spcAft>
                <a:spcPts val="0"/>
              </a:spcAft>
              <a:buClr>
                <a:schemeClr val="dk1"/>
              </a:buClr>
              <a:buSzPts val="1400"/>
              <a:buFont typeface="Arial"/>
              <a:buChar char="•"/>
            </a:pPr>
            <a:r>
              <a:rPr lang="en-IE">
                <a:solidFill>
                  <a:srgbClr val="5F625F"/>
                </a:solidFill>
                <a:latin typeface="Calibri"/>
                <a:ea typeface="Calibri"/>
                <a:cs typeface="Calibri"/>
                <a:sym typeface="Calibri"/>
              </a:rPr>
              <a:t>Ενθαρρύνει την αλληλεπίδραση, τη συνεργασία ή την επίλυση προβλημάτων;</a:t>
            </a:r>
            <a:endParaRPr/>
          </a:p>
          <a:p>
            <a:pPr indent="-228600" lvl="1" marL="228600" marR="0" rtl="0" algn="just">
              <a:lnSpc>
                <a:spcPct val="100000"/>
              </a:lnSpc>
              <a:spcBef>
                <a:spcPts val="0"/>
              </a:spcBef>
              <a:spcAft>
                <a:spcPts val="0"/>
              </a:spcAft>
              <a:buClr>
                <a:schemeClr val="dk1"/>
              </a:buClr>
              <a:buSzPts val="1400"/>
              <a:buFont typeface="Arial"/>
              <a:buChar char="•"/>
            </a:pPr>
            <a:r>
              <a:rPr lang="en-IE">
                <a:solidFill>
                  <a:srgbClr val="5F625F"/>
                </a:solidFill>
                <a:latin typeface="Calibri"/>
                <a:ea typeface="Calibri"/>
                <a:cs typeface="Calibri"/>
                <a:sym typeface="Calibri"/>
              </a:rPr>
              <a:t>Αντανακλά τις βελτιώσεις από τη Δραστηριότητα 1;</a:t>
            </a:r>
            <a:endParaRPr/>
          </a:p>
          <a:p>
            <a:pPr indent="-228600" lvl="1" marL="228600" marR="0" rtl="0" algn="just">
              <a:lnSpc>
                <a:spcPct val="100000"/>
              </a:lnSpc>
              <a:spcBef>
                <a:spcPts val="0"/>
              </a:spcBef>
              <a:spcAft>
                <a:spcPts val="0"/>
              </a:spcAft>
              <a:buClr>
                <a:schemeClr val="dk1"/>
              </a:buClr>
              <a:buSzPts val="1400"/>
              <a:buFont typeface="Arial"/>
              <a:buChar char="•"/>
            </a:pPr>
            <a:r>
              <a:rPr lang="en-IE">
                <a:solidFill>
                  <a:srgbClr val="5F625F"/>
                </a:solidFill>
                <a:latin typeface="Calibri"/>
                <a:ea typeface="Calibri"/>
                <a:cs typeface="Calibri"/>
                <a:sym typeface="Calibri"/>
              </a:rPr>
              <a:t>Ποιες μικρές αλλαγές θα κάνατε πριν τη χρησιμοποιήσετε με πραγματικούς σπουδαστές/σπουδάστριες;</a:t>
            </a:r>
            <a:endParaRPr sz="2800">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15" name="Shape 515"/>
        <p:cNvGrpSpPr/>
        <p:nvPr/>
      </p:nvGrpSpPr>
      <p:grpSpPr>
        <a:xfrm>
          <a:off x="0" y="0"/>
          <a:ext cx="0" cy="0"/>
          <a:chOff x="0" y="0"/>
          <a:chExt cx="0" cy="0"/>
        </a:xfrm>
      </p:grpSpPr>
      <p:sp>
        <p:nvSpPr>
          <p:cNvPr id="516" name="Google Shape;516;p16"/>
          <p:cNvSpPr txBox="1"/>
          <p:nvPr>
            <p:ph type="title"/>
          </p:nvPr>
        </p:nvSpPr>
        <p:spPr>
          <a:xfrm>
            <a:off x="3309300" y="165750"/>
            <a:ext cx="5573400" cy="5811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0070C0"/>
              </a:buClr>
              <a:buSzPts val="3200"/>
              <a:buFont typeface="Calibri"/>
              <a:buNone/>
            </a:pPr>
            <a:r>
              <a:rPr lang="en-IE">
                <a:solidFill>
                  <a:srgbClr val="0070C0"/>
                </a:solidFill>
                <a:latin typeface="Calibri"/>
                <a:ea typeface="Calibri"/>
                <a:cs typeface="Calibri"/>
                <a:sym typeface="Calibri"/>
              </a:rPr>
              <a:t>Συμβουλές για </a:t>
            </a:r>
            <a:r>
              <a:rPr lang="en-IE">
                <a:solidFill>
                  <a:srgbClr val="C52B87"/>
                </a:solidFill>
                <a:latin typeface="Calibri"/>
                <a:ea typeface="Calibri"/>
                <a:cs typeface="Calibri"/>
                <a:sym typeface="Calibri"/>
              </a:rPr>
              <a:t>Εκπαιδευτικούς</a:t>
            </a:r>
            <a:endParaRPr/>
          </a:p>
        </p:txBody>
      </p:sp>
      <p:sp>
        <p:nvSpPr>
          <p:cNvPr id="517" name="Google Shape;517;p16"/>
          <p:cNvSpPr txBox="1"/>
          <p:nvPr/>
        </p:nvSpPr>
        <p:spPr>
          <a:xfrm>
            <a:off x="279700" y="1079751"/>
            <a:ext cx="5933400" cy="2616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E" sz="1800">
                <a:solidFill>
                  <a:schemeClr val="dk1"/>
                </a:solidFill>
                <a:latin typeface="Calibri"/>
                <a:ea typeface="Calibri"/>
                <a:cs typeface="Calibri"/>
                <a:sym typeface="Calibri"/>
              </a:rPr>
              <a:t>Συμβουλή 1: Ξεκινήστε από την παιδαγωγική, όχι από την τεχνολογία</a:t>
            </a:r>
            <a:endParaRPr/>
          </a:p>
          <a:p>
            <a:pPr indent="0" lvl="0" marL="0" marR="0" rtl="0" algn="l">
              <a:spcBef>
                <a:spcPts val="0"/>
              </a:spcBef>
              <a:spcAft>
                <a:spcPts val="0"/>
              </a:spcAft>
              <a:buNone/>
            </a:pPr>
            <a:r>
              <a:rPr lang="en-IE" sz="1600">
                <a:solidFill>
                  <a:srgbClr val="5F625F"/>
                </a:solidFill>
                <a:latin typeface="Calibri"/>
                <a:ea typeface="Calibri"/>
                <a:cs typeface="Calibri"/>
                <a:sym typeface="Calibri"/>
              </a:rPr>
              <a:t>Πριν επιλέξετε ένα εργαλείο, είναι σημαντικό να καθορίσετε τα επιθυμητά μαθησιακά αποτελέσματα και το είδος της μαθησιακής εμπειρίας που θέλετε να δημιουργήσετε. Επιλέξτε μια τεχνολογία που ενισχύει αυτή την εμπειρία, αντί να υπονομεύει τους διδακτικούς σας στόχους. Αυτή η προσέγγιση διασφαλίζει ότι η μάθηση παραμένει ουσιαστική, δομημένη και ευθυγραμμισμένη με τις αρχές του πλαισίου Τεχνολογικής Παιδαγωγικής Γνώσης Περιεχομένου</a:t>
            </a:r>
            <a:r>
              <a:rPr lang="en-IE" sz="1600">
                <a:solidFill>
                  <a:srgbClr val="5F625F"/>
                </a:solidFill>
                <a:latin typeface="Calibri"/>
                <a:ea typeface="Calibri"/>
                <a:cs typeface="Calibri"/>
                <a:sym typeface="Calibri"/>
              </a:rPr>
              <a:t>.</a:t>
            </a:r>
            <a:endParaRPr/>
          </a:p>
        </p:txBody>
      </p:sp>
      <p:sp>
        <p:nvSpPr>
          <p:cNvPr id="518" name="Google Shape;518;p16"/>
          <p:cNvSpPr txBox="1"/>
          <p:nvPr/>
        </p:nvSpPr>
        <p:spPr>
          <a:xfrm>
            <a:off x="399525" y="3768868"/>
            <a:ext cx="5696400" cy="2124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E" sz="1800">
                <a:solidFill>
                  <a:schemeClr val="dk1"/>
                </a:solidFill>
                <a:latin typeface="Calibri"/>
                <a:ea typeface="Calibri"/>
                <a:cs typeface="Calibri"/>
                <a:sym typeface="Calibri"/>
              </a:rPr>
              <a:t>Συμβουλή 2: Ενσωματώστε μόνο ένα νέο εργαλείο ή μέθοδο κάθε φορά</a:t>
            </a:r>
            <a:endParaRPr/>
          </a:p>
          <a:p>
            <a:pPr indent="0" lvl="0" marL="0" marR="0" rtl="0" algn="l">
              <a:spcBef>
                <a:spcPts val="0"/>
              </a:spcBef>
              <a:spcAft>
                <a:spcPts val="0"/>
              </a:spcAft>
              <a:buNone/>
            </a:pPr>
            <a:r>
              <a:rPr lang="en-IE" sz="1600">
                <a:solidFill>
                  <a:srgbClr val="5F625F"/>
                </a:solidFill>
                <a:latin typeface="Calibri"/>
                <a:ea typeface="Calibri"/>
                <a:cs typeface="Calibri"/>
                <a:sym typeface="Calibri"/>
              </a:rPr>
              <a:t>Οι ενήλικες σπουδαστές/σπουδάστριες και οι εκπαιδευτικοί επωφελούνται από τη σταδιακή αλλαγή. Εισαγάγετε ένα μόνο ψηφιακό στοιχείο, όπως ένα brainstorming στο Padlet ή ένα κουίζ H5P, και συλλέξτε σχόλια. Αυτή η προσέγγιση ενισχύει την αυτοπεποίθηση, μειώνει το γνωστικό φορτίο και υποστηρίζει τη βιώσιμη καινοτομία</a:t>
            </a:r>
            <a:r>
              <a:rPr lang="en-IE" sz="1600">
                <a:solidFill>
                  <a:srgbClr val="5F625F"/>
                </a:solidFill>
                <a:latin typeface="Calibri"/>
                <a:ea typeface="Calibri"/>
                <a:cs typeface="Calibri"/>
                <a:sym typeface="Calibri"/>
              </a:rPr>
              <a:t>.</a:t>
            </a:r>
            <a:endParaRPr/>
          </a:p>
        </p:txBody>
      </p:sp>
      <p:sp>
        <p:nvSpPr>
          <p:cNvPr id="519" name="Google Shape;519;p16"/>
          <p:cNvSpPr txBox="1"/>
          <p:nvPr/>
        </p:nvSpPr>
        <p:spPr>
          <a:xfrm>
            <a:off x="6239775" y="1029785"/>
            <a:ext cx="5696400" cy="2370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E" sz="1800">
                <a:solidFill>
                  <a:schemeClr val="dk1"/>
                </a:solidFill>
                <a:latin typeface="Calibri"/>
                <a:ea typeface="Calibri"/>
                <a:cs typeface="Calibri"/>
                <a:sym typeface="Calibri"/>
              </a:rPr>
              <a:t>Συμβουλή 3: Σχεδιάστε με γνώμονα την αυτονομία και παρέχοντας σαφή υποστήριξη</a:t>
            </a:r>
            <a:endParaRPr/>
          </a:p>
          <a:p>
            <a:pPr indent="0" lvl="0" marL="0" marR="0" rtl="0" algn="l">
              <a:spcBef>
                <a:spcPts val="0"/>
              </a:spcBef>
              <a:spcAft>
                <a:spcPts val="0"/>
              </a:spcAft>
              <a:buNone/>
            </a:pPr>
            <a:r>
              <a:rPr lang="en-IE" sz="1600">
                <a:solidFill>
                  <a:srgbClr val="5F625F"/>
                </a:solidFill>
                <a:latin typeface="Calibri"/>
                <a:ea typeface="Calibri"/>
                <a:cs typeface="Calibri"/>
                <a:sym typeface="Calibri"/>
              </a:rPr>
              <a:t>Προσφέρετε επιλογές, ευέλικτο ρυθμό μάθησης και ευκαιρίες για εξερεύνηση με πρωτοβουλία του/της σπουδαστή/σπουδάστριας, συνδυάζοντάς τα παράλληλα με καθοδήγηση, όπως πρότυπα, υποδείξεις, λίστες ελέγχου ή σύντομα βίντεο με οδηγίες. Αυτή η προσέγγιση ισορροπεί την ανεξαρτησία με τη δομή και διασφαλίζει ότι όλοι/όλες οι σπουδαστές/σπουδάστριες μπορούν να συμμετέχουν με αυτοπεποίθηση</a:t>
            </a:r>
            <a:r>
              <a:rPr lang="en-IE" sz="1600">
                <a:solidFill>
                  <a:srgbClr val="5F625F"/>
                </a:solidFill>
                <a:latin typeface="Calibri"/>
                <a:ea typeface="Calibri"/>
                <a:cs typeface="Calibri"/>
                <a:sym typeface="Calibri"/>
              </a:rPr>
              <a:t>.</a:t>
            </a:r>
            <a:endParaRPr/>
          </a:p>
        </p:txBody>
      </p:sp>
      <p:sp>
        <p:nvSpPr>
          <p:cNvPr id="520" name="Google Shape;520;p16"/>
          <p:cNvSpPr txBox="1"/>
          <p:nvPr/>
        </p:nvSpPr>
        <p:spPr>
          <a:xfrm>
            <a:off x="6213100" y="3275771"/>
            <a:ext cx="5933400" cy="2616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E" sz="1800">
                <a:solidFill>
                  <a:schemeClr val="dk1"/>
                </a:solidFill>
                <a:latin typeface="Calibri"/>
                <a:ea typeface="Calibri"/>
                <a:cs typeface="Calibri"/>
                <a:sym typeface="Calibri"/>
              </a:rPr>
              <a:t>Συμβουλή 4: Πειραματιστείτε ελεύθερα και δείξτε δημιουργικότητα</a:t>
            </a:r>
            <a:endParaRPr/>
          </a:p>
          <a:p>
            <a:pPr indent="0" lvl="0" marL="0" marR="0" rtl="0" algn="l">
              <a:spcBef>
                <a:spcPts val="0"/>
              </a:spcBef>
              <a:spcAft>
                <a:spcPts val="0"/>
              </a:spcAft>
              <a:buNone/>
            </a:pPr>
            <a:r>
              <a:rPr lang="en-IE" sz="1600">
                <a:solidFill>
                  <a:srgbClr val="5F625F"/>
                </a:solidFill>
                <a:latin typeface="Calibri"/>
                <a:ea typeface="Calibri"/>
                <a:cs typeface="Calibri"/>
                <a:sym typeface="Calibri"/>
              </a:rPr>
              <a:t>Ενθαρρύνετε τους/τις σπουδαστές/σπουδάστριές σας να κατανοήσουν ότι η ψηφιακή διδασκαλία έχει να κάνει με την περιέργεια, τον πειραματισμό και τη συνεχή βελτίωση. Να είστε πρόθυμοι/πρόθυμες να εξερευνήσετε νέα εργαλεία, να συνεργαστείτε σε δραστηριότητες και να προσαρμόσετε την προσέγγισή σας με βάση την ανατροφοδότηση. Όταν οι εκπαιδευτικοί δείχνουν προθυμία για καινοτομία, αυτό ενδυναμώνει τους/τις σπουδαστές/σπουδάστριες να κάνουν το ίδιο</a:t>
            </a:r>
            <a:r>
              <a:rPr lang="en-IE" sz="1600">
                <a:solidFill>
                  <a:srgbClr val="5F625F"/>
                </a:solidFill>
                <a:latin typeface="Calibri"/>
                <a:ea typeface="Calibri"/>
                <a:cs typeface="Calibri"/>
                <a:sym typeface="Calibri"/>
              </a:rPr>
              <a:t>.</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24" name="Shape 524"/>
        <p:cNvGrpSpPr/>
        <p:nvPr/>
      </p:nvGrpSpPr>
      <p:grpSpPr>
        <a:xfrm>
          <a:off x="0" y="0"/>
          <a:ext cx="0" cy="0"/>
          <a:chOff x="0" y="0"/>
          <a:chExt cx="0" cy="0"/>
        </a:xfrm>
      </p:grpSpPr>
      <p:sp>
        <p:nvSpPr>
          <p:cNvPr id="525" name="Google Shape;525;p17"/>
          <p:cNvSpPr txBox="1"/>
          <p:nvPr/>
        </p:nvSpPr>
        <p:spPr>
          <a:xfrm>
            <a:off x="845038" y="976434"/>
            <a:ext cx="36447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E" sz="2400">
                <a:solidFill>
                  <a:srgbClr val="C52B87"/>
                </a:solidFill>
                <a:latin typeface="Calibri"/>
                <a:ea typeface="Calibri"/>
                <a:cs typeface="Calibri"/>
                <a:sym typeface="Calibri"/>
              </a:rPr>
              <a:t>Πρόσθετες πηγές</a:t>
            </a:r>
            <a:endParaRPr b="1" sz="2400">
              <a:solidFill>
                <a:srgbClr val="C52B87"/>
              </a:solidFill>
              <a:latin typeface="Calibri"/>
              <a:ea typeface="Calibri"/>
              <a:cs typeface="Calibri"/>
              <a:sym typeface="Calibri"/>
            </a:endParaRPr>
          </a:p>
        </p:txBody>
      </p:sp>
      <p:pic>
        <p:nvPicPr>
          <p:cNvPr descr="Newspaper outline" id="526" name="Google Shape;526;p17"/>
          <p:cNvPicPr preferRelativeResize="0"/>
          <p:nvPr/>
        </p:nvPicPr>
        <p:blipFill rotWithShape="1">
          <a:blip r:embed="rId4">
            <a:alphaModFix/>
          </a:blip>
          <a:srcRect b="0" l="0" r="0" t="0"/>
          <a:stretch/>
        </p:blipFill>
        <p:spPr>
          <a:xfrm>
            <a:off x="1882196" y="2291968"/>
            <a:ext cx="914400" cy="914400"/>
          </a:xfrm>
          <a:prstGeom prst="rect">
            <a:avLst/>
          </a:prstGeom>
          <a:noFill/>
          <a:ln>
            <a:noFill/>
          </a:ln>
        </p:spPr>
      </p:pic>
      <p:pic>
        <p:nvPicPr>
          <p:cNvPr descr="Presentation with media outline" id="527" name="Google Shape;527;p17"/>
          <p:cNvPicPr preferRelativeResize="0"/>
          <p:nvPr/>
        </p:nvPicPr>
        <p:blipFill rotWithShape="1">
          <a:blip r:embed="rId5">
            <a:alphaModFix/>
          </a:blip>
          <a:srcRect b="0" l="0" r="0" t="0"/>
          <a:stretch/>
        </p:blipFill>
        <p:spPr>
          <a:xfrm>
            <a:off x="4433813" y="2329332"/>
            <a:ext cx="914400" cy="914400"/>
          </a:xfrm>
          <a:prstGeom prst="rect">
            <a:avLst/>
          </a:prstGeom>
          <a:noFill/>
          <a:ln>
            <a:noFill/>
          </a:ln>
        </p:spPr>
      </p:pic>
      <p:pic>
        <p:nvPicPr>
          <p:cNvPr descr="Blog outline" id="528" name="Google Shape;528;p17"/>
          <p:cNvPicPr preferRelativeResize="0"/>
          <p:nvPr/>
        </p:nvPicPr>
        <p:blipFill rotWithShape="1">
          <a:blip r:embed="rId6">
            <a:alphaModFix/>
          </a:blip>
          <a:srcRect b="0" l="0" r="0" t="0"/>
          <a:stretch/>
        </p:blipFill>
        <p:spPr>
          <a:xfrm>
            <a:off x="6985432" y="2324617"/>
            <a:ext cx="914400" cy="914400"/>
          </a:xfrm>
          <a:prstGeom prst="rect">
            <a:avLst/>
          </a:prstGeom>
          <a:noFill/>
          <a:ln>
            <a:noFill/>
          </a:ln>
        </p:spPr>
      </p:pic>
      <p:pic>
        <p:nvPicPr>
          <p:cNvPr descr="List outline" id="529" name="Google Shape;529;p17"/>
          <p:cNvPicPr preferRelativeResize="0"/>
          <p:nvPr/>
        </p:nvPicPr>
        <p:blipFill rotWithShape="1">
          <a:blip r:embed="rId7">
            <a:alphaModFix/>
          </a:blip>
          <a:srcRect b="0" l="0" r="0" t="0"/>
          <a:stretch/>
        </p:blipFill>
        <p:spPr>
          <a:xfrm>
            <a:off x="9537050" y="2329890"/>
            <a:ext cx="914400" cy="914400"/>
          </a:xfrm>
          <a:prstGeom prst="rect">
            <a:avLst/>
          </a:prstGeom>
          <a:noFill/>
          <a:ln>
            <a:noFill/>
          </a:ln>
        </p:spPr>
      </p:pic>
      <p:grpSp>
        <p:nvGrpSpPr>
          <p:cNvPr id="530" name="Google Shape;530;p17"/>
          <p:cNvGrpSpPr/>
          <p:nvPr/>
        </p:nvGrpSpPr>
        <p:grpSpPr>
          <a:xfrm>
            <a:off x="1318749" y="2205315"/>
            <a:ext cx="9696101" cy="2801655"/>
            <a:chOff x="1626" y="1006340"/>
            <a:chExt cx="8879213" cy="2407334"/>
          </a:xfrm>
        </p:grpSpPr>
        <p:sp>
          <p:nvSpPr>
            <p:cNvPr id="531" name="Google Shape;531;p17"/>
            <p:cNvSpPr/>
            <p:nvPr/>
          </p:nvSpPr>
          <p:spPr>
            <a:xfrm>
              <a:off x="1626" y="1006340"/>
              <a:ext cx="1869300" cy="934500"/>
            </a:xfrm>
            <a:prstGeom prst="roundRect">
              <a:avLst>
                <a:gd fmla="val 10000" name="adj"/>
              </a:avLst>
            </a:prstGeom>
            <a:solidFill>
              <a:srgbClr val="FDC844"/>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32" name="Google Shape;532;p17"/>
            <p:cNvSpPr/>
            <p:nvPr/>
          </p:nvSpPr>
          <p:spPr>
            <a:xfrm>
              <a:off x="188555" y="1940987"/>
              <a:ext cx="186900" cy="701100"/>
            </a:xfrm>
            <a:custGeom>
              <a:rect b="b" l="l" r="r" t="t"/>
              <a:pathLst>
                <a:path extrusionOk="0" h="120000" w="120000">
                  <a:moveTo>
                    <a:pt x="0" y="0"/>
                  </a:moveTo>
                  <a:lnTo>
                    <a:pt x="0" y="120000"/>
                  </a:lnTo>
                  <a:lnTo>
                    <a:pt x="120000" y="120000"/>
                  </a:lnTo>
                </a:path>
              </a:pathLst>
            </a:custGeom>
            <a:noFill/>
            <a:ln cap="flat" cmpd="sng" w="12700">
              <a:solidFill>
                <a:srgbClr val="599BD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33" name="Google Shape;533;p17"/>
            <p:cNvSpPr/>
            <p:nvPr/>
          </p:nvSpPr>
          <p:spPr>
            <a:xfrm>
              <a:off x="375485" y="2174649"/>
              <a:ext cx="1495500" cy="934500"/>
            </a:xfrm>
            <a:prstGeom prst="roundRect">
              <a:avLst>
                <a:gd fmla="val 10000" name="adj"/>
              </a:avLst>
            </a:prstGeom>
            <a:solidFill>
              <a:schemeClr val="lt1">
                <a:alpha val="89803"/>
              </a:schemeClr>
            </a:solidFill>
            <a:ln cap="flat" cmpd="sng" w="12700">
              <a:solidFill>
                <a:srgbClr val="FAA544"/>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34" name="Google Shape;534;p17"/>
            <p:cNvSpPr txBox="1"/>
            <p:nvPr/>
          </p:nvSpPr>
          <p:spPr>
            <a:xfrm>
              <a:off x="402861" y="2264880"/>
              <a:ext cx="1440600" cy="879900"/>
            </a:xfrm>
            <a:prstGeom prst="rect">
              <a:avLst/>
            </a:prstGeom>
            <a:noFill/>
            <a:ln>
              <a:noFill/>
            </a:ln>
          </p:spPr>
          <p:txBody>
            <a:bodyPr anchorCtr="0" anchor="ctr" bIns="55875" lIns="83800" spcFirstLastPara="1" rIns="83800" wrap="square" tIns="55875">
              <a:noAutofit/>
            </a:bodyPr>
            <a:lstStyle/>
            <a:p>
              <a:pPr indent="0" lvl="0" marL="0" marR="0" rtl="0" algn="ctr">
                <a:lnSpc>
                  <a:spcPct val="90000"/>
                </a:lnSpc>
                <a:spcBef>
                  <a:spcPts val="0"/>
                </a:spcBef>
                <a:spcAft>
                  <a:spcPts val="0"/>
                </a:spcAft>
                <a:buClr>
                  <a:schemeClr val="dk1"/>
                </a:buClr>
                <a:buSzPts val="4400"/>
                <a:buFont typeface="Calibri"/>
                <a:buNone/>
              </a:pPr>
              <a:r>
                <a:rPr b="1" lang="en-IE" sz="1200" u="sng">
                  <a:solidFill>
                    <a:schemeClr val="hlink"/>
                  </a:solidFill>
                  <a:latin typeface="Calibri"/>
                  <a:ea typeface="Calibri"/>
                  <a:cs typeface="Calibri"/>
                  <a:sym typeface="Calibri"/>
                  <a:hlinkClick r:id="rId8"/>
                </a:rPr>
                <a:t>Άρθρο</a:t>
              </a:r>
              <a:r>
                <a:rPr lang="en-IE" sz="1200">
                  <a:solidFill>
                    <a:schemeClr val="dk1"/>
                  </a:solidFill>
                  <a:latin typeface="Calibri"/>
                  <a:ea typeface="Calibri"/>
                  <a:cs typeface="Calibri"/>
                  <a:sym typeface="Calibri"/>
                </a:rPr>
                <a:t> - </a:t>
              </a:r>
              <a:r>
                <a:rPr lang="en-IE" sz="1200">
                  <a:solidFill>
                    <a:schemeClr val="dk1"/>
                  </a:solidFill>
                  <a:latin typeface="Calibri"/>
                  <a:ea typeface="Calibri"/>
                  <a:cs typeface="Calibri"/>
                  <a:sym typeface="Calibri"/>
                </a:rPr>
                <a:t>Αναδυόμενες τεχνολογίες και εκπαίδευση ενηλίκων: χρήσιμες πηγές για εκπαιδευτικούς</a:t>
              </a:r>
              <a:endParaRPr sz="1200">
                <a:solidFill>
                  <a:schemeClr val="dk1"/>
                </a:solidFill>
                <a:latin typeface="Calibri"/>
                <a:ea typeface="Calibri"/>
                <a:cs typeface="Calibri"/>
                <a:sym typeface="Calibri"/>
              </a:endParaRPr>
            </a:p>
          </p:txBody>
        </p:sp>
        <p:sp>
          <p:nvSpPr>
            <p:cNvPr id="535" name="Google Shape;535;p17"/>
            <p:cNvSpPr/>
            <p:nvPr/>
          </p:nvSpPr>
          <p:spPr>
            <a:xfrm>
              <a:off x="2338243" y="1006340"/>
              <a:ext cx="1869300" cy="934500"/>
            </a:xfrm>
            <a:prstGeom prst="roundRect">
              <a:avLst>
                <a:gd fmla="val 10000" name="adj"/>
              </a:avLst>
            </a:prstGeom>
            <a:solidFill>
              <a:srgbClr val="FAA544"/>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36" name="Google Shape;536;p17"/>
            <p:cNvSpPr/>
            <p:nvPr/>
          </p:nvSpPr>
          <p:spPr>
            <a:xfrm>
              <a:off x="2525173" y="1940987"/>
              <a:ext cx="186900" cy="701100"/>
            </a:xfrm>
            <a:custGeom>
              <a:rect b="b" l="l" r="r" t="t"/>
              <a:pathLst>
                <a:path extrusionOk="0" h="120000" w="120000">
                  <a:moveTo>
                    <a:pt x="0" y="0"/>
                  </a:moveTo>
                  <a:lnTo>
                    <a:pt x="0" y="120000"/>
                  </a:lnTo>
                  <a:lnTo>
                    <a:pt x="120000" y="120000"/>
                  </a:lnTo>
                </a:path>
              </a:pathLst>
            </a:custGeom>
            <a:noFill/>
            <a:ln cap="flat" cmpd="sng" w="12700">
              <a:solidFill>
                <a:srgbClr val="599BD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37" name="Google Shape;537;p17"/>
            <p:cNvSpPr/>
            <p:nvPr/>
          </p:nvSpPr>
          <p:spPr>
            <a:xfrm>
              <a:off x="2712102" y="2237511"/>
              <a:ext cx="1726500" cy="1113300"/>
            </a:xfrm>
            <a:prstGeom prst="roundRect">
              <a:avLst>
                <a:gd fmla="val 10000" name="adj"/>
              </a:avLst>
            </a:prstGeom>
            <a:solidFill>
              <a:schemeClr val="lt1">
                <a:alpha val="89803"/>
              </a:schemeClr>
            </a:solidFill>
            <a:ln cap="flat" cmpd="sng" w="12700">
              <a:solidFill>
                <a:srgbClr val="FDC844"/>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Clr>
                  <a:schemeClr val="dk1"/>
                </a:buClr>
                <a:buSzPts val="1200"/>
                <a:buFont typeface="Calibri"/>
                <a:buNone/>
              </a:pPr>
              <a:r>
                <a:rPr b="1" lang="en-IE" sz="1200" u="sng">
                  <a:solidFill>
                    <a:schemeClr val="hlink"/>
                  </a:solidFill>
                  <a:latin typeface="Calibri"/>
                  <a:ea typeface="Calibri"/>
                  <a:cs typeface="Calibri"/>
                  <a:sym typeface="Calibri"/>
                  <a:hlinkClick r:id="rId9"/>
                </a:rPr>
                <a:t>Βίντεο για την Εκπαιδευτική Τεχνολογία</a:t>
              </a:r>
              <a:r>
                <a:rPr lang="en-IE" sz="1200">
                  <a:solidFill>
                    <a:schemeClr val="dk1"/>
                  </a:solidFill>
                  <a:latin typeface="Calibri"/>
                  <a:ea typeface="Calibri"/>
                  <a:cs typeface="Calibri"/>
                  <a:sym typeface="Calibri"/>
                </a:rPr>
                <a:t> </a:t>
              </a:r>
              <a:r>
                <a:rPr lang="en-IE" sz="1200">
                  <a:solidFill>
                    <a:schemeClr val="dk1"/>
                  </a:solidFill>
                  <a:latin typeface="Calibri"/>
                  <a:ea typeface="Calibri"/>
                  <a:cs typeface="Calibri"/>
                  <a:sym typeface="Calibri"/>
                </a:rPr>
                <a:t>-</a:t>
              </a:r>
              <a:r>
                <a:rPr b="1" lang="en-IE" sz="1200">
                  <a:solidFill>
                    <a:schemeClr val="dk1"/>
                  </a:solidFill>
                  <a:latin typeface="Calibri"/>
                  <a:ea typeface="Calibri"/>
                  <a:cs typeface="Calibri"/>
                  <a:sym typeface="Calibri"/>
                </a:rPr>
                <a:t> </a:t>
              </a:r>
              <a:r>
                <a:rPr lang="en-IE" sz="1200">
                  <a:solidFill>
                    <a:schemeClr val="dk1"/>
                  </a:solidFill>
                  <a:latin typeface="Calibri"/>
                  <a:ea typeface="Calibri"/>
                  <a:cs typeface="Calibri"/>
                  <a:sym typeface="Calibri"/>
                </a:rPr>
                <a:t>Σύντομα εκπαιδευτικά βίντεο σχετικά με τον τρόπο ενσωμάτωσης της Τεχνητής Νοημοσύνης και άλλων τεχνολογιών</a:t>
              </a:r>
              <a:endParaRPr/>
            </a:p>
          </p:txBody>
        </p:sp>
        <p:sp>
          <p:nvSpPr>
            <p:cNvPr id="538" name="Google Shape;538;p17"/>
            <p:cNvSpPr/>
            <p:nvPr/>
          </p:nvSpPr>
          <p:spPr>
            <a:xfrm>
              <a:off x="4674862" y="1006340"/>
              <a:ext cx="1869300" cy="934500"/>
            </a:xfrm>
            <a:prstGeom prst="roundRect">
              <a:avLst>
                <a:gd fmla="val 10000" name="adj"/>
              </a:avLst>
            </a:prstGeom>
            <a:solidFill>
              <a:srgbClr val="5DC7F4"/>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39" name="Google Shape;539;p17"/>
            <p:cNvSpPr/>
            <p:nvPr/>
          </p:nvSpPr>
          <p:spPr>
            <a:xfrm>
              <a:off x="4861791" y="1940987"/>
              <a:ext cx="186900" cy="701100"/>
            </a:xfrm>
            <a:custGeom>
              <a:rect b="b" l="l" r="r" t="t"/>
              <a:pathLst>
                <a:path extrusionOk="0" h="120000" w="120000">
                  <a:moveTo>
                    <a:pt x="0" y="0"/>
                  </a:moveTo>
                  <a:lnTo>
                    <a:pt x="0" y="120000"/>
                  </a:lnTo>
                  <a:lnTo>
                    <a:pt x="120000" y="120000"/>
                  </a:lnTo>
                </a:path>
              </a:pathLst>
            </a:custGeom>
            <a:noFill/>
            <a:ln cap="flat" cmpd="sng" w="12700">
              <a:solidFill>
                <a:srgbClr val="599BD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40" name="Google Shape;540;p17"/>
            <p:cNvSpPr/>
            <p:nvPr/>
          </p:nvSpPr>
          <p:spPr>
            <a:xfrm>
              <a:off x="5048721" y="2174649"/>
              <a:ext cx="1495500" cy="934500"/>
            </a:xfrm>
            <a:prstGeom prst="roundRect">
              <a:avLst>
                <a:gd fmla="val 10000" name="adj"/>
              </a:avLst>
            </a:prstGeom>
            <a:solidFill>
              <a:schemeClr val="lt1">
                <a:alpha val="89803"/>
              </a:schemeClr>
            </a:solidFill>
            <a:ln cap="flat" cmpd="sng" w="12700">
              <a:solidFill>
                <a:srgbClr val="6576E9"/>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41" name="Google Shape;541;p17"/>
            <p:cNvSpPr/>
            <p:nvPr/>
          </p:nvSpPr>
          <p:spPr>
            <a:xfrm>
              <a:off x="7011480" y="1006340"/>
              <a:ext cx="1869300" cy="934500"/>
            </a:xfrm>
            <a:prstGeom prst="roundRect">
              <a:avLst>
                <a:gd fmla="val 10000" name="adj"/>
              </a:avLst>
            </a:prstGeom>
            <a:solidFill>
              <a:srgbClr val="6576E9"/>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42" name="Google Shape;542;p17"/>
            <p:cNvSpPr/>
            <p:nvPr/>
          </p:nvSpPr>
          <p:spPr>
            <a:xfrm>
              <a:off x="7198409" y="1940988"/>
              <a:ext cx="186900" cy="701100"/>
            </a:xfrm>
            <a:custGeom>
              <a:rect b="b" l="l" r="r" t="t"/>
              <a:pathLst>
                <a:path extrusionOk="0" h="120000" w="120000">
                  <a:moveTo>
                    <a:pt x="0" y="0"/>
                  </a:moveTo>
                  <a:lnTo>
                    <a:pt x="0" y="120000"/>
                  </a:lnTo>
                  <a:lnTo>
                    <a:pt x="120000" y="120000"/>
                  </a:lnTo>
                </a:path>
              </a:pathLst>
            </a:custGeom>
            <a:noFill/>
            <a:ln cap="flat" cmpd="sng" w="12700">
              <a:solidFill>
                <a:srgbClr val="599BD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43" name="Google Shape;543;p17"/>
            <p:cNvSpPr/>
            <p:nvPr/>
          </p:nvSpPr>
          <p:spPr>
            <a:xfrm>
              <a:off x="7385339" y="2174649"/>
              <a:ext cx="1495500" cy="934500"/>
            </a:xfrm>
            <a:prstGeom prst="roundRect">
              <a:avLst>
                <a:gd fmla="val 10000" name="adj"/>
              </a:avLst>
            </a:prstGeom>
            <a:solidFill>
              <a:schemeClr val="lt1">
                <a:alpha val="89803"/>
              </a:schemeClr>
            </a:solidFill>
            <a:ln cap="flat" cmpd="sng" w="12700">
              <a:solidFill>
                <a:srgbClr val="5DC7F4"/>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44" name="Google Shape;544;p17"/>
            <p:cNvSpPr txBox="1"/>
            <p:nvPr/>
          </p:nvSpPr>
          <p:spPr>
            <a:xfrm>
              <a:off x="7385338" y="2533774"/>
              <a:ext cx="1440600" cy="879900"/>
            </a:xfrm>
            <a:prstGeom prst="rect">
              <a:avLst/>
            </a:prstGeom>
            <a:noFill/>
            <a:ln>
              <a:noFill/>
            </a:ln>
          </p:spPr>
          <p:txBody>
            <a:bodyPr anchorCtr="0" anchor="ctr" bIns="67300" lIns="100950" spcFirstLastPara="1" rIns="100950" wrap="square" tIns="67300">
              <a:noAutofit/>
            </a:bodyPr>
            <a:lstStyle/>
            <a:p>
              <a:pPr indent="0" lvl="0" marL="0" marR="0" rtl="0" algn="ctr">
                <a:lnSpc>
                  <a:spcPct val="90000"/>
                </a:lnSpc>
                <a:spcBef>
                  <a:spcPts val="0"/>
                </a:spcBef>
                <a:spcAft>
                  <a:spcPts val="0"/>
                </a:spcAft>
                <a:buNone/>
              </a:pPr>
              <a:r>
                <a:rPr b="1" lang="en-IE" sz="1200" u="sng">
                  <a:solidFill>
                    <a:schemeClr val="hlink"/>
                  </a:solidFill>
                  <a:latin typeface="Calibri"/>
                  <a:ea typeface="Calibri"/>
                  <a:cs typeface="Calibri"/>
                  <a:sym typeface="Calibri"/>
                  <a:hlinkClick r:id="rId10"/>
                </a:rPr>
                <a:t>Κατάλογος Εργαλείων</a:t>
              </a:r>
              <a:r>
                <a:rPr lang="en-IE" sz="1200">
                  <a:solidFill>
                    <a:schemeClr val="dk1"/>
                  </a:solidFill>
                  <a:latin typeface="Calibri"/>
                  <a:ea typeface="Calibri"/>
                  <a:cs typeface="Calibri"/>
                  <a:sym typeface="Calibri"/>
                </a:rPr>
                <a:t> </a:t>
              </a:r>
              <a:r>
                <a:rPr lang="en-IE" sz="1200">
                  <a:solidFill>
                    <a:schemeClr val="dk1"/>
                  </a:solidFill>
                  <a:latin typeface="Calibri"/>
                  <a:ea typeface="Calibri"/>
                  <a:cs typeface="Calibri"/>
                  <a:sym typeface="Calibri"/>
                </a:rPr>
                <a:t>- </a:t>
              </a:r>
              <a:r>
                <a:rPr lang="en-IE" sz="1200">
                  <a:solidFill>
                    <a:schemeClr val="dk1"/>
                  </a:solidFill>
                  <a:latin typeface="Calibri"/>
                  <a:ea typeface="Calibri"/>
                  <a:cs typeface="Calibri"/>
                  <a:sym typeface="Calibri"/>
                </a:rPr>
                <a:t>Δέκα εργαλεία πληροφορικής για τη διαδικτυακή κατάρτιση ενηλίκων</a:t>
              </a:r>
              <a:endParaRPr/>
            </a:p>
            <a:p>
              <a:pPr indent="0" lvl="0" marL="0" marR="0" rtl="0" algn="ctr">
                <a:lnSpc>
                  <a:spcPct val="90000"/>
                </a:lnSpc>
                <a:spcBef>
                  <a:spcPts val="0"/>
                </a:spcBef>
                <a:spcAft>
                  <a:spcPts val="0"/>
                </a:spcAft>
                <a:buClr>
                  <a:schemeClr val="dk1"/>
                </a:buClr>
                <a:buSzPts val="5300"/>
                <a:buFont typeface="Calibri"/>
                <a:buNone/>
              </a:pPr>
              <a:r>
                <a:t/>
              </a:r>
              <a:endParaRPr sz="5300">
                <a:solidFill>
                  <a:schemeClr val="dk1"/>
                </a:solidFill>
                <a:latin typeface="Calibri"/>
                <a:ea typeface="Calibri"/>
                <a:cs typeface="Calibri"/>
                <a:sym typeface="Calibri"/>
              </a:endParaRPr>
            </a:p>
          </p:txBody>
        </p:sp>
        <p:sp>
          <p:nvSpPr>
            <p:cNvPr id="545" name="Google Shape;545;p17"/>
            <p:cNvSpPr txBox="1"/>
            <p:nvPr/>
          </p:nvSpPr>
          <p:spPr>
            <a:xfrm>
              <a:off x="5021344" y="2470918"/>
              <a:ext cx="1440600" cy="879900"/>
            </a:xfrm>
            <a:prstGeom prst="rect">
              <a:avLst/>
            </a:prstGeom>
            <a:noFill/>
            <a:ln>
              <a:noFill/>
            </a:ln>
          </p:spPr>
          <p:txBody>
            <a:bodyPr anchorCtr="0" anchor="ctr" bIns="55875" lIns="83800" spcFirstLastPara="1" rIns="83800" wrap="square" tIns="55875">
              <a:noAutofit/>
            </a:bodyPr>
            <a:lstStyle/>
            <a:p>
              <a:pPr indent="0" lvl="0" marL="0" marR="0" rtl="0" algn="ctr">
                <a:lnSpc>
                  <a:spcPct val="90000"/>
                </a:lnSpc>
                <a:spcBef>
                  <a:spcPts val="0"/>
                </a:spcBef>
                <a:spcAft>
                  <a:spcPts val="0"/>
                </a:spcAft>
                <a:buNone/>
              </a:pPr>
              <a:r>
                <a:rPr b="1" lang="en-IE" sz="1200" u="sng">
                  <a:solidFill>
                    <a:schemeClr val="dk1"/>
                  </a:solidFill>
                  <a:latin typeface="Calibri"/>
                  <a:ea typeface="Calibri"/>
                  <a:cs typeface="Calibri"/>
                  <a:sym typeface="Calibri"/>
                  <a:hlinkClick r:id="rId11">
                    <a:extLst>
                      <a:ext uri="{A12FA001-AC4F-418D-AE19-62706E023703}">
                        <ahyp:hlinkClr val="tx"/>
                      </a:ext>
                    </a:extLst>
                  </a:hlinkClick>
                </a:rPr>
                <a:t>Blog</a:t>
              </a:r>
              <a:r>
                <a:rPr b="1" lang="en-IE" sz="1200">
                  <a:solidFill>
                    <a:schemeClr val="dk1"/>
                  </a:solidFill>
                  <a:latin typeface="Calibri"/>
                  <a:ea typeface="Calibri"/>
                  <a:cs typeface="Calibri"/>
                  <a:sym typeface="Calibri"/>
                </a:rPr>
                <a:t> </a:t>
              </a:r>
              <a:r>
                <a:rPr lang="en-IE" sz="1200">
                  <a:solidFill>
                    <a:schemeClr val="dk1"/>
                  </a:solidFill>
                  <a:latin typeface="Calibri"/>
                  <a:ea typeface="Calibri"/>
                  <a:cs typeface="Calibri"/>
                  <a:sym typeface="Calibri"/>
                </a:rPr>
                <a:t>- </a:t>
              </a:r>
              <a:r>
                <a:rPr lang="en-IE" sz="1200">
                  <a:solidFill>
                    <a:schemeClr val="dk1"/>
                  </a:solidFill>
                  <a:latin typeface="Calibri"/>
                  <a:ea typeface="Calibri"/>
                  <a:cs typeface="Calibri"/>
                  <a:sym typeface="Calibri"/>
                </a:rPr>
                <a:t>Υποστήριξη μη παραδοσιακών σπουδαστών/σπουδαστριών μέσω της τεχνολογίας</a:t>
              </a:r>
              <a:endParaRPr/>
            </a:p>
            <a:p>
              <a:pPr indent="0" lvl="0" marL="0" marR="0" rtl="0" algn="ctr">
                <a:lnSpc>
                  <a:spcPct val="90000"/>
                </a:lnSpc>
                <a:spcBef>
                  <a:spcPts val="0"/>
                </a:spcBef>
                <a:spcAft>
                  <a:spcPts val="0"/>
                </a:spcAft>
                <a:buClr>
                  <a:schemeClr val="dk1"/>
                </a:buClr>
                <a:buSzPts val="4400"/>
                <a:buFont typeface="Calibri"/>
                <a:buNone/>
              </a:pPr>
              <a:r>
                <a:t/>
              </a:r>
              <a:endParaRPr sz="4400">
                <a:solidFill>
                  <a:schemeClr val="dk1"/>
                </a:solidFill>
                <a:latin typeface="Calibri"/>
                <a:ea typeface="Calibri"/>
                <a:cs typeface="Calibri"/>
                <a:sym typeface="Calibri"/>
              </a:endParaRPr>
            </a:p>
          </p:txBody>
        </p:sp>
      </p:grpSp>
    </p:spTree>
  </p:cSld>
  <p:clrMapOvr>
    <a:masterClrMapping/>
  </p:clrMapOvr>
  <mc:AlternateContent>
    <mc:Choice Requires="p14">
      <p:transition spd="slow" p14:dur="700">
        <p:fad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49" name="Shape 549"/>
        <p:cNvGrpSpPr/>
        <p:nvPr/>
      </p:nvGrpSpPr>
      <p:grpSpPr>
        <a:xfrm>
          <a:off x="0" y="0"/>
          <a:ext cx="0" cy="0"/>
          <a:chOff x="0" y="0"/>
          <a:chExt cx="0" cy="0"/>
        </a:xfrm>
      </p:grpSpPr>
      <p:sp>
        <p:nvSpPr>
          <p:cNvPr id="550" name="Google Shape;550;p18"/>
          <p:cNvSpPr txBox="1"/>
          <p:nvPr/>
        </p:nvSpPr>
        <p:spPr>
          <a:xfrm>
            <a:off x="1034819" y="976434"/>
            <a:ext cx="2079737" cy="461665"/>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2"/>
              </a:buClr>
              <a:buFont typeface="Arial"/>
              <a:buNone/>
            </a:pPr>
            <a:r>
              <a:rPr b="1" lang="en-IE" sz="2400">
                <a:solidFill>
                  <a:srgbClr val="C52B87"/>
                </a:solidFill>
                <a:latin typeface="Calibri"/>
                <a:ea typeface="Calibri"/>
                <a:cs typeface="Calibri"/>
                <a:sym typeface="Calibri"/>
              </a:rPr>
              <a:t>Αξιολόγηση</a:t>
            </a:r>
            <a:endParaRPr/>
          </a:p>
        </p:txBody>
      </p:sp>
      <p:sp>
        <p:nvSpPr>
          <p:cNvPr id="551" name="Google Shape;551;p18"/>
          <p:cNvSpPr/>
          <p:nvPr/>
        </p:nvSpPr>
        <p:spPr>
          <a:xfrm>
            <a:off x="982595" y="1574685"/>
            <a:ext cx="10223118" cy="3109506"/>
          </a:xfrm>
          <a:prstGeom prst="rect">
            <a:avLst/>
          </a:prstGeom>
          <a:noFill/>
          <a:ln>
            <a:noFill/>
          </a:ln>
        </p:spPr>
        <p:txBody>
          <a:bodyPr anchorCtr="0" anchor="t" bIns="45700" lIns="91425" spcFirstLastPara="1" rIns="91425" wrap="square" tIns="45700">
            <a:spAutoFit/>
          </a:bodyPr>
          <a:lstStyle/>
          <a:p>
            <a:pPr indent="0" lvl="0" marL="0" rtl="0" algn="just">
              <a:lnSpc>
                <a:spcPct val="150000"/>
              </a:lnSpc>
              <a:spcBef>
                <a:spcPts val="0"/>
              </a:spcBef>
              <a:spcAft>
                <a:spcPts val="0"/>
              </a:spcAft>
              <a:buClr>
                <a:schemeClr val="dk2"/>
              </a:buClr>
              <a:buFont typeface="Arial"/>
              <a:buNone/>
            </a:pPr>
            <a:r>
              <a:rPr lang="en-IE" sz="1200">
                <a:solidFill>
                  <a:schemeClr val="dk1"/>
                </a:solidFill>
                <a:latin typeface="Calibri"/>
                <a:ea typeface="Calibri"/>
                <a:cs typeface="Calibri"/>
                <a:sym typeface="Calibri"/>
              </a:rPr>
              <a:t>Ερώτηση πολλαπλής επιλογής: </a:t>
            </a:r>
            <a:endParaRPr>
              <a:solidFill>
                <a:schemeClr val="dk2"/>
              </a:solidFill>
            </a:endParaRPr>
          </a:p>
          <a:p>
            <a:pPr indent="0" lvl="0" marL="0" marR="0" rtl="0" algn="just">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Ε1: </a:t>
            </a:r>
            <a:r>
              <a:rPr lang="en-IE" sz="1200">
                <a:solidFill>
                  <a:schemeClr val="dk1"/>
                </a:solidFill>
                <a:latin typeface="Calibri"/>
                <a:ea typeface="Calibri"/>
                <a:cs typeface="Calibri"/>
                <a:sym typeface="Calibri"/>
              </a:rPr>
              <a:t>Ποια από τις παρακάτω προτάσεις ανταποκρίνεται καλύτερα στον σκοπό του πλαισίου Τεχνολογικής Παιδαγωγικής Γνώσης Περιεχομένου</a:t>
            </a:r>
            <a:endParaRPr/>
          </a:p>
          <a:p>
            <a:pPr indent="0" lvl="0" marL="0" marR="0" rtl="0" algn="just">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Α) </a:t>
            </a:r>
            <a:r>
              <a:rPr lang="en-IE" sz="1200">
                <a:solidFill>
                  <a:schemeClr val="dk1"/>
                </a:solidFill>
                <a:latin typeface="Calibri"/>
                <a:ea typeface="Calibri"/>
                <a:cs typeface="Calibri"/>
                <a:sym typeface="Calibri"/>
              </a:rPr>
              <a:t>Να βοηθήσει τους/τις εκπαιδευτικούς να επιλέξουν τα πιο πρόσφατα διαθέσιμα ψηφιακά εργαλεία</a:t>
            </a:r>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Β) Να διασφαλίσει ότι η τεχνολογία αντικαθιστά τις παραδοσιακές παιδαγωγικές προσεγγίσεις</a:t>
            </a:r>
            <a:endParaRPr/>
          </a:p>
          <a:p>
            <a:pPr indent="0" lvl="0" marL="0" marR="0" rtl="0" algn="just">
              <a:lnSpc>
                <a:spcPct val="150000"/>
              </a:lnSpc>
              <a:spcBef>
                <a:spcPts val="0"/>
              </a:spcBef>
              <a:spcAft>
                <a:spcPts val="0"/>
              </a:spcAft>
              <a:buNone/>
            </a:pPr>
            <a:r>
              <a:rPr lang="en-IE" sz="1200">
                <a:solidFill>
                  <a:schemeClr val="dk1"/>
                </a:solidFill>
                <a:highlight>
                  <a:srgbClr val="00FF00"/>
                </a:highlight>
                <a:latin typeface="Calibri"/>
                <a:ea typeface="Calibri"/>
                <a:cs typeface="Calibri"/>
                <a:sym typeface="Calibri"/>
              </a:rPr>
              <a:t>Γ) Να καθοδηγήσει την ενσωμάτωση της γνώσης περιεχομένου, της παιδαγωγικής και της τεχνολογίας για αποτελεσματική διδασκαλία</a:t>
            </a:r>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Δ) Να αξιολογήσει τα επίπεδα ψηφιακής παιδείας των σπουδαστών/σπουδαστριών</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Αιτιολόγηση: Το πλαίσιο Τεχνολογικής Παιδαγωγικής Γνώσης Περιεχομένου δίνει έμφαση στη σκόπιμη ενσωμάτωση της γνώσης περιεχομένου, της παιδαγωγικής γνώσης και της τεχνολογικής γνώσης για τον σχεδιασμό αποτελεσματικών μαθησιακών εμπειριών. Δεν αφορά απλώς τη χρήση νέων εργαλείων ή την αντικατάσταση της παιδαγωγικής</a:t>
            </a:r>
            <a:r>
              <a:rPr lang="en-IE" sz="1200">
                <a:solidFill>
                  <a:schemeClr val="dk1"/>
                </a:solidFill>
                <a:latin typeface="Calibri"/>
                <a:ea typeface="Calibri"/>
                <a:cs typeface="Calibri"/>
                <a:sym typeface="Calibri"/>
              </a:rPr>
              <a:t>.</a:t>
            </a:r>
            <a:endParaRPr sz="900">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55" name="Shape 555"/>
        <p:cNvGrpSpPr/>
        <p:nvPr/>
      </p:nvGrpSpPr>
      <p:grpSpPr>
        <a:xfrm>
          <a:off x="0" y="0"/>
          <a:ext cx="0" cy="0"/>
          <a:chOff x="0" y="0"/>
          <a:chExt cx="0" cy="0"/>
        </a:xfrm>
      </p:grpSpPr>
      <p:sp>
        <p:nvSpPr>
          <p:cNvPr id="556" name="Google Shape;556;p19"/>
          <p:cNvSpPr txBox="1"/>
          <p:nvPr/>
        </p:nvSpPr>
        <p:spPr>
          <a:xfrm>
            <a:off x="1034819" y="976434"/>
            <a:ext cx="2079737" cy="461665"/>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2"/>
              </a:buClr>
              <a:buFont typeface="Arial"/>
              <a:buNone/>
            </a:pPr>
            <a:r>
              <a:rPr b="1" lang="en-IE" sz="2400">
                <a:solidFill>
                  <a:srgbClr val="C52B87"/>
                </a:solidFill>
                <a:latin typeface="Calibri"/>
                <a:ea typeface="Calibri"/>
                <a:cs typeface="Calibri"/>
                <a:sym typeface="Calibri"/>
              </a:rPr>
              <a:t>Αξιολόγηση</a:t>
            </a:r>
            <a:endParaRPr/>
          </a:p>
        </p:txBody>
      </p:sp>
      <p:sp>
        <p:nvSpPr>
          <p:cNvPr id="557" name="Google Shape;557;p19"/>
          <p:cNvSpPr/>
          <p:nvPr/>
        </p:nvSpPr>
        <p:spPr>
          <a:xfrm>
            <a:off x="982595" y="1574685"/>
            <a:ext cx="10136854" cy="3386504"/>
          </a:xfrm>
          <a:prstGeom prst="rect">
            <a:avLst/>
          </a:prstGeom>
          <a:noFill/>
          <a:ln>
            <a:noFill/>
          </a:ln>
        </p:spPr>
        <p:txBody>
          <a:bodyPr anchorCtr="0" anchor="t" bIns="45700" lIns="91425" spcFirstLastPara="1" rIns="91425" wrap="square" tIns="45700">
            <a:spAutoFit/>
          </a:bodyPr>
          <a:lstStyle/>
          <a:p>
            <a:pPr indent="0" lvl="0" marL="0" rtl="0" algn="just">
              <a:lnSpc>
                <a:spcPct val="150000"/>
              </a:lnSpc>
              <a:spcBef>
                <a:spcPts val="0"/>
              </a:spcBef>
              <a:spcAft>
                <a:spcPts val="0"/>
              </a:spcAft>
              <a:buClr>
                <a:schemeClr val="dk2"/>
              </a:buClr>
              <a:buFont typeface="Arial"/>
              <a:buNone/>
            </a:pPr>
            <a:r>
              <a:rPr lang="en-IE" sz="1200">
                <a:solidFill>
                  <a:schemeClr val="dk1"/>
                </a:solidFill>
                <a:latin typeface="Calibri"/>
                <a:ea typeface="Calibri"/>
                <a:cs typeface="Calibri"/>
                <a:sym typeface="Calibri"/>
              </a:rPr>
              <a:t>Ερώτηση πολλαπλής επιλογής: </a:t>
            </a:r>
            <a:endParaRPr/>
          </a:p>
          <a:p>
            <a:pPr indent="0" lvl="0" marL="0" marR="0" rtl="0" algn="just">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Ε2: </a:t>
            </a:r>
            <a:r>
              <a:rPr lang="en-IE" sz="1200">
                <a:solidFill>
                  <a:schemeClr val="dk1"/>
                </a:solidFill>
                <a:latin typeface="Calibri"/>
                <a:ea typeface="Calibri"/>
                <a:cs typeface="Calibri"/>
                <a:sym typeface="Calibri"/>
              </a:rPr>
              <a:t>Ποια από τις παρακάτω επιλογές περιγράφει με μεγαλύτερη ακρίβεια τη συνεργατική μάθηση με τη βοήθεια της τεχνολογίας;</a:t>
            </a:r>
            <a:endParaRPr/>
          </a:p>
          <a:p>
            <a:pPr indent="0" lvl="0" marL="0" marR="0" rtl="0" algn="just">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Α) </a:t>
            </a:r>
            <a:r>
              <a:rPr lang="en-IE" sz="1200">
                <a:solidFill>
                  <a:schemeClr val="dk1"/>
                </a:solidFill>
                <a:latin typeface="Calibri"/>
                <a:ea typeface="Calibri"/>
                <a:cs typeface="Calibri"/>
                <a:sym typeface="Calibri"/>
              </a:rPr>
              <a:t>Σπουδαστές/Σπουδάστριες που διαβάζουν ατομικά κεφάλαια από ψηφιακά εγχειρίδια</a:t>
            </a:r>
            <a:endParaRPr/>
          </a:p>
          <a:p>
            <a:pPr indent="0" lvl="0" marL="0" marR="0" rtl="0" algn="just">
              <a:lnSpc>
                <a:spcPct val="150000"/>
              </a:lnSpc>
              <a:spcBef>
                <a:spcPts val="0"/>
              </a:spcBef>
              <a:spcAft>
                <a:spcPts val="0"/>
              </a:spcAft>
              <a:buNone/>
            </a:pPr>
            <a:r>
              <a:rPr lang="en-IE" sz="1200">
                <a:solidFill>
                  <a:schemeClr val="dk1"/>
                </a:solidFill>
                <a:highlight>
                  <a:srgbClr val="00FF00"/>
                </a:highlight>
                <a:latin typeface="Calibri"/>
                <a:ea typeface="Calibri"/>
                <a:cs typeface="Calibri"/>
                <a:sym typeface="Calibri"/>
              </a:rPr>
              <a:t>Β) Σπουδαστές/Σπουδάστριες που χρησιμοποιούν το Miro για να δημιουργήσουν από κοινού ένα διάγραμμα διαδικασίας κατά τη διάρκεια μιας άσκησης επίλυσης προβλημάτων</a:t>
            </a:r>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Γ) Σπουδαστές/Σπουδάστριες που συμπληρώνουν μόνοι/μόνες τους ένα χρονομετρημένο διαδικτυακό κουίζ</a:t>
            </a:r>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Δ) Σπουδαστές/Σπουδάστριες που παρακολουθούν μια βιντεοδιάλεξη ασύγχρονα</a:t>
            </a:r>
            <a:endParaRPr/>
          </a:p>
          <a:p>
            <a:pPr indent="0" lvl="0" marL="0" marR="0" rtl="0" algn="just">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Αιτιολόγηση: Η συνεργατική μάθηση περιλαμβάνει τη συνεργασία των σπουδαστών/σπουδαστριών σε ομάδες για την επίλυση προβλημάτων, την ολοκλήρωση εργασιών ή τη δημιουργία ενός προϊόντος. Η χρήση ενός ψηφιακού εργαλείου όπως το Miro για κοινή δημιουργία σε πραγματικό χρόνο συνάδει με τη συνεργασία που ενισχύεται από την τεχνολογία και τη μάθηση με βάση τα προβλήματα</a:t>
            </a:r>
            <a:r>
              <a:rPr lang="en-IE" sz="1200">
                <a:solidFill>
                  <a:schemeClr val="dk1"/>
                </a:solidFill>
                <a:latin typeface="Calibri"/>
                <a:ea typeface="Calibri"/>
                <a:cs typeface="Calibri"/>
                <a:sym typeface="Calibri"/>
              </a:rPr>
              <a:t>.</a:t>
            </a:r>
            <a:endParaRPr sz="900">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06" name="Shape 406"/>
        <p:cNvGrpSpPr/>
        <p:nvPr/>
      </p:nvGrpSpPr>
      <p:grpSpPr>
        <a:xfrm>
          <a:off x="0" y="0"/>
          <a:ext cx="0" cy="0"/>
          <a:chOff x="0" y="0"/>
          <a:chExt cx="0" cy="0"/>
        </a:xfrm>
      </p:grpSpPr>
      <p:sp>
        <p:nvSpPr>
          <p:cNvPr id="407" name="Google Shape;407;p2"/>
          <p:cNvSpPr txBox="1"/>
          <p:nvPr>
            <p:ph type="title"/>
          </p:nvPr>
        </p:nvSpPr>
        <p:spPr>
          <a:xfrm>
            <a:off x="7702526" y="1017916"/>
            <a:ext cx="3657600" cy="665787"/>
          </a:xfrm>
          <a:prstGeom prst="rect">
            <a:avLst/>
          </a:prstGeom>
          <a:noFill/>
          <a:ln>
            <a:noFill/>
          </a:ln>
        </p:spPr>
        <p:txBody>
          <a:bodyPr anchorCtr="0" anchor="b" bIns="45700" lIns="91425" spcFirstLastPara="1" rIns="91425" wrap="square" tIns="45700">
            <a:normAutofit/>
          </a:bodyPr>
          <a:lstStyle/>
          <a:p>
            <a:pPr indent="0" lvl="0" marL="0" rtl="0" algn="ctr">
              <a:spcBef>
                <a:spcPts val="0"/>
              </a:spcBef>
              <a:spcAft>
                <a:spcPts val="0"/>
              </a:spcAft>
              <a:buClr>
                <a:srgbClr val="C52B87"/>
              </a:buClr>
              <a:buSzPts val="2600"/>
              <a:buFont typeface="Calibri"/>
              <a:buNone/>
            </a:pPr>
            <a:r>
              <a:rPr lang="en-IE">
                <a:solidFill>
                  <a:srgbClr val="C52B87"/>
                </a:solidFill>
                <a:latin typeface="Calibri"/>
                <a:ea typeface="Calibri"/>
                <a:cs typeface="Calibri"/>
                <a:sym typeface="Calibri"/>
              </a:rPr>
              <a:t>Στόχος της Ενότητας</a:t>
            </a:r>
            <a:endParaRPr/>
          </a:p>
        </p:txBody>
      </p:sp>
      <p:sp>
        <p:nvSpPr>
          <p:cNvPr id="408" name="Google Shape;408;p2"/>
          <p:cNvSpPr txBox="1"/>
          <p:nvPr>
            <p:ph idx="1" type="body"/>
          </p:nvPr>
        </p:nvSpPr>
        <p:spPr>
          <a:xfrm>
            <a:off x="6656832" y="1791532"/>
            <a:ext cx="4444500" cy="296340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just">
              <a:lnSpc>
                <a:spcPct val="90000"/>
              </a:lnSpc>
              <a:spcBef>
                <a:spcPts val="1200"/>
              </a:spcBef>
              <a:spcAft>
                <a:spcPts val="0"/>
              </a:spcAft>
              <a:buSzPct val="100000"/>
              <a:buNone/>
            </a:pPr>
            <a:r>
              <a:rPr lang="en-IE">
                <a:solidFill>
                  <a:srgbClr val="5F625F"/>
                </a:solidFill>
                <a:latin typeface="Calibri"/>
                <a:ea typeface="Calibri"/>
                <a:cs typeface="Calibri"/>
                <a:sym typeface="Calibri"/>
              </a:rPr>
              <a:t>Στόχος αυτής της ενότητας είναι να προσφέρει στους/στις εκπαιδευτές/εκπαιδεύτριες ενηλίκων τις γνώσεις, τις δεξιότητες και την αυτοπεποίθηση που χρειάζονται για να σχεδιάζουν και να υλοποιούν καινοτόμες μαθησιακές εμπειρίες με τη βοήθεια της τεχνολογίας.</a:t>
            </a:r>
            <a:endParaRPr>
              <a:solidFill>
                <a:srgbClr val="5F625F"/>
              </a:solidFill>
              <a:latin typeface="Calibri"/>
              <a:ea typeface="Calibri"/>
              <a:cs typeface="Calibri"/>
              <a:sym typeface="Calibri"/>
            </a:endParaRPr>
          </a:p>
          <a:p>
            <a:pPr indent="0" lvl="0" marL="0" rtl="0" algn="just">
              <a:lnSpc>
                <a:spcPct val="90000"/>
              </a:lnSpc>
              <a:spcBef>
                <a:spcPts val="1200"/>
              </a:spcBef>
              <a:spcAft>
                <a:spcPts val="0"/>
              </a:spcAft>
              <a:buSzPct val="100000"/>
              <a:buNone/>
            </a:pPr>
            <a:r>
              <a:rPr lang="en-IE">
                <a:solidFill>
                  <a:srgbClr val="5F625F"/>
                </a:solidFill>
                <a:latin typeface="Calibri"/>
                <a:ea typeface="Calibri"/>
                <a:cs typeface="Calibri"/>
                <a:sym typeface="Calibri"/>
              </a:rPr>
              <a:t>Θα μάθετε για το πλαίσιο της Τεχνολογικής-Παιδαγωγικής- Γνώσης Περιεχομένου (TPACK) και θα ανακαλύψετε νέες ψηφιακές μεθόδους διδασκαλίας. Οι μέθοδοι αυτές εστιάζουν στη συνεργασία και στις εφαρμογές στην πραγματική ζωή. Σκοπός είναι να σας βοηθήσει να σχεδιάσετε διαδραστικά και ελκυστικά περιβάλλοντα όπου οι ενήλικες σπουδαστές/σπουδάστριες μπορούν να αναπτυχθούν, ενθαρρύνοντας την ανεξαρτησία τους και την ανάπτυξη πρακτικών δεξιοτήτων. </a:t>
            </a:r>
            <a:endParaRPr>
              <a:solidFill>
                <a:srgbClr val="5F625F"/>
              </a:solidFill>
              <a:latin typeface="Calibri"/>
              <a:ea typeface="Calibri"/>
              <a:cs typeface="Calibri"/>
              <a:sym typeface="Calibri"/>
            </a:endParaRPr>
          </a:p>
        </p:txBody>
      </p:sp>
      <p:pic>
        <p:nvPicPr>
          <p:cNvPr descr="A hand pointing at a button&#10;&#10;AI-generated content may be incorrect." id="409" name="Google Shape;409;p2"/>
          <p:cNvPicPr preferRelativeResize="0"/>
          <p:nvPr/>
        </p:nvPicPr>
        <p:blipFill rotWithShape="1">
          <a:blip r:embed="rId4">
            <a:alphaModFix/>
          </a:blip>
          <a:srcRect b="0" l="0" r="0" t="0"/>
          <a:stretch/>
        </p:blipFill>
        <p:spPr>
          <a:xfrm>
            <a:off x="486877" y="1515978"/>
            <a:ext cx="5398168" cy="3238901"/>
          </a:xfrm>
          <a:prstGeom prst="rect">
            <a:avLst/>
          </a:prstGeom>
          <a:noFill/>
          <a:ln>
            <a:noFill/>
          </a:ln>
        </p:spPr>
      </p:pic>
      <p:sp>
        <p:nvSpPr>
          <p:cNvPr id="410" name="Google Shape;410;p2"/>
          <p:cNvSpPr txBox="1"/>
          <p:nvPr/>
        </p:nvSpPr>
        <p:spPr>
          <a:xfrm>
            <a:off x="486876" y="4828067"/>
            <a:ext cx="2381451"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1100">
                <a:solidFill>
                  <a:srgbClr val="5F625F"/>
                </a:solidFill>
                <a:latin typeface="Calibri"/>
                <a:ea typeface="Calibri"/>
                <a:cs typeface="Calibri"/>
                <a:sym typeface="Calibri"/>
              </a:rPr>
              <a:t>Εικόνα από</a:t>
            </a:r>
            <a:r>
              <a:rPr b="0" i="0" lang="en-IE" sz="1100" u="none" cap="none" strike="noStrike">
                <a:solidFill>
                  <a:srgbClr val="5F625F"/>
                </a:solidFill>
                <a:latin typeface="Calibri"/>
                <a:ea typeface="Calibri"/>
                <a:cs typeface="Calibri"/>
                <a:sym typeface="Calibri"/>
              </a:rPr>
              <a:t> </a:t>
            </a:r>
            <a:r>
              <a:rPr b="0" i="0" lang="en-IE" sz="1100" u="sng" cap="none" strike="noStrike">
                <a:solidFill>
                  <a:srgbClr val="5F625F"/>
                </a:solidFill>
                <a:latin typeface="Calibri"/>
                <a:ea typeface="Calibri"/>
                <a:cs typeface="Calibri"/>
                <a:sym typeface="Calibri"/>
                <a:hlinkClick r:id="rId5">
                  <a:extLst>
                    <a:ext uri="{A12FA001-AC4F-418D-AE19-62706E023703}">
                      <ahyp:hlinkClr val="tx"/>
                    </a:ext>
                  </a:extLst>
                </a:hlinkClick>
              </a:rPr>
              <a:t>Freepik</a:t>
            </a:r>
            <a:endParaRPr sz="1100">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61" name="Shape 561"/>
        <p:cNvGrpSpPr/>
        <p:nvPr/>
      </p:nvGrpSpPr>
      <p:grpSpPr>
        <a:xfrm>
          <a:off x="0" y="0"/>
          <a:ext cx="0" cy="0"/>
          <a:chOff x="0" y="0"/>
          <a:chExt cx="0" cy="0"/>
        </a:xfrm>
      </p:grpSpPr>
      <p:sp>
        <p:nvSpPr>
          <p:cNvPr id="562" name="Google Shape;562;p20"/>
          <p:cNvSpPr txBox="1"/>
          <p:nvPr/>
        </p:nvSpPr>
        <p:spPr>
          <a:xfrm>
            <a:off x="1034819" y="976434"/>
            <a:ext cx="2079737" cy="461665"/>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2"/>
              </a:buClr>
              <a:buFont typeface="Arial"/>
              <a:buNone/>
            </a:pPr>
            <a:r>
              <a:rPr b="1" lang="en-IE" sz="2400">
                <a:solidFill>
                  <a:srgbClr val="C52B87"/>
                </a:solidFill>
                <a:latin typeface="Calibri"/>
                <a:ea typeface="Calibri"/>
                <a:cs typeface="Calibri"/>
                <a:sym typeface="Calibri"/>
              </a:rPr>
              <a:t>Αξιολόγηση</a:t>
            </a:r>
            <a:endParaRPr/>
          </a:p>
        </p:txBody>
      </p:sp>
      <p:sp>
        <p:nvSpPr>
          <p:cNvPr id="563" name="Google Shape;563;p20"/>
          <p:cNvSpPr/>
          <p:nvPr/>
        </p:nvSpPr>
        <p:spPr>
          <a:xfrm>
            <a:off x="982594" y="1574685"/>
            <a:ext cx="9791797" cy="3663503"/>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Ερώτηση πολλαπλής επιλογής: </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Ε3: </a:t>
            </a:r>
            <a:r>
              <a:rPr lang="en-IE" sz="1200">
                <a:solidFill>
                  <a:schemeClr val="dk1"/>
                </a:solidFill>
                <a:latin typeface="Calibri"/>
                <a:ea typeface="Calibri"/>
                <a:cs typeface="Calibri"/>
                <a:sym typeface="Calibri"/>
              </a:rPr>
              <a:t>Ποιο είναι ένα βασικό πλεονέκτημα των νέων ψηφιακών εργαλείων, όπως οι προσαρμοστικές πλατφόρμες ή τα εργαλεία ανατροφοδότησης με Τεχνητή Νοημοσύνη;</a:t>
            </a:r>
            <a:endParaRPr/>
          </a:p>
          <a:p>
            <a:pPr indent="0" lvl="0" marL="0" marR="0" rtl="0" algn="just">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Α) </a:t>
            </a:r>
            <a:r>
              <a:rPr lang="en-IE" sz="1200">
                <a:solidFill>
                  <a:schemeClr val="dk1"/>
                </a:solidFill>
                <a:latin typeface="Calibri"/>
                <a:ea typeface="Calibri"/>
                <a:cs typeface="Calibri"/>
                <a:sym typeface="Calibri"/>
              </a:rPr>
              <a:t>Αντικαθιστούν την ανάγκη για προγραμματισμό από τον/την εκπαιδευτικό</a:t>
            </a:r>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Β) Εξασφαλίζουν ότι όλοι/όλες οι σπουδαστές/σπουδάστριες ολοκληρώνουν τις εργασίες με τον ίδιο ρυθμό</a:t>
            </a:r>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Γ) Εξαλείφουν την ανάγκη για διαμορφωτική αξιολόγηση</a:t>
            </a:r>
            <a:endParaRPr/>
          </a:p>
          <a:p>
            <a:pPr indent="0" lvl="0" marL="0" marR="0" rtl="0" algn="just">
              <a:lnSpc>
                <a:spcPct val="150000"/>
              </a:lnSpc>
              <a:spcBef>
                <a:spcPts val="0"/>
              </a:spcBef>
              <a:spcAft>
                <a:spcPts val="0"/>
              </a:spcAft>
              <a:buNone/>
            </a:pPr>
            <a:r>
              <a:rPr lang="en-IE" sz="1200">
                <a:solidFill>
                  <a:schemeClr val="dk1"/>
                </a:solidFill>
                <a:highlight>
                  <a:srgbClr val="00FF00"/>
                </a:highlight>
                <a:latin typeface="Calibri"/>
                <a:ea typeface="Calibri"/>
                <a:cs typeface="Calibri"/>
                <a:sym typeface="Calibri"/>
              </a:rPr>
              <a:t>Δ) Επιτρέπουν στους/στις σπουδαστές/σπουδάστριες να προοδεύουν με τον δικό τους ρυθμό και να λαμβάνουν εξατομικευμένη υποστήριξη</a:t>
            </a:r>
            <a:endParaRPr/>
          </a:p>
          <a:p>
            <a:pPr indent="-152400" lvl="0" marL="228600" marR="0" rtl="0" algn="just">
              <a:lnSpc>
                <a:spcPct val="150000"/>
              </a:lnSpc>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Αιτιολόγηση: Τα προσαρμοστικά και βασισμένα στην Τεχνητή Νοημοσύνη εργαλεία προσφέρουν εξατομικευμένες διαδρομές που προάγουν την ανεξαρτησία των σπουδαστών/σπουδαστριών και παρέχουν εξατομικευμένη ανατροφοδότηση — βασικές αρχές της ψηφιακής παιδαγωγικής και της εκπαίδευσης ενηλίκων</a:t>
            </a:r>
            <a:r>
              <a:rPr lang="en-IE" sz="1200">
                <a:solidFill>
                  <a:schemeClr val="dk1"/>
                </a:solidFill>
                <a:latin typeface="Calibri"/>
                <a:ea typeface="Calibri"/>
                <a:cs typeface="Calibri"/>
                <a:sym typeface="Calibri"/>
              </a:rPr>
              <a:t>.</a:t>
            </a:r>
            <a:endParaRPr sz="900">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67" name="Shape 567"/>
        <p:cNvGrpSpPr/>
        <p:nvPr/>
      </p:nvGrpSpPr>
      <p:grpSpPr>
        <a:xfrm>
          <a:off x="0" y="0"/>
          <a:ext cx="0" cy="0"/>
          <a:chOff x="0" y="0"/>
          <a:chExt cx="0" cy="0"/>
        </a:xfrm>
      </p:grpSpPr>
      <p:sp>
        <p:nvSpPr>
          <p:cNvPr id="568" name="Google Shape;568;p21"/>
          <p:cNvSpPr txBox="1"/>
          <p:nvPr/>
        </p:nvSpPr>
        <p:spPr>
          <a:xfrm>
            <a:off x="1034819" y="976434"/>
            <a:ext cx="2079737" cy="461665"/>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2"/>
              </a:buClr>
              <a:buFont typeface="Arial"/>
              <a:buNone/>
            </a:pPr>
            <a:r>
              <a:rPr b="1" lang="en-IE" sz="2400">
                <a:solidFill>
                  <a:srgbClr val="C52B87"/>
                </a:solidFill>
                <a:latin typeface="Calibri"/>
                <a:ea typeface="Calibri"/>
                <a:cs typeface="Calibri"/>
                <a:sym typeface="Calibri"/>
              </a:rPr>
              <a:t>Αξιολόγηση</a:t>
            </a:r>
            <a:endParaRPr/>
          </a:p>
        </p:txBody>
      </p:sp>
      <p:sp>
        <p:nvSpPr>
          <p:cNvPr id="569" name="Google Shape;569;p21"/>
          <p:cNvSpPr/>
          <p:nvPr/>
        </p:nvSpPr>
        <p:spPr>
          <a:xfrm>
            <a:off x="982594" y="1574685"/>
            <a:ext cx="10575421" cy="3386504"/>
          </a:xfrm>
          <a:prstGeom prst="rect">
            <a:avLst/>
          </a:prstGeom>
          <a:noFill/>
          <a:ln>
            <a:noFill/>
          </a:ln>
        </p:spPr>
        <p:txBody>
          <a:bodyPr anchorCtr="0" anchor="t" bIns="45700" lIns="91425" spcFirstLastPara="1" rIns="91425" wrap="square" tIns="45700">
            <a:spAutoFit/>
          </a:bodyPr>
          <a:lstStyle/>
          <a:p>
            <a:pPr indent="0" lvl="0" marL="0" rtl="0" algn="just">
              <a:lnSpc>
                <a:spcPct val="150000"/>
              </a:lnSpc>
              <a:spcBef>
                <a:spcPts val="0"/>
              </a:spcBef>
              <a:spcAft>
                <a:spcPts val="0"/>
              </a:spcAft>
              <a:buClr>
                <a:schemeClr val="dk2"/>
              </a:buClr>
              <a:buFont typeface="Arial"/>
              <a:buNone/>
            </a:pPr>
            <a:r>
              <a:rPr lang="en-IE" sz="1200">
                <a:solidFill>
                  <a:schemeClr val="dk1"/>
                </a:solidFill>
                <a:latin typeface="Calibri"/>
                <a:ea typeface="Calibri"/>
                <a:cs typeface="Calibri"/>
                <a:sym typeface="Calibri"/>
              </a:rPr>
              <a:t>Ερώτηση πολλαπλής επιλογής: </a:t>
            </a:r>
            <a:endParaRPr>
              <a:solidFill>
                <a:schemeClr val="dk2"/>
              </a:solidFill>
            </a:endParaRPr>
          </a:p>
          <a:p>
            <a:pPr indent="0" lvl="0" marL="0" marR="0" rtl="0" algn="just">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Ε</a:t>
            </a:r>
            <a:r>
              <a:rPr lang="en-IE" sz="1200">
                <a:solidFill>
                  <a:schemeClr val="dk1"/>
                </a:solidFill>
                <a:latin typeface="Calibri"/>
                <a:ea typeface="Calibri"/>
                <a:cs typeface="Calibri"/>
                <a:sym typeface="Calibri"/>
              </a:rPr>
              <a:t>4: </a:t>
            </a:r>
            <a:r>
              <a:rPr lang="en-IE" sz="1200">
                <a:solidFill>
                  <a:schemeClr val="dk1"/>
                </a:solidFill>
                <a:latin typeface="Calibri"/>
                <a:ea typeface="Calibri"/>
                <a:cs typeface="Calibri"/>
                <a:sym typeface="Calibri"/>
              </a:rPr>
              <a:t>Ποιο παράδειγμα απεικονίζει καλύτερα μια αυθεντική, πραγματική μαθησιακή δραστηριότητα</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Α) </a:t>
            </a:r>
            <a:r>
              <a:rPr lang="en-IE" sz="1200">
                <a:solidFill>
                  <a:schemeClr val="dk1"/>
                </a:solidFill>
                <a:latin typeface="Calibri"/>
                <a:ea typeface="Calibri"/>
                <a:cs typeface="Calibri"/>
                <a:sym typeface="Calibri"/>
              </a:rPr>
              <a:t>Η ανάγνωση ενός κεφαλαίου σχετικά με τις θεωρίες εξυπηρέτησης πελατών</a:t>
            </a:r>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Β) Η παρακολούθηση ενός βίντεο σχετικά με τους κανονισμούς ασφάλειας στον χώρο εργασίας</a:t>
            </a:r>
            <a:endParaRPr/>
          </a:p>
          <a:p>
            <a:pPr indent="0" lvl="0" marL="0" marR="0" rtl="0" algn="just">
              <a:lnSpc>
                <a:spcPct val="150000"/>
              </a:lnSpc>
              <a:spcBef>
                <a:spcPts val="0"/>
              </a:spcBef>
              <a:spcAft>
                <a:spcPts val="0"/>
              </a:spcAft>
              <a:buNone/>
            </a:pPr>
            <a:r>
              <a:rPr lang="en-IE" sz="1200">
                <a:solidFill>
                  <a:schemeClr val="dk1"/>
                </a:solidFill>
                <a:highlight>
                  <a:srgbClr val="00FF00"/>
                </a:highlight>
                <a:latin typeface="Calibri"/>
                <a:ea typeface="Calibri"/>
                <a:cs typeface="Calibri"/>
                <a:sym typeface="Calibri"/>
              </a:rPr>
              <a:t>Γ) Η ολοκλήρωση ενός σεναρίου με διακλαδώσεις, όπου οι σπουδαστές/σπουδάστριες ανταποκρίνονται σε έναν/μία δυσαρεστημένο/δυσαρεστημένη πελάτη/πελάτισσα</a:t>
            </a:r>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Δ) Η ακρόαση ενός podcast σχετικά με την επίλυση συγκρούσεων</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Αιτιολόγηση: Τα σενάρια με διακλαδώσεις προσομοιώνουν πραγματικές προκλήσεις στον χώρο εργασίας, απαιτώντας από τους/τις σπουδαστές/σπουδάστριες να εφαρμόσουν δεξιότητες, να λάβουν αποφάσεις και να παρατηρήσουν τις συνέπειές τους — κάτι που είναι ουσιαστικής σημασίας για την αυθεντική εκπαίδευση ενηλίκων</a:t>
            </a:r>
            <a:r>
              <a:rPr lang="en-IE" sz="1200">
                <a:solidFill>
                  <a:schemeClr val="dk1"/>
                </a:solidFill>
                <a:latin typeface="Calibri"/>
                <a:ea typeface="Calibri"/>
                <a:cs typeface="Calibri"/>
                <a:sym typeface="Calibri"/>
              </a:rPr>
              <a:t>.</a:t>
            </a:r>
            <a:endParaRPr sz="900">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73" name="Shape 573"/>
        <p:cNvGrpSpPr/>
        <p:nvPr/>
      </p:nvGrpSpPr>
      <p:grpSpPr>
        <a:xfrm>
          <a:off x="0" y="0"/>
          <a:ext cx="0" cy="0"/>
          <a:chOff x="0" y="0"/>
          <a:chExt cx="0" cy="0"/>
        </a:xfrm>
      </p:grpSpPr>
      <p:sp>
        <p:nvSpPr>
          <p:cNvPr id="574" name="Google Shape;574;p22"/>
          <p:cNvSpPr txBox="1"/>
          <p:nvPr/>
        </p:nvSpPr>
        <p:spPr>
          <a:xfrm>
            <a:off x="1034819" y="976434"/>
            <a:ext cx="2079737"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E" sz="2400">
                <a:solidFill>
                  <a:srgbClr val="C52B87"/>
                </a:solidFill>
                <a:latin typeface="Calibri"/>
                <a:ea typeface="Calibri"/>
                <a:cs typeface="Calibri"/>
                <a:sym typeface="Calibri"/>
              </a:rPr>
              <a:t>Αξιολόγηση</a:t>
            </a:r>
            <a:endParaRPr/>
          </a:p>
        </p:txBody>
      </p:sp>
      <p:sp>
        <p:nvSpPr>
          <p:cNvPr id="575" name="Google Shape;575;p22"/>
          <p:cNvSpPr/>
          <p:nvPr/>
        </p:nvSpPr>
        <p:spPr>
          <a:xfrm>
            <a:off x="982594" y="1574685"/>
            <a:ext cx="10063357" cy="3663503"/>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Ερώτηση πολλαπλής επιλογής</a:t>
            </a:r>
            <a:r>
              <a:rPr lang="en-IE" sz="1200">
                <a:solidFill>
                  <a:schemeClr val="dk1"/>
                </a:solidFill>
                <a:latin typeface="Calibri"/>
                <a:ea typeface="Calibri"/>
                <a:cs typeface="Calibri"/>
                <a:sym typeface="Calibri"/>
              </a:rPr>
              <a:t>: </a:t>
            </a:r>
            <a:endParaRPr/>
          </a:p>
          <a:p>
            <a:pPr indent="0" lvl="0" marL="0" marR="0" rtl="0" algn="just">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Ε5: Ποια νοοτροπία ενθαρρύνει την καινοτομία και τη δημιουργική ανάληψη κινδύνων στην ψηφιακή διδασκαλία</a:t>
            </a:r>
            <a:endParaRPr/>
          </a:p>
          <a:p>
            <a:pPr indent="0" lvl="0" marL="0" marR="0" rtl="0" algn="just">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rPr lang="en-IE" sz="1200">
                <a:solidFill>
                  <a:schemeClr val="dk1"/>
                </a:solidFill>
                <a:highlight>
                  <a:srgbClr val="00FF00"/>
                </a:highlight>
                <a:latin typeface="Calibri"/>
                <a:ea typeface="Calibri"/>
                <a:cs typeface="Calibri"/>
                <a:sym typeface="Calibri"/>
              </a:rPr>
              <a:t>Α) Η ανοιχτή στάση απέναντι στη δοκιμή νέων εργαλείων, ο αναστοχασμός και η προσαρμογή με βάση την ανατροφοδότηση των σπουδαστών/σπουδαστριών</a:t>
            </a:r>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Β) Η χρήση μόνο εργαλείων με τα οποία οι εκπαιδευτικοί αισθάνονται ήδη άνετα</a:t>
            </a:r>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Γ) Η αποφυγή της συμμετοχής των σπουδαστών/σπουδαστριών κατά τον σχεδιασμό των μαθημάτων</a:t>
            </a:r>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Δ) Η αναμονή για επίσημη εκπαίδευση πριν από τη δοκιμή οποιασδήποτε νέας ψηφιακής μεθόδου</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Αιτιολόγηση: Η καινοτομία απαιτεί πειραματισμό, αναστοχασμό και προσαρμοστικότητα. Η υιοθέτηση νέων μεθόδων και η προσαρμογή τους με βάση την ανατροφοδότηση ενθαρρύνει τη συνεχή βελτίωση στην ψηφιακή παιδαγωγική.</a:t>
            </a:r>
            <a:endParaRPr sz="900">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79" name="Shape 579"/>
        <p:cNvGrpSpPr/>
        <p:nvPr/>
      </p:nvGrpSpPr>
      <p:grpSpPr>
        <a:xfrm>
          <a:off x="0" y="0"/>
          <a:ext cx="0" cy="0"/>
          <a:chOff x="0" y="0"/>
          <a:chExt cx="0" cy="0"/>
        </a:xfrm>
      </p:grpSpPr>
      <p:pic>
        <p:nvPicPr>
          <p:cNvPr descr="A person sitting cross legged with a computer and a question mark&#10;&#10;AI-generated content may be incorrect." id="580" name="Google Shape;580;p23"/>
          <p:cNvPicPr preferRelativeResize="0"/>
          <p:nvPr>
            <p:ph idx="2" type="pic"/>
          </p:nvPr>
        </p:nvPicPr>
        <p:blipFill rotWithShape="1">
          <a:blip r:embed="rId4">
            <a:alphaModFix/>
          </a:blip>
          <a:srcRect b="0" l="7479" r="7479" t="0"/>
          <a:stretch/>
        </p:blipFill>
        <p:spPr>
          <a:xfrm>
            <a:off x="655638" y="371475"/>
            <a:ext cx="4621212" cy="5434013"/>
          </a:xfrm>
          <a:prstGeom prst="rect">
            <a:avLst/>
          </a:prstGeom>
          <a:noFill/>
          <a:ln>
            <a:noFill/>
          </a:ln>
        </p:spPr>
      </p:pic>
      <p:sp>
        <p:nvSpPr>
          <p:cNvPr id="581" name="Google Shape;581;p23"/>
          <p:cNvSpPr txBox="1"/>
          <p:nvPr/>
        </p:nvSpPr>
        <p:spPr>
          <a:xfrm>
            <a:off x="6441595" y="827715"/>
            <a:ext cx="4472122" cy="461665"/>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2"/>
              </a:buClr>
              <a:buSzPts val="2400"/>
              <a:buFont typeface="Arial"/>
              <a:buNone/>
            </a:pPr>
            <a:r>
              <a:rPr b="1" lang="en-IE" sz="2400">
                <a:solidFill>
                  <a:srgbClr val="C52B87"/>
                </a:solidFill>
                <a:latin typeface="Calibri"/>
                <a:ea typeface="Calibri"/>
                <a:cs typeface="Calibri"/>
                <a:sym typeface="Calibri"/>
              </a:rPr>
              <a:t>Ερωτήσεις Αυτοανασκόπησης</a:t>
            </a:r>
            <a:endParaRPr b="1" sz="2400">
              <a:solidFill>
                <a:srgbClr val="C52B87"/>
              </a:solidFill>
              <a:latin typeface="Calibri"/>
              <a:ea typeface="Calibri"/>
              <a:cs typeface="Calibri"/>
              <a:sym typeface="Calibri"/>
            </a:endParaRPr>
          </a:p>
        </p:txBody>
      </p:sp>
      <p:sp>
        <p:nvSpPr>
          <p:cNvPr id="582" name="Google Shape;582;p23"/>
          <p:cNvSpPr/>
          <p:nvPr/>
        </p:nvSpPr>
        <p:spPr>
          <a:xfrm>
            <a:off x="5614416" y="1458445"/>
            <a:ext cx="6126480" cy="269041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1600">
                <a:solidFill>
                  <a:srgbClr val="5F625F"/>
                </a:solidFill>
                <a:latin typeface="Calibri"/>
                <a:ea typeface="Calibri"/>
                <a:cs typeface="Calibri"/>
                <a:sym typeface="Calibri"/>
              </a:rPr>
              <a:t>Ε</a:t>
            </a:r>
            <a:r>
              <a:rPr lang="en-IE" sz="1600">
                <a:solidFill>
                  <a:srgbClr val="5F625F"/>
                </a:solidFill>
                <a:latin typeface="Calibri"/>
                <a:ea typeface="Calibri"/>
                <a:cs typeface="Calibri"/>
                <a:sym typeface="Calibri"/>
              </a:rPr>
              <a:t>1: </a:t>
            </a:r>
            <a:r>
              <a:rPr lang="en-IE" sz="1600">
                <a:solidFill>
                  <a:srgbClr val="5F625F"/>
                </a:solidFill>
                <a:latin typeface="Calibri"/>
                <a:ea typeface="Calibri"/>
                <a:cs typeface="Calibri"/>
                <a:sym typeface="Calibri"/>
              </a:rPr>
              <a:t>Συνδυάζω αποτελεσματικά το περιεχόμενο, τις μεθόδους διδασκαλίας και την τεχνολογία για να δημιουργήσω αξιόλογες μαθησιακές εμπειρίες;</a:t>
            </a:r>
            <a:endParaRPr/>
          </a:p>
          <a:p>
            <a:pPr indent="0" lvl="0" marL="0" marR="0" rtl="0" algn="l">
              <a:spcBef>
                <a:spcPts val="0"/>
              </a:spcBef>
              <a:spcAft>
                <a:spcPts val="0"/>
              </a:spcAft>
              <a:buNone/>
            </a:pPr>
            <a:r>
              <a:t/>
            </a:r>
            <a:endParaRPr sz="1600">
              <a:solidFill>
                <a:srgbClr val="5F625F"/>
              </a:solidFill>
              <a:latin typeface="Calibri"/>
              <a:ea typeface="Calibri"/>
              <a:cs typeface="Calibri"/>
              <a:sym typeface="Calibri"/>
            </a:endParaRPr>
          </a:p>
          <a:p>
            <a:pPr indent="0" lvl="0" marL="0" marR="0" rtl="0" algn="l">
              <a:spcBef>
                <a:spcPts val="0"/>
              </a:spcBef>
              <a:spcAft>
                <a:spcPts val="0"/>
              </a:spcAft>
              <a:buNone/>
            </a:pPr>
            <a:r>
              <a:rPr lang="en-IE" sz="1600">
                <a:solidFill>
                  <a:srgbClr val="5F625F"/>
                </a:solidFill>
                <a:latin typeface="Calibri"/>
                <a:ea typeface="Calibri"/>
                <a:cs typeface="Calibri"/>
                <a:sym typeface="Calibri"/>
              </a:rPr>
              <a:t>Ε2: </a:t>
            </a:r>
            <a:r>
              <a:rPr lang="en-IE" sz="1600">
                <a:solidFill>
                  <a:srgbClr val="5F625F"/>
                </a:solidFill>
                <a:latin typeface="Calibri"/>
                <a:ea typeface="Calibri"/>
                <a:cs typeface="Calibri"/>
                <a:sym typeface="Calibri"/>
              </a:rPr>
              <a:t>Πώς βοηθάω τους/τις ενήλικες σπουδαστές/σπουδάστριες να αποκτήσουν αυτονομία μέσω επιλογών, ευελιξίας και εργαλείων, παρέχοντας παράλληλα υποστήριξη για την επιτυχία τους;</a:t>
            </a:r>
            <a:endParaRPr/>
          </a:p>
          <a:p>
            <a:pPr indent="0" lvl="0" marL="0" marR="0" rtl="0" algn="l">
              <a:spcBef>
                <a:spcPts val="0"/>
              </a:spcBef>
              <a:spcAft>
                <a:spcPts val="0"/>
              </a:spcAft>
              <a:buNone/>
            </a:pPr>
            <a:r>
              <a:t/>
            </a:r>
            <a:endParaRPr sz="1600">
              <a:solidFill>
                <a:srgbClr val="5F625F"/>
              </a:solidFill>
              <a:latin typeface="Calibri"/>
              <a:ea typeface="Calibri"/>
              <a:cs typeface="Calibri"/>
              <a:sym typeface="Calibri"/>
            </a:endParaRPr>
          </a:p>
          <a:p>
            <a:pPr indent="0" lvl="0" marL="0" marR="0" rtl="0" algn="l">
              <a:spcBef>
                <a:spcPts val="0"/>
              </a:spcBef>
              <a:spcAft>
                <a:spcPts val="0"/>
              </a:spcAft>
              <a:buNone/>
            </a:pPr>
            <a:r>
              <a:rPr lang="en-IE" sz="1600">
                <a:solidFill>
                  <a:srgbClr val="5F625F"/>
                </a:solidFill>
                <a:latin typeface="Calibri"/>
                <a:ea typeface="Calibri"/>
                <a:cs typeface="Calibri"/>
                <a:sym typeface="Calibri"/>
              </a:rPr>
              <a:t>Ε3: </a:t>
            </a:r>
            <a:r>
              <a:rPr lang="en-IE" sz="1600">
                <a:solidFill>
                  <a:srgbClr val="5F625F"/>
                </a:solidFill>
                <a:latin typeface="Calibri"/>
                <a:ea typeface="Calibri"/>
                <a:cs typeface="Calibri"/>
                <a:sym typeface="Calibri"/>
              </a:rPr>
              <a:t>Ποιους κινδύνους ή καινοτομίες είμαι διατεθειμένος/διατεθειμένη να δοκιμάσω στην ψηφιακή διδασκαλία μου και πώς μπορώ να αποτελέσω πρότυπο περιέργειας και δια βίου μάθησης για τους/τις σπουδαστές/σπουδάστριές μου;</a:t>
            </a:r>
            <a:r>
              <a:rPr lang="en-IE" sz="1800">
                <a:solidFill>
                  <a:schemeClr val="dk1"/>
                </a:solidFill>
                <a:latin typeface="Calibri"/>
                <a:ea typeface="Calibri"/>
                <a:cs typeface="Calibri"/>
                <a:sym typeface="Calibri"/>
              </a:rPr>
              <a:t> </a:t>
            </a:r>
            <a:endParaRPr/>
          </a:p>
          <a:p>
            <a:pPr indent="0" lvl="0" marL="0" marR="0" rtl="0" algn="l">
              <a:spcBef>
                <a:spcPts val="0"/>
              </a:spcBef>
              <a:spcAft>
                <a:spcPts val="0"/>
              </a:spcAft>
              <a:buNone/>
            </a:pPr>
            <a:r>
              <a:t/>
            </a:r>
            <a:endParaRPr sz="1100">
              <a:solidFill>
                <a:schemeClr val="dk1"/>
              </a:solidFill>
              <a:latin typeface="Arial"/>
              <a:ea typeface="Arial"/>
              <a:cs typeface="Arial"/>
              <a:sym typeface="Arial"/>
            </a:endParaRPr>
          </a:p>
          <a:p>
            <a:pPr indent="0" lvl="0" marL="0" marR="0" rtl="0" algn="just">
              <a:lnSpc>
                <a:spcPct val="150000"/>
              </a:lnSpc>
              <a:spcBef>
                <a:spcPts val="0"/>
              </a:spcBef>
              <a:spcAft>
                <a:spcPts val="0"/>
              </a:spcAft>
              <a:buNone/>
            </a:pPr>
            <a:r>
              <a:t/>
            </a:r>
            <a:endParaRPr sz="900">
              <a:solidFill>
                <a:schemeClr val="dk1"/>
              </a:solidFill>
              <a:latin typeface="Arial"/>
              <a:ea typeface="Arial"/>
              <a:cs typeface="Arial"/>
              <a:sym typeface="Arial"/>
            </a:endParaRPr>
          </a:p>
        </p:txBody>
      </p:sp>
      <p:sp>
        <p:nvSpPr>
          <p:cNvPr id="583" name="Google Shape;583;p23"/>
          <p:cNvSpPr txBox="1"/>
          <p:nvPr/>
        </p:nvSpPr>
        <p:spPr>
          <a:xfrm>
            <a:off x="655638" y="5908006"/>
            <a:ext cx="2010492"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1100">
                <a:solidFill>
                  <a:srgbClr val="5F625F"/>
                </a:solidFill>
                <a:latin typeface="Calibri"/>
                <a:ea typeface="Calibri"/>
                <a:cs typeface="Calibri"/>
                <a:sym typeface="Calibri"/>
              </a:rPr>
              <a:t>Εικόνα από </a:t>
            </a:r>
            <a:r>
              <a:rPr lang="en-IE" sz="1100" u="sng">
                <a:solidFill>
                  <a:srgbClr val="5F625F"/>
                </a:solidFill>
                <a:latin typeface="Calibri"/>
                <a:ea typeface="Calibri"/>
                <a:cs typeface="Calibri"/>
                <a:sym typeface="Calibri"/>
                <a:hlinkClick r:id="rId5">
                  <a:extLst>
                    <a:ext uri="{A12FA001-AC4F-418D-AE19-62706E023703}">
                      <ahyp:hlinkClr val="tx"/>
                    </a:ext>
                  </a:extLst>
                </a:hlinkClick>
              </a:rPr>
              <a:t>Freepik</a:t>
            </a:r>
            <a:endParaRPr sz="1100">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87" name="Shape 587"/>
        <p:cNvGrpSpPr/>
        <p:nvPr/>
      </p:nvGrpSpPr>
      <p:grpSpPr>
        <a:xfrm>
          <a:off x="0" y="0"/>
          <a:ext cx="0" cy="0"/>
          <a:chOff x="0" y="0"/>
          <a:chExt cx="0" cy="0"/>
        </a:xfrm>
      </p:grpSpPr>
      <p:sp>
        <p:nvSpPr>
          <p:cNvPr id="588" name="Google Shape;588;p24"/>
          <p:cNvSpPr txBox="1"/>
          <p:nvPr/>
        </p:nvSpPr>
        <p:spPr>
          <a:xfrm>
            <a:off x="6614384" y="1015548"/>
            <a:ext cx="1972463"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E" sz="2400">
                <a:solidFill>
                  <a:srgbClr val="C52B87"/>
                </a:solidFill>
                <a:latin typeface="Calibri"/>
                <a:ea typeface="Calibri"/>
                <a:cs typeface="Calibri"/>
                <a:sym typeface="Calibri"/>
              </a:rPr>
              <a:t>Βιβλιογραφία</a:t>
            </a:r>
            <a:endParaRPr/>
          </a:p>
        </p:txBody>
      </p:sp>
      <p:sp>
        <p:nvSpPr>
          <p:cNvPr id="589" name="Google Shape;589;p24"/>
          <p:cNvSpPr/>
          <p:nvPr/>
        </p:nvSpPr>
        <p:spPr>
          <a:xfrm>
            <a:off x="4740705" y="1686243"/>
            <a:ext cx="6790533" cy="4136966"/>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Green, D. N. (2024). </a:t>
            </a:r>
            <a:r>
              <a:rPr i="1" lang="en-IE" sz="1600">
                <a:solidFill>
                  <a:srgbClr val="5F625F"/>
                </a:solidFill>
                <a:latin typeface="Calibri"/>
                <a:ea typeface="Calibri"/>
                <a:cs typeface="Calibri"/>
                <a:sym typeface="Calibri"/>
              </a:rPr>
              <a:t>Adult learners: Connecting andragogy and transformational leadership in the classroom. </a:t>
            </a:r>
            <a:r>
              <a:rPr lang="en-IE" sz="1600">
                <a:solidFill>
                  <a:srgbClr val="5F625F"/>
                </a:solidFill>
                <a:latin typeface="Calibri"/>
                <a:ea typeface="Calibri"/>
                <a:cs typeface="Calibri"/>
                <a:sym typeface="Calibri"/>
              </a:rPr>
              <a:t>Business Ethics and Leadership, 8(4), 137–147. </a:t>
            </a:r>
            <a:r>
              <a:rPr lang="en-IE" sz="1600" u="sng">
                <a:solidFill>
                  <a:srgbClr val="5F625F"/>
                </a:solidFill>
                <a:latin typeface="Calibri"/>
                <a:ea typeface="Calibri"/>
                <a:cs typeface="Calibri"/>
                <a:sym typeface="Calibri"/>
                <a:hlinkClick r:id="rId4">
                  <a:extLst>
                    <a:ext uri="{A12FA001-AC4F-418D-AE19-62706E023703}">
                      <ahyp:hlinkClr val="tx"/>
                    </a:ext>
                  </a:extLst>
                </a:hlinkClick>
              </a:rPr>
              <a:t>https://doi.org/10.61093/bel.8(4).137-147</a:t>
            </a:r>
            <a:endParaRPr sz="1600">
              <a:solidFill>
                <a:srgbClr val="5F625F"/>
              </a:solidFill>
              <a:latin typeface="Calibri"/>
              <a:ea typeface="Calibri"/>
              <a:cs typeface="Calibri"/>
              <a:sym typeface="Calibri"/>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Katona, B., Venkataragavan, J., Erlandsson, N., Burmann, U., &amp; Oparina, B. (2023). </a:t>
            </a:r>
            <a:r>
              <a:rPr i="1" lang="en-IE" sz="1600">
                <a:solidFill>
                  <a:srgbClr val="5F625F"/>
                </a:solidFill>
                <a:latin typeface="Calibri"/>
                <a:ea typeface="Calibri"/>
                <a:cs typeface="Calibri"/>
                <a:sym typeface="Calibri"/>
              </a:rPr>
              <a:t>Use of visual learning media to increase student learning motivation. World Psychology, </a:t>
            </a:r>
            <a:r>
              <a:rPr lang="en-IE" sz="1600">
                <a:solidFill>
                  <a:srgbClr val="5F625F"/>
                </a:solidFill>
                <a:latin typeface="Calibri"/>
                <a:ea typeface="Calibri"/>
                <a:cs typeface="Calibri"/>
                <a:sym typeface="Calibri"/>
              </a:rPr>
              <a:t>1(3), 89–105. </a:t>
            </a:r>
            <a:r>
              <a:rPr lang="en-IE" sz="1600" u="sng">
                <a:solidFill>
                  <a:srgbClr val="5F625F"/>
                </a:solidFill>
                <a:latin typeface="Calibri"/>
                <a:ea typeface="Calibri"/>
                <a:cs typeface="Calibri"/>
                <a:sym typeface="Calibri"/>
                <a:hlinkClick r:id="rId5">
                  <a:extLst>
                    <a:ext uri="{A12FA001-AC4F-418D-AE19-62706E023703}">
                      <ahyp:hlinkClr val="tx"/>
                    </a:ext>
                  </a:extLst>
                </a:hlinkClick>
              </a:rPr>
              <a:t>https://doi.org/10.55849/wp.v1i3.381</a:t>
            </a:r>
            <a:r>
              <a:rPr lang="en-IE" sz="1600">
                <a:solidFill>
                  <a:srgbClr val="5F625F"/>
                </a:solidFill>
                <a:latin typeface="Calibri"/>
                <a:ea typeface="Calibri"/>
                <a:cs typeface="Calibri"/>
                <a:sym typeface="Calibri"/>
              </a:rPr>
              <a:t> </a:t>
            </a:r>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Koehler, M. J., &amp; Mishra, P. (2009). What is technological pedagogical content knowledge? </a:t>
            </a:r>
            <a:r>
              <a:rPr i="1" lang="en-IE" sz="1600">
                <a:solidFill>
                  <a:srgbClr val="5F625F"/>
                </a:solidFill>
                <a:latin typeface="Calibri"/>
                <a:ea typeface="Calibri"/>
                <a:cs typeface="Calibri"/>
                <a:sym typeface="Calibri"/>
              </a:rPr>
              <a:t>Contemporary Issues in Technology and Teacher Education, 9(1). </a:t>
            </a:r>
            <a:r>
              <a:rPr lang="en-IE" sz="1600" u="sng">
                <a:solidFill>
                  <a:srgbClr val="5F625F"/>
                </a:solidFill>
                <a:latin typeface="Calibri"/>
                <a:ea typeface="Calibri"/>
                <a:cs typeface="Calibri"/>
                <a:sym typeface="Calibri"/>
                <a:hlinkClick r:id="rId6">
                  <a:extLst>
                    <a:ext uri="{A12FA001-AC4F-418D-AE19-62706E023703}">
                      <ahyp:hlinkClr val="tx"/>
                    </a:ext>
                  </a:extLst>
                </a:hlinkClick>
              </a:rPr>
              <a:t>https://citejournal.org/volume-9/issue-1-09/general/what-is-technological-pedagogicalcontent-knowledge</a:t>
            </a:r>
            <a:r>
              <a:rPr lang="en-IE" sz="1600">
                <a:solidFill>
                  <a:srgbClr val="5F625F"/>
                </a:solidFill>
                <a:latin typeface="Calibri"/>
                <a:ea typeface="Calibri"/>
                <a:cs typeface="Calibri"/>
                <a:sym typeface="Calibri"/>
              </a:rPr>
              <a:t> </a:t>
            </a:r>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Kurt, S. (2018, May 12). </a:t>
            </a:r>
            <a:r>
              <a:rPr i="1" lang="en-IE" sz="1600">
                <a:solidFill>
                  <a:srgbClr val="5F625F"/>
                </a:solidFill>
                <a:latin typeface="Calibri"/>
                <a:ea typeface="Calibri"/>
                <a:cs typeface="Calibri"/>
                <a:sym typeface="Calibri"/>
              </a:rPr>
              <a:t>TPACK: Technological Pedagogical Content Knowledge Framework</a:t>
            </a:r>
            <a:r>
              <a:rPr lang="en-IE" sz="1600">
                <a:solidFill>
                  <a:srgbClr val="5F625F"/>
                </a:solidFill>
                <a:latin typeface="Calibri"/>
                <a:ea typeface="Calibri"/>
                <a:cs typeface="Calibri"/>
                <a:sym typeface="Calibri"/>
              </a:rPr>
              <a:t>. Educational Technology. </a:t>
            </a:r>
            <a:r>
              <a:rPr lang="en-IE" sz="1600" u="sng">
                <a:solidFill>
                  <a:schemeClr val="dk1"/>
                </a:solidFill>
                <a:latin typeface="Calibri"/>
                <a:ea typeface="Calibri"/>
                <a:cs typeface="Calibri"/>
                <a:sym typeface="Calibri"/>
                <a:hlinkClick r:id="rId7">
                  <a:extLst>
                    <a:ext uri="{A12FA001-AC4F-418D-AE19-62706E023703}">
                      <ahyp:hlinkClr val="tx"/>
                    </a:ext>
                  </a:extLst>
                </a:hlinkClick>
              </a:rPr>
              <a:t>https://educationaltechnology.net/technological-pedagogical-content-knowledge-tpack-framework/</a:t>
            </a:r>
            <a:endParaRPr sz="1600">
              <a:solidFill>
                <a:schemeClr val="dk1"/>
              </a:solidFill>
              <a:latin typeface="Calibri"/>
              <a:ea typeface="Calibri"/>
              <a:cs typeface="Calibri"/>
              <a:sym typeface="Calibri"/>
            </a:endParaRPr>
          </a:p>
          <a:p>
            <a:pPr indent="0" lvl="0" marL="0" marR="0" rtl="0" algn="l">
              <a:spcBef>
                <a:spcPts val="0"/>
              </a:spcBef>
              <a:spcAft>
                <a:spcPts val="0"/>
              </a:spcAft>
              <a:buNone/>
            </a:pPr>
            <a:r>
              <a:rPr lang="en-IE" sz="1600">
                <a:solidFill>
                  <a:schemeClr val="dk1"/>
                </a:solidFill>
                <a:latin typeface="Calibri"/>
                <a:ea typeface="Calibri"/>
                <a:cs typeface="Calibri"/>
                <a:sym typeface="Calibri"/>
              </a:rPr>
              <a:t> </a:t>
            </a:r>
            <a:endParaRPr/>
          </a:p>
          <a:p>
            <a:pPr indent="0" lvl="0" marL="0" marR="0" rtl="0" algn="l">
              <a:spcBef>
                <a:spcPts val="0"/>
              </a:spcBef>
              <a:spcAft>
                <a:spcPts val="0"/>
              </a:spcAft>
              <a:buNone/>
            </a:pPr>
            <a:r>
              <a:t/>
            </a:r>
            <a:endParaRPr sz="1100">
              <a:solidFill>
                <a:schemeClr val="dk1"/>
              </a:solidFill>
              <a:latin typeface="Arial"/>
              <a:ea typeface="Arial"/>
              <a:cs typeface="Arial"/>
              <a:sym typeface="Arial"/>
            </a:endParaRPr>
          </a:p>
          <a:p>
            <a:pPr indent="0" lvl="0" marL="0" marR="0" rtl="0" algn="just">
              <a:lnSpc>
                <a:spcPct val="150000"/>
              </a:lnSpc>
              <a:spcBef>
                <a:spcPts val="0"/>
              </a:spcBef>
              <a:spcAft>
                <a:spcPts val="0"/>
              </a:spcAft>
              <a:buNone/>
            </a:pPr>
            <a:r>
              <a:t/>
            </a:r>
            <a:endParaRPr sz="900">
              <a:solidFill>
                <a:schemeClr val="dk1"/>
              </a:solidFill>
              <a:latin typeface="Arial"/>
              <a:ea typeface="Arial"/>
              <a:cs typeface="Arial"/>
              <a:sym typeface="Arial"/>
            </a:endParaRPr>
          </a:p>
        </p:txBody>
      </p:sp>
      <p:pic>
        <p:nvPicPr>
          <p:cNvPr descr="A tablet with a list and gears&#10;&#10;AI-generated content may be incorrect." id="590" name="Google Shape;590;p24"/>
          <p:cNvPicPr preferRelativeResize="0"/>
          <p:nvPr/>
        </p:nvPicPr>
        <p:blipFill rotWithShape="1">
          <a:blip r:embed="rId8">
            <a:alphaModFix/>
          </a:blip>
          <a:srcRect b="0" l="0" r="0" t="0"/>
          <a:stretch/>
        </p:blipFill>
        <p:spPr>
          <a:xfrm>
            <a:off x="505314" y="1268184"/>
            <a:ext cx="4321632" cy="4321632"/>
          </a:xfrm>
          <a:prstGeom prst="rect">
            <a:avLst/>
          </a:prstGeom>
          <a:noFill/>
          <a:ln>
            <a:noFill/>
          </a:ln>
        </p:spPr>
      </p:pic>
      <p:sp>
        <p:nvSpPr>
          <p:cNvPr id="591" name="Google Shape;591;p24"/>
          <p:cNvSpPr txBox="1"/>
          <p:nvPr/>
        </p:nvSpPr>
        <p:spPr>
          <a:xfrm>
            <a:off x="591630" y="5692404"/>
            <a:ext cx="2010492"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1100">
                <a:solidFill>
                  <a:srgbClr val="5F625F"/>
                </a:solidFill>
                <a:latin typeface="Calibri"/>
                <a:ea typeface="Calibri"/>
                <a:cs typeface="Calibri"/>
                <a:sym typeface="Calibri"/>
              </a:rPr>
              <a:t>Εικόνα από </a:t>
            </a:r>
            <a:r>
              <a:rPr lang="en-IE" sz="1100">
                <a:solidFill>
                  <a:srgbClr val="5F625F"/>
                </a:solidFill>
                <a:latin typeface="Calibri"/>
                <a:ea typeface="Calibri"/>
                <a:cs typeface="Calibri"/>
                <a:sym typeface="Calibri"/>
              </a:rPr>
              <a:t> </a:t>
            </a:r>
            <a:r>
              <a:rPr lang="en-IE" sz="1100" u="sng">
                <a:solidFill>
                  <a:srgbClr val="5F625F"/>
                </a:solidFill>
                <a:latin typeface="Calibri"/>
                <a:ea typeface="Calibri"/>
                <a:cs typeface="Calibri"/>
                <a:sym typeface="Calibri"/>
                <a:hlinkClick r:id="rId9">
                  <a:extLst>
                    <a:ext uri="{A12FA001-AC4F-418D-AE19-62706E023703}">
                      <ahyp:hlinkClr val="tx"/>
                    </a:ext>
                  </a:extLst>
                </a:hlinkClick>
              </a:rPr>
              <a:t>Freepik</a:t>
            </a:r>
            <a:endParaRPr sz="1100">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95" name="Shape 595"/>
        <p:cNvGrpSpPr/>
        <p:nvPr/>
      </p:nvGrpSpPr>
      <p:grpSpPr>
        <a:xfrm>
          <a:off x="0" y="0"/>
          <a:ext cx="0" cy="0"/>
          <a:chOff x="0" y="0"/>
          <a:chExt cx="0" cy="0"/>
        </a:xfrm>
      </p:grpSpPr>
      <p:sp>
        <p:nvSpPr>
          <p:cNvPr id="596" name="Google Shape;596;p25"/>
          <p:cNvSpPr txBox="1"/>
          <p:nvPr/>
        </p:nvSpPr>
        <p:spPr>
          <a:xfrm>
            <a:off x="1034819" y="976434"/>
            <a:ext cx="1960793"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E" sz="2400">
                <a:solidFill>
                  <a:srgbClr val="C52B87"/>
                </a:solidFill>
                <a:latin typeface="Calibri"/>
                <a:ea typeface="Calibri"/>
                <a:cs typeface="Calibri"/>
                <a:sym typeface="Calibri"/>
              </a:rPr>
              <a:t>Συμπέρασμα</a:t>
            </a:r>
            <a:endParaRPr/>
          </a:p>
        </p:txBody>
      </p:sp>
      <p:sp>
        <p:nvSpPr>
          <p:cNvPr id="597" name="Google Shape;597;p25"/>
          <p:cNvSpPr/>
          <p:nvPr/>
        </p:nvSpPr>
        <p:spPr>
          <a:xfrm>
            <a:off x="568482" y="1574685"/>
            <a:ext cx="10495800" cy="4014000"/>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1" lang="en-IE" sz="1600">
                <a:solidFill>
                  <a:srgbClr val="5F625F"/>
                </a:solidFill>
                <a:latin typeface="Calibri"/>
                <a:ea typeface="Calibri"/>
                <a:cs typeface="Calibri"/>
                <a:sym typeface="Calibri"/>
              </a:rPr>
              <a:t>Καινοτομία στη Διδασκαλία και τη Μάθηση στην Ψηφιακή Εποχή</a:t>
            </a:r>
            <a:endParaRPr b="1" sz="1600">
              <a:solidFill>
                <a:srgbClr val="5F625F"/>
              </a:solidFill>
              <a:latin typeface="Calibri"/>
              <a:ea typeface="Calibri"/>
              <a:cs typeface="Calibri"/>
              <a:sym typeface="Calibri"/>
            </a:endParaRPr>
          </a:p>
          <a:p>
            <a:pPr indent="-285750" lvl="0" marL="285750" marR="0" rtl="0" algn="just">
              <a:lnSpc>
                <a:spcPct val="15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Η αποτελεσματική ψηφιακή διδασκαλία δε συνίσταται στη χρήση της τεχνολογίας για την ίδια τη χρήση, αλλά στη στοχαστική ενσωμάτωση περιεχομένου, παιδαγωγικής και εργαλείων με σκοπό τη δημιουργία ουσιαστικών μαθησιακών εμπειριών</a:t>
            </a:r>
            <a:r>
              <a:rPr lang="en-IE" sz="1600">
                <a:solidFill>
                  <a:srgbClr val="5F625F"/>
                </a:solidFill>
                <a:latin typeface="Calibri"/>
                <a:ea typeface="Calibri"/>
                <a:cs typeface="Calibri"/>
                <a:sym typeface="Calibri"/>
              </a:rPr>
              <a:t>. </a:t>
            </a:r>
            <a:endParaRPr/>
          </a:p>
          <a:p>
            <a:pPr indent="-285750" lvl="0" marL="285750" marR="0" rtl="0" algn="just">
              <a:lnSpc>
                <a:spcPct val="15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Ξεκινήστε με μικρά βήματα, να είστε πρόθυμοι/πρόθυμες να πειραματιστείτε και αφήστε τη δημιουργικότητα να καθοδηγήσει τον σχεδιασμό σας</a:t>
            </a:r>
            <a:r>
              <a:rPr lang="en-IE" sz="1600">
                <a:solidFill>
                  <a:srgbClr val="5F625F"/>
                </a:solidFill>
                <a:latin typeface="Calibri"/>
                <a:ea typeface="Calibri"/>
                <a:cs typeface="Calibri"/>
                <a:sym typeface="Calibri"/>
              </a:rPr>
              <a:t>.</a:t>
            </a:r>
            <a:endParaRPr/>
          </a:p>
          <a:p>
            <a:pPr indent="-285750" lvl="0" marL="285750" marR="0" rtl="0" algn="just">
              <a:lnSpc>
                <a:spcPct val="15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Η τεχνολογία μπορεί να δώσει τη δυνατότητα στους/στις σπουδαστές/σπουδάστριες να συνεργάζονται, να εξερευνούν και να εφαρμόζουν τις γνώσεις τους σε πραγματικές καταστάσεις, αλλά ο ρόλος σας ως εκπαιδευτικού – να διευκολύνετε, να στηρίζετε και να εμπνέετε – παραμένει κεντρικός</a:t>
            </a:r>
            <a:r>
              <a:rPr lang="en-IE" sz="1600">
                <a:solidFill>
                  <a:srgbClr val="5F625F"/>
                </a:solidFill>
                <a:latin typeface="Calibri"/>
                <a:ea typeface="Calibri"/>
                <a:cs typeface="Calibri"/>
                <a:sym typeface="Calibri"/>
              </a:rPr>
              <a:t> </a:t>
            </a:r>
            <a:endParaRPr/>
          </a:p>
          <a:p>
            <a:pPr indent="-285750" lvl="0" marL="285750" marR="0" rtl="0" algn="just">
              <a:lnSpc>
                <a:spcPct val="15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Αγκαλιάστε τον πειραματισμό, αναστοχάζεστε συνεχώς και τοποθετήστε τους/τις σπουδαστές/σπουδάστριες στο επίκεντρο κάθε ψηφιακής εμπειρίας</a:t>
            </a:r>
            <a:r>
              <a:rPr lang="en-IE" sz="1600">
                <a:solidFill>
                  <a:srgbClr val="5F625F"/>
                </a:solidFill>
                <a:latin typeface="Calibri"/>
                <a:ea typeface="Calibri"/>
                <a:cs typeface="Calibri"/>
                <a:sym typeface="Calibri"/>
              </a:rPr>
              <a:t>.</a:t>
            </a:r>
            <a:endParaRPr sz="1600">
              <a:solidFill>
                <a:srgbClr val="5F625F"/>
              </a:solidFill>
              <a:latin typeface="Calibri"/>
              <a:ea typeface="Calibri"/>
              <a:cs typeface="Calibri"/>
              <a:sym typeface="Calibri"/>
            </a:endParaRPr>
          </a:p>
          <a:p>
            <a:pPr indent="0" lvl="0" marL="0" marR="0" rtl="0" algn="just">
              <a:lnSpc>
                <a:spcPct val="150000"/>
              </a:lnSpc>
              <a:spcBef>
                <a:spcPts val="0"/>
              </a:spcBef>
              <a:spcAft>
                <a:spcPts val="0"/>
              </a:spcAft>
              <a:buNone/>
            </a:pPr>
            <a:r>
              <a:rPr i="1" lang="en-IE" sz="1600">
                <a:solidFill>
                  <a:srgbClr val="5F625F"/>
                </a:solidFill>
                <a:latin typeface="Calibri"/>
                <a:ea typeface="Calibri"/>
                <a:cs typeface="Calibri"/>
                <a:sym typeface="Calibri"/>
              </a:rPr>
              <a:t>«Πες μου και θα ξεχάσω. Δίδαξέ με και θα θυμηθώ. Εμπλέξέ με και θα μάθω.» –</a:t>
            </a:r>
            <a:r>
              <a:rPr lang="en-IE" sz="1600">
                <a:solidFill>
                  <a:srgbClr val="5F625F"/>
                </a:solidFill>
                <a:latin typeface="Calibri"/>
                <a:ea typeface="Calibri"/>
                <a:cs typeface="Calibri"/>
                <a:sym typeface="Calibri"/>
              </a:rPr>
              <a:t> Benjamin Franklin</a:t>
            </a:r>
            <a:endParaRPr sz="1600">
              <a:solidFill>
                <a:srgbClr val="5F625F"/>
              </a:solidFill>
              <a:latin typeface="Calibri"/>
              <a:ea typeface="Calibri"/>
              <a:cs typeface="Calibri"/>
              <a:sym typeface="Calibri"/>
            </a:endParaRPr>
          </a:p>
          <a:p>
            <a:pPr indent="0" lvl="0" marL="0" marR="0" rtl="0" algn="just">
              <a:lnSpc>
                <a:spcPct val="150000"/>
              </a:lnSpc>
              <a:spcBef>
                <a:spcPts val="0"/>
              </a:spcBef>
              <a:spcAft>
                <a:spcPts val="0"/>
              </a:spcAft>
              <a:buNone/>
            </a:pPr>
            <a:r>
              <a:t/>
            </a:r>
            <a:endParaRPr sz="900">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601" name="Shape 601"/>
        <p:cNvGrpSpPr/>
        <p:nvPr/>
      </p:nvGrpSpPr>
      <p:grpSpPr>
        <a:xfrm>
          <a:off x="0" y="0"/>
          <a:ext cx="0" cy="0"/>
          <a:chOff x="0" y="0"/>
          <a:chExt cx="0" cy="0"/>
        </a:xfrm>
      </p:grpSpPr>
      <p:sp>
        <p:nvSpPr>
          <p:cNvPr id="602" name="Google Shape;602;p26"/>
          <p:cNvSpPr txBox="1"/>
          <p:nvPr/>
        </p:nvSpPr>
        <p:spPr>
          <a:xfrm>
            <a:off x="1034819" y="976434"/>
            <a:ext cx="4398300" cy="1569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E" sz="2400">
                <a:solidFill>
                  <a:srgbClr val="C52B87"/>
                </a:solidFill>
                <a:latin typeface="Calibri"/>
                <a:ea typeface="Calibri"/>
                <a:cs typeface="Calibri"/>
                <a:sym typeface="Calibri"/>
              </a:rPr>
              <a:t>Συγχαρητήρια για την ολοκλήρωση της Ενότητας 3: Καινοτομία στη Διδασκαλία και τη Μάθηση</a:t>
            </a:r>
            <a:endParaRPr b="1" sz="2400">
              <a:solidFill>
                <a:srgbClr val="C52B87"/>
              </a:solidFill>
              <a:highlight>
                <a:srgbClr val="FFFF00"/>
              </a:highlight>
              <a:latin typeface="Calibri"/>
              <a:ea typeface="Calibri"/>
              <a:cs typeface="Calibri"/>
              <a:sym typeface="Calibri"/>
            </a:endParaRPr>
          </a:p>
        </p:txBody>
      </p:sp>
      <p:pic>
        <p:nvPicPr>
          <p:cNvPr descr="A group of people standing next to a check mark&#10;&#10;AI-generated content may be incorrect." id="603" name="Google Shape;603;p26"/>
          <p:cNvPicPr preferRelativeResize="0"/>
          <p:nvPr/>
        </p:nvPicPr>
        <p:blipFill rotWithShape="1">
          <a:blip r:embed="rId4">
            <a:alphaModFix/>
          </a:blip>
          <a:srcRect b="0" l="0" r="0" t="0"/>
          <a:stretch/>
        </p:blipFill>
        <p:spPr>
          <a:xfrm>
            <a:off x="5227320" y="850392"/>
            <a:ext cx="6569964" cy="4379976"/>
          </a:xfrm>
          <a:prstGeom prst="rect">
            <a:avLst/>
          </a:prstGeom>
          <a:noFill/>
          <a:ln>
            <a:noFill/>
          </a:ln>
        </p:spPr>
      </p:pic>
      <p:sp>
        <p:nvSpPr>
          <p:cNvPr id="604" name="Google Shape;604;p26"/>
          <p:cNvSpPr txBox="1"/>
          <p:nvPr/>
        </p:nvSpPr>
        <p:spPr>
          <a:xfrm>
            <a:off x="5227320" y="5356410"/>
            <a:ext cx="2010492"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1100">
                <a:solidFill>
                  <a:srgbClr val="5F625F"/>
                </a:solidFill>
                <a:latin typeface="Calibri"/>
                <a:ea typeface="Calibri"/>
                <a:cs typeface="Calibri"/>
                <a:sym typeface="Calibri"/>
              </a:rPr>
              <a:t>Εικόνα από </a:t>
            </a:r>
            <a:r>
              <a:rPr lang="en-IE" sz="1100">
                <a:solidFill>
                  <a:srgbClr val="5F625F"/>
                </a:solidFill>
                <a:latin typeface="Calibri"/>
                <a:ea typeface="Calibri"/>
                <a:cs typeface="Calibri"/>
                <a:sym typeface="Calibri"/>
              </a:rPr>
              <a:t> </a:t>
            </a:r>
            <a:r>
              <a:rPr lang="en-IE" sz="1100" u="sng">
                <a:solidFill>
                  <a:srgbClr val="5F625F"/>
                </a:solidFill>
                <a:latin typeface="Calibri"/>
                <a:ea typeface="Calibri"/>
                <a:cs typeface="Calibri"/>
                <a:sym typeface="Calibri"/>
                <a:hlinkClick r:id="rId5">
                  <a:extLst>
                    <a:ext uri="{A12FA001-AC4F-418D-AE19-62706E023703}">
                      <ahyp:hlinkClr val="tx"/>
                    </a:ext>
                  </a:extLst>
                </a:hlinkClick>
              </a:rPr>
              <a:t>Freepik</a:t>
            </a:r>
            <a:endParaRPr sz="1100">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53000">
              <a:srgbClr val="F5E0D5"/>
            </a:gs>
            <a:gs pos="100000">
              <a:srgbClr val="F2F2F2">
                <a:alpha val="65098"/>
              </a:srgbClr>
            </a:gs>
          </a:gsLst>
          <a:lin ang="5400000" scaled="0"/>
        </a:gradFill>
      </p:bgPr>
    </p:bg>
    <p:spTree>
      <p:nvGrpSpPr>
        <p:cNvPr id="609" name="Shape 609"/>
        <p:cNvGrpSpPr/>
        <p:nvPr/>
      </p:nvGrpSpPr>
      <p:grpSpPr>
        <a:xfrm>
          <a:off x="0" y="0"/>
          <a:ext cx="0" cy="0"/>
          <a:chOff x="0" y="0"/>
          <a:chExt cx="0" cy="0"/>
        </a:xfrm>
      </p:grpSpPr>
      <p:pic>
        <p:nvPicPr>
          <p:cNvPr id="610" name="Google Shape;610;p27"/>
          <p:cNvPicPr preferRelativeResize="0"/>
          <p:nvPr/>
        </p:nvPicPr>
        <p:blipFill rotWithShape="1">
          <a:blip r:embed="rId3">
            <a:alphaModFix/>
          </a:blip>
          <a:srcRect b="0" l="0" r="0" t="0"/>
          <a:stretch/>
        </p:blipFill>
        <p:spPr>
          <a:xfrm>
            <a:off x="8865752" y="5818900"/>
            <a:ext cx="1746138" cy="389585"/>
          </a:xfrm>
          <a:prstGeom prst="rect">
            <a:avLst/>
          </a:prstGeom>
          <a:noFill/>
          <a:ln>
            <a:noFill/>
          </a:ln>
        </p:spPr>
      </p:pic>
      <p:pic>
        <p:nvPicPr>
          <p:cNvPr id="611" name="Google Shape;611;p27"/>
          <p:cNvPicPr preferRelativeResize="0"/>
          <p:nvPr/>
        </p:nvPicPr>
        <p:blipFill rotWithShape="1">
          <a:blip r:embed="rId4">
            <a:alphaModFix/>
          </a:blip>
          <a:srcRect b="40848" l="8165" r="3992" t="22296"/>
          <a:stretch/>
        </p:blipFill>
        <p:spPr>
          <a:xfrm>
            <a:off x="8057569" y="2301049"/>
            <a:ext cx="3300687" cy="1384904"/>
          </a:xfrm>
          <a:prstGeom prst="rect">
            <a:avLst/>
          </a:prstGeom>
          <a:noFill/>
          <a:ln>
            <a:noFill/>
          </a:ln>
        </p:spPr>
      </p:pic>
      <p:sp>
        <p:nvSpPr>
          <p:cNvPr id="612" name="Google Shape;612;p27"/>
          <p:cNvSpPr/>
          <p:nvPr/>
        </p:nvSpPr>
        <p:spPr>
          <a:xfrm>
            <a:off x="7718335" y="6208485"/>
            <a:ext cx="4040973" cy="46166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1" lang="en-IE" sz="800">
                <a:solidFill>
                  <a:srgbClr val="222C34"/>
                </a:solidFill>
                <a:latin typeface="Calibri"/>
                <a:ea typeface="Calibri"/>
                <a:cs typeface="Calibri"/>
                <a:sym typeface="Calibri"/>
              </a:rPr>
              <a:t>„Funded by the European Union. Views and opinions expressed are however those of the author(s) only and do not necessarily reflect those of the European Union or OeAD-GmbH. Neither the European Union nor the granting authority can be held responsible for them.“</a:t>
            </a:r>
            <a:endParaRPr sz="800">
              <a:solidFill>
                <a:schemeClr val="dk1"/>
              </a:solidFill>
              <a:latin typeface="Calibri"/>
              <a:ea typeface="Calibri"/>
              <a:cs typeface="Calibri"/>
              <a:sym typeface="Calibri"/>
            </a:endParaRPr>
          </a:p>
        </p:txBody>
      </p:sp>
      <p:pic>
        <p:nvPicPr>
          <p:cNvPr descr="CIK_Trebnje_logo" id="613" name="Google Shape;613;p27"/>
          <p:cNvPicPr preferRelativeResize="0"/>
          <p:nvPr/>
        </p:nvPicPr>
        <p:blipFill rotWithShape="1">
          <a:blip r:embed="rId5">
            <a:alphaModFix/>
          </a:blip>
          <a:srcRect b="0" l="0" r="0" t="0"/>
          <a:stretch/>
        </p:blipFill>
        <p:spPr>
          <a:xfrm>
            <a:off x="4001638" y="4518456"/>
            <a:ext cx="1840992" cy="1035058"/>
          </a:xfrm>
          <a:prstGeom prst="rect">
            <a:avLst/>
          </a:prstGeom>
          <a:noFill/>
          <a:ln>
            <a:noFill/>
          </a:ln>
        </p:spPr>
      </p:pic>
      <p:pic>
        <p:nvPicPr>
          <p:cNvPr descr="UNIC-logo" id="614" name="Google Shape;614;p27"/>
          <p:cNvPicPr preferRelativeResize="0"/>
          <p:nvPr/>
        </p:nvPicPr>
        <p:blipFill rotWithShape="1">
          <a:blip r:embed="rId6">
            <a:alphaModFix/>
          </a:blip>
          <a:srcRect b="10188" l="4622" r="5219" t="8711"/>
          <a:stretch/>
        </p:blipFill>
        <p:spPr>
          <a:xfrm>
            <a:off x="1271470" y="3730728"/>
            <a:ext cx="1215698" cy="1257260"/>
          </a:xfrm>
          <a:prstGeom prst="rect">
            <a:avLst/>
          </a:prstGeom>
          <a:noFill/>
          <a:ln>
            <a:noFill/>
          </a:ln>
        </p:spPr>
      </p:pic>
      <p:pic>
        <p:nvPicPr>
          <p:cNvPr descr="Rural-Hub-Logo (6)" id="615" name="Google Shape;615;p27"/>
          <p:cNvPicPr preferRelativeResize="0"/>
          <p:nvPr/>
        </p:nvPicPr>
        <p:blipFill rotWithShape="1">
          <a:blip r:embed="rId7">
            <a:alphaModFix/>
          </a:blip>
          <a:srcRect b="0" l="0" r="0" t="0"/>
          <a:stretch/>
        </p:blipFill>
        <p:spPr>
          <a:xfrm>
            <a:off x="4430064" y="2732210"/>
            <a:ext cx="1540000" cy="658553"/>
          </a:xfrm>
          <a:prstGeom prst="rect">
            <a:avLst/>
          </a:prstGeom>
          <a:noFill/>
          <a:ln>
            <a:noFill/>
          </a:ln>
        </p:spPr>
      </p:pic>
      <p:pic>
        <p:nvPicPr>
          <p:cNvPr descr="CRDT360_Logo-01" id="616" name="Google Shape;616;p27"/>
          <p:cNvPicPr preferRelativeResize="0"/>
          <p:nvPr/>
        </p:nvPicPr>
        <p:blipFill rotWithShape="1">
          <a:blip r:embed="rId8">
            <a:alphaModFix/>
          </a:blip>
          <a:srcRect b="0" l="0" r="0" t="0"/>
          <a:stretch/>
        </p:blipFill>
        <p:spPr>
          <a:xfrm>
            <a:off x="751809" y="2111132"/>
            <a:ext cx="2692431" cy="545571"/>
          </a:xfrm>
          <a:prstGeom prst="rect">
            <a:avLst/>
          </a:prstGeom>
          <a:noFill/>
          <a:ln>
            <a:noFill/>
          </a:ln>
        </p:spPr>
      </p:pic>
      <p:pic>
        <p:nvPicPr>
          <p:cNvPr descr="Meta4 Logo png" id="617" name="Google Shape;617;p27"/>
          <p:cNvPicPr preferRelativeResize="0"/>
          <p:nvPr/>
        </p:nvPicPr>
        <p:blipFill rotWithShape="1">
          <a:blip r:embed="rId9">
            <a:alphaModFix/>
          </a:blip>
          <a:srcRect b="0" l="0" r="0" t="0"/>
          <a:stretch/>
        </p:blipFill>
        <p:spPr>
          <a:xfrm>
            <a:off x="3846576" y="1019756"/>
            <a:ext cx="1850419" cy="615696"/>
          </a:xfrm>
          <a:prstGeom prst="rect">
            <a:avLst/>
          </a:prstGeom>
          <a:noFill/>
          <a:ln>
            <a:noFill/>
          </a:ln>
        </p:spPr>
      </p:pic>
      <p:sp>
        <p:nvSpPr>
          <p:cNvPr id="618" name="Google Shape;618;p27"/>
          <p:cNvSpPr/>
          <p:nvPr/>
        </p:nvSpPr>
        <p:spPr>
          <a:xfrm>
            <a:off x="694944" y="3228753"/>
            <a:ext cx="12192000" cy="457200"/>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19" name="Google Shape;619;p27"/>
          <p:cNvSpPr/>
          <p:nvPr/>
        </p:nvSpPr>
        <p:spPr>
          <a:xfrm>
            <a:off x="694944" y="3685953"/>
            <a:ext cx="12192000" cy="457200"/>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20" name="Google Shape;620;p27"/>
          <p:cNvSpPr/>
          <p:nvPr/>
        </p:nvSpPr>
        <p:spPr>
          <a:xfrm>
            <a:off x="881150" y="6251552"/>
            <a:ext cx="4041000" cy="2622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200"/>
              <a:buFont typeface="Calibri"/>
              <a:buNone/>
            </a:pPr>
            <a:r>
              <a:rPr lang="en-IE" sz="1200">
                <a:solidFill>
                  <a:schemeClr val="dk1"/>
                </a:solidFill>
                <a:latin typeface="Calibri"/>
                <a:ea typeface="Calibri"/>
                <a:cs typeface="Calibri"/>
                <a:sym typeface="Calibri"/>
              </a:rPr>
              <a:t>Αριθμός έργου</a:t>
            </a:r>
            <a:r>
              <a:rPr b="0" i="0" lang="en-IE" sz="1200" u="none" cap="none" strike="noStrike">
                <a:solidFill>
                  <a:schemeClr val="dk1"/>
                </a:solidFill>
                <a:latin typeface="Calibri"/>
                <a:ea typeface="Calibri"/>
                <a:cs typeface="Calibri"/>
                <a:sym typeface="Calibri"/>
              </a:rPr>
              <a:t> </a:t>
            </a:r>
            <a:r>
              <a:rPr b="1" i="0" lang="en-IE" sz="1200" u="none" cap="none" strike="noStrike">
                <a:solidFill>
                  <a:schemeClr val="dk1"/>
                </a:solidFill>
                <a:latin typeface="Calibri"/>
                <a:ea typeface="Calibri"/>
                <a:cs typeface="Calibri"/>
                <a:sym typeface="Calibri"/>
              </a:rPr>
              <a:t>2024-1-AT01-KA220-ADU-000254167</a:t>
            </a:r>
            <a:endParaRPr b="0" i="0" sz="1200" u="none" cap="none" strike="noStrike">
              <a:solidFill>
                <a:schemeClr val="dk1"/>
              </a:solidFill>
              <a:latin typeface="Arial"/>
              <a:ea typeface="Arial"/>
              <a:cs typeface="Arial"/>
              <a:sym typeface="Arial"/>
            </a:endParaRPr>
          </a:p>
        </p:txBody>
      </p:sp>
      <p:sp>
        <p:nvSpPr>
          <p:cNvPr id="621" name="Google Shape;621;p27"/>
          <p:cNvSpPr txBox="1"/>
          <p:nvPr/>
        </p:nvSpPr>
        <p:spPr>
          <a:xfrm>
            <a:off x="499188" y="814873"/>
            <a:ext cx="1544564" cy="373297"/>
          </a:xfrm>
          <a:prstGeom prst="rect">
            <a:avLst/>
          </a:prstGeom>
          <a:noFill/>
          <a:ln>
            <a:noFill/>
          </a:ln>
        </p:spPr>
        <p:txBody>
          <a:bodyPr anchorCtr="0" anchor="b" bIns="45700" lIns="91425" spcFirstLastPara="1" rIns="91425" wrap="square" tIns="45700">
            <a:normAutofit/>
          </a:bodyPr>
          <a:lstStyle/>
          <a:p>
            <a:pPr indent="0" lvl="0" marL="0" marR="0" rtl="0" algn="l">
              <a:lnSpc>
                <a:spcPct val="100000"/>
              </a:lnSpc>
              <a:spcBef>
                <a:spcPts val="0"/>
              </a:spcBef>
              <a:spcAft>
                <a:spcPts val="0"/>
              </a:spcAft>
              <a:buClr>
                <a:schemeClr val="dk1"/>
              </a:buClr>
              <a:buSzPts val="1200"/>
              <a:buFont typeface="Calibri"/>
              <a:buNone/>
            </a:pPr>
            <a:r>
              <a:rPr b="1" lang="en-IE" sz="1200">
                <a:solidFill>
                  <a:schemeClr val="dk1"/>
                </a:solidFill>
                <a:latin typeface="Calibri"/>
                <a:ea typeface="Calibri"/>
                <a:cs typeface="Calibri"/>
                <a:sym typeface="Calibri"/>
              </a:rPr>
              <a:t>Εταίροι έργου:</a:t>
            </a:r>
            <a:endParaRPr b="0" sz="1200">
              <a:solidFill>
                <a:schemeClr val="dk1"/>
              </a:solidFill>
              <a:latin typeface="Arial"/>
              <a:ea typeface="Arial"/>
              <a:cs typeface="Arial"/>
              <a:sym typeface="Arial"/>
            </a:endParaRPr>
          </a:p>
        </p:txBody>
      </p:sp>
      <p:pic>
        <p:nvPicPr>
          <p:cNvPr descr="A black background with a black square&#10;&#10;AI-generated content may be incorrect." id="622" name="Google Shape;622;p27"/>
          <p:cNvPicPr preferRelativeResize="0"/>
          <p:nvPr/>
        </p:nvPicPr>
        <p:blipFill rotWithShape="1">
          <a:blip r:embed="rId10">
            <a:alphaModFix/>
          </a:blip>
          <a:srcRect b="0" l="0" r="0" t="0"/>
          <a:stretch/>
        </p:blipFill>
        <p:spPr>
          <a:xfrm>
            <a:off x="5970064" y="6251555"/>
            <a:ext cx="880092" cy="375523"/>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14" name="Shape 414"/>
        <p:cNvGrpSpPr/>
        <p:nvPr/>
      </p:nvGrpSpPr>
      <p:grpSpPr>
        <a:xfrm>
          <a:off x="0" y="0"/>
          <a:ext cx="0" cy="0"/>
          <a:chOff x="0" y="0"/>
          <a:chExt cx="0" cy="0"/>
        </a:xfrm>
      </p:grpSpPr>
      <p:sp>
        <p:nvSpPr>
          <p:cNvPr id="415" name="Google Shape;415;p3"/>
          <p:cNvSpPr txBox="1"/>
          <p:nvPr>
            <p:ph type="title"/>
          </p:nvPr>
        </p:nvSpPr>
        <p:spPr>
          <a:xfrm>
            <a:off x="844526" y="759124"/>
            <a:ext cx="3657600" cy="6657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rgbClr val="C52B87"/>
              </a:buClr>
              <a:buSzPct val="100000"/>
              <a:buFont typeface="Calibri"/>
              <a:buNone/>
            </a:pPr>
            <a:r>
              <a:rPr lang="en-IE">
                <a:solidFill>
                  <a:srgbClr val="C52B87"/>
                </a:solidFill>
                <a:latin typeface="Calibri"/>
                <a:ea typeface="Calibri"/>
                <a:cs typeface="Calibri"/>
                <a:sym typeface="Calibri"/>
              </a:rPr>
              <a:t>Μαθησιακά </a:t>
            </a:r>
            <a:r>
              <a:rPr lang="en-IE">
                <a:solidFill>
                  <a:srgbClr val="0070C0"/>
                </a:solidFill>
                <a:latin typeface="Calibri"/>
                <a:ea typeface="Calibri"/>
                <a:cs typeface="Calibri"/>
                <a:sym typeface="Calibri"/>
              </a:rPr>
              <a:t>Αποτελέσματα</a:t>
            </a:r>
            <a:endParaRPr/>
          </a:p>
        </p:txBody>
      </p:sp>
      <p:sp>
        <p:nvSpPr>
          <p:cNvPr id="416" name="Google Shape;416;p3"/>
          <p:cNvSpPr txBox="1"/>
          <p:nvPr>
            <p:ph idx="1" type="body"/>
          </p:nvPr>
        </p:nvSpPr>
        <p:spPr>
          <a:xfrm>
            <a:off x="715130" y="1549994"/>
            <a:ext cx="4624965" cy="454888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1600"/>
              <a:buNone/>
            </a:pPr>
            <a:r>
              <a:rPr lang="en-IE">
                <a:solidFill>
                  <a:srgbClr val="5F625F"/>
                </a:solidFill>
                <a:latin typeface="Calibri"/>
                <a:ea typeface="Calibri"/>
                <a:cs typeface="Calibri"/>
                <a:sym typeface="Calibri"/>
              </a:rPr>
              <a:t>Μετά την ολοκλήρωση αυτής της ενότητας, θα έχετε αποκτήσει τις ακόλουθες γνώσεις, δεξιότητες και αντιλήψεις</a:t>
            </a:r>
            <a:r>
              <a:rPr lang="en-IE">
                <a:solidFill>
                  <a:srgbClr val="5F625F"/>
                </a:solidFill>
                <a:latin typeface="Calibri"/>
                <a:ea typeface="Calibri"/>
                <a:cs typeface="Calibri"/>
                <a:sym typeface="Calibri"/>
              </a:rPr>
              <a:t>: </a:t>
            </a:r>
            <a:endParaRPr/>
          </a:p>
          <a:p>
            <a:pPr indent="-285750" lvl="0" marL="285750" rtl="0" algn="l">
              <a:lnSpc>
                <a:spcPct val="90000"/>
              </a:lnSpc>
              <a:spcBef>
                <a:spcPts val="1200"/>
              </a:spcBef>
              <a:spcAft>
                <a:spcPts val="0"/>
              </a:spcAft>
              <a:buSzPts val="1600"/>
              <a:buFont typeface="Arial"/>
              <a:buChar char="•"/>
            </a:pPr>
            <a:r>
              <a:rPr lang="en-IE">
                <a:solidFill>
                  <a:srgbClr val="5F625F"/>
                </a:solidFill>
                <a:latin typeface="Calibri"/>
                <a:ea typeface="Calibri"/>
                <a:cs typeface="Calibri"/>
                <a:sym typeface="Calibri"/>
              </a:rPr>
              <a:t>Μαθησιακός Στόχος 1: Κατανόηση και εφαρμογή του πλαισίου Τεχνολογικής-Παιδαγωγικής- Γνώσης Περιεχομένου και των αναδυόμενων ψηφιακών παιδαγωγικών προσεγγίσεων για τον σχεδιασμό ουσιαστικών, τεχνολογικά ενισχυμένων μαθησιακών εμπειριών</a:t>
            </a:r>
            <a:r>
              <a:rPr lang="en-IE">
                <a:solidFill>
                  <a:srgbClr val="5F625F"/>
                </a:solidFill>
                <a:latin typeface="Calibri"/>
                <a:ea typeface="Calibri"/>
                <a:cs typeface="Calibri"/>
                <a:sym typeface="Calibri"/>
              </a:rPr>
              <a:t>.</a:t>
            </a:r>
            <a:endParaRPr>
              <a:solidFill>
                <a:srgbClr val="5F625F"/>
              </a:solidFill>
              <a:latin typeface="Calibri"/>
              <a:ea typeface="Calibri"/>
              <a:cs typeface="Calibri"/>
              <a:sym typeface="Calibri"/>
            </a:endParaRPr>
          </a:p>
          <a:p>
            <a:pPr indent="-285750" lvl="0" marL="285750" rtl="0" algn="l">
              <a:lnSpc>
                <a:spcPct val="90000"/>
              </a:lnSpc>
              <a:spcBef>
                <a:spcPts val="1200"/>
              </a:spcBef>
              <a:spcAft>
                <a:spcPts val="0"/>
              </a:spcAft>
              <a:buSzPts val="1600"/>
              <a:buFont typeface="Arial"/>
              <a:buChar char="•"/>
            </a:pPr>
            <a:r>
              <a:rPr lang="en-IE">
                <a:solidFill>
                  <a:srgbClr val="5F625F"/>
                </a:solidFill>
                <a:latin typeface="Calibri"/>
                <a:ea typeface="Calibri"/>
                <a:cs typeface="Calibri"/>
                <a:sym typeface="Calibri"/>
              </a:rPr>
              <a:t>Μαθησιακός Στόχος 2: Ενσωμάτωση εργαλείων, στρατηγικών και πραγματικών εργασιών για τη διευκόλυνση συνεργατικών, αυτόνομων και μαθητοκεντρικών περιβαλλόντων</a:t>
            </a:r>
            <a:r>
              <a:rPr lang="en-IE">
                <a:solidFill>
                  <a:srgbClr val="5F625F"/>
                </a:solidFill>
                <a:latin typeface="Calibri"/>
                <a:ea typeface="Calibri"/>
                <a:cs typeface="Calibri"/>
                <a:sym typeface="Calibri"/>
              </a:rPr>
              <a:t>.</a:t>
            </a:r>
            <a:endParaRPr>
              <a:solidFill>
                <a:srgbClr val="5F625F"/>
              </a:solidFill>
              <a:latin typeface="Calibri"/>
              <a:ea typeface="Calibri"/>
              <a:cs typeface="Calibri"/>
              <a:sym typeface="Calibri"/>
            </a:endParaRPr>
          </a:p>
          <a:p>
            <a:pPr indent="-285750" lvl="0" marL="285750" rtl="0" algn="l">
              <a:lnSpc>
                <a:spcPct val="90000"/>
              </a:lnSpc>
              <a:spcBef>
                <a:spcPts val="1200"/>
              </a:spcBef>
              <a:spcAft>
                <a:spcPts val="0"/>
              </a:spcAft>
              <a:buSzPts val="1600"/>
              <a:buFont typeface="Arial"/>
              <a:buChar char="•"/>
            </a:pPr>
            <a:r>
              <a:rPr lang="en-IE">
                <a:solidFill>
                  <a:srgbClr val="5F625F"/>
                </a:solidFill>
                <a:latin typeface="Calibri"/>
                <a:ea typeface="Calibri"/>
                <a:cs typeface="Calibri"/>
                <a:sym typeface="Calibri"/>
              </a:rPr>
              <a:t>Μαθησιακός Στόχος 3: Επίδειξη καινοτόμου και αναστοχαστικής νοοτροπίας ως εκπαιδευτικός, υιοθετώντας τον πειραματισμό, τη δημιουργική ανάληψη κινδύνων και τον εξελισσόμενο ρόλο της ψηφιακής διδασκαλίας</a:t>
            </a:r>
            <a:r>
              <a:rPr lang="en-IE">
                <a:solidFill>
                  <a:srgbClr val="5F625F"/>
                </a:solidFill>
                <a:latin typeface="Calibri"/>
                <a:ea typeface="Calibri"/>
                <a:cs typeface="Calibri"/>
                <a:sym typeface="Calibri"/>
              </a:rPr>
              <a:t>.</a:t>
            </a:r>
            <a:endParaRPr>
              <a:solidFill>
                <a:srgbClr val="5F625F"/>
              </a:solidFill>
              <a:latin typeface="Calibri"/>
              <a:ea typeface="Calibri"/>
              <a:cs typeface="Calibri"/>
              <a:sym typeface="Calibri"/>
            </a:endParaRPr>
          </a:p>
        </p:txBody>
      </p:sp>
      <p:pic>
        <p:nvPicPr>
          <p:cNvPr descr="A person sitting on a computer&#10;&#10;AI-generated content may be incorrect." id="417" name="Google Shape;417;p3"/>
          <p:cNvPicPr preferRelativeResize="0"/>
          <p:nvPr/>
        </p:nvPicPr>
        <p:blipFill rotWithShape="1">
          <a:blip r:embed="rId4">
            <a:alphaModFix/>
          </a:blip>
          <a:srcRect b="0" l="0" r="0" t="0"/>
          <a:stretch/>
        </p:blipFill>
        <p:spPr>
          <a:xfrm>
            <a:off x="5883039" y="1116530"/>
            <a:ext cx="5789597" cy="3859731"/>
          </a:xfrm>
          <a:prstGeom prst="rect">
            <a:avLst/>
          </a:prstGeom>
          <a:noFill/>
          <a:ln>
            <a:noFill/>
          </a:ln>
        </p:spPr>
      </p:pic>
      <p:sp>
        <p:nvSpPr>
          <p:cNvPr id="418" name="Google Shape;418;p3"/>
          <p:cNvSpPr txBox="1"/>
          <p:nvPr/>
        </p:nvSpPr>
        <p:spPr>
          <a:xfrm>
            <a:off x="7587102" y="5087950"/>
            <a:ext cx="2381400" cy="261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1100">
                <a:solidFill>
                  <a:srgbClr val="5F625F"/>
                </a:solidFill>
                <a:latin typeface="Calibri"/>
                <a:ea typeface="Calibri"/>
                <a:cs typeface="Calibri"/>
                <a:sym typeface="Calibri"/>
              </a:rPr>
              <a:t>Εικόνα από </a:t>
            </a:r>
            <a:r>
              <a:rPr lang="en-IE" sz="1100" u="sng">
                <a:solidFill>
                  <a:srgbClr val="5F625F"/>
                </a:solidFill>
                <a:latin typeface="Calibri"/>
                <a:ea typeface="Calibri"/>
                <a:cs typeface="Calibri"/>
                <a:sym typeface="Calibri"/>
                <a:hlinkClick r:id="rId5">
                  <a:extLst>
                    <a:ext uri="{A12FA001-AC4F-418D-AE19-62706E023703}">
                      <ahyp:hlinkClr val="tx"/>
                    </a:ext>
                  </a:extLst>
                </a:hlinkClick>
              </a:rPr>
              <a:t>Freepik</a:t>
            </a:r>
            <a:endParaRPr sz="1100">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22" name="Shape 422"/>
        <p:cNvGrpSpPr/>
        <p:nvPr/>
      </p:nvGrpSpPr>
      <p:grpSpPr>
        <a:xfrm>
          <a:off x="0" y="0"/>
          <a:ext cx="0" cy="0"/>
          <a:chOff x="0" y="0"/>
          <a:chExt cx="0" cy="0"/>
        </a:xfrm>
      </p:grpSpPr>
      <p:sp>
        <p:nvSpPr>
          <p:cNvPr id="423" name="Google Shape;423;p4"/>
          <p:cNvSpPr txBox="1"/>
          <p:nvPr>
            <p:ph type="title"/>
          </p:nvPr>
        </p:nvSpPr>
        <p:spPr>
          <a:xfrm>
            <a:off x="4289475" y="-313875"/>
            <a:ext cx="3894000" cy="11424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0070C0"/>
              </a:buClr>
              <a:buSzPts val="3200"/>
              <a:buFont typeface="Calibri"/>
              <a:buNone/>
            </a:pPr>
            <a:r>
              <a:rPr lang="en-IE">
                <a:solidFill>
                  <a:srgbClr val="0070C0"/>
                </a:solidFill>
                <a:latin typeface="Calibri"/>
                <a:ea typeface="Calibri"/>
                <a:cs typeface="Calibri"/>
                <a:sym typeface="Calibri"/>
              </a:rPr>
              <a:t>Επισκόπηση </a:t>
            </a:r>
            <a:r>
              <a:rPr lang="en-IE">
                <a:solidFill>
                  <a:srgbClr val="C52B87"/>
                </a:solidFill>
                <a:latin typeface="Calibri"/>
                <a:ea typeface="Calibri"/>
                <a:cs typeface="Calibri"/>
                <a:sym typeface="Calibri"/>
              </a:rPr>
              <a:t>Ενότητας</a:t>
            </a:r>
            <a:endParaRPr/>
          </a:p>
        </p:txBody>
      </p:sp>
      <p:sp>
        <p:nvSpPr>
          <p:cNvPr id="424" name="Google Shape;424;p4"/>
          <p:cNvSpPr txBox="1"/>
          <p:nvPr/>
        </p:nvSpPr>
        <p:spPr>
          <a:xfrm>
            <a:off x="618150" y="972025"/>
            <a:ext cx="5212800" cy="2893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E" sz="1800">
                <a:solidFill>
                  <a:schemeClr val="dk1"/>
                </a:solidFill>
                <a:latin typeface="Calibri"/>
                <a:ea typeface="Calibri"/>
                <a:cs typeface="Calibri"/>
                <a:sym typeface="Calibri"/>
              </a:rPr>
              <a:t>Κατανόηση της τεχνολογικής παιδαγωγικής γνώσης και των αναδυόμενων ψηφιακών παιδαγωγικών προσεγγίσεων</a:t>
            </a:r>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Τα ψηφιακά εργαλεία ως παράγοντες που διευκολύνουν την ενεργό μάθηση, τη συνεργασία και τη διαφοροποίηση</a:t>
            </a:r>
            <a:r>
              <a:rPr lang="en-IE" sz="1600">
                <a:solidFill>
                  <a:srgbClr val="5F625F"/>
                </a:solidFill>
                <a:latin typeface="Calibri"/>
                <a:ea typeface="Calibri"/>
                <a:cs typeface="Calibri"/>
                <a:sym typeface="Calibri"/>
              </a:rPr>
              <a:t>.</a:t>
            </a:r>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Αναδυόμενες μέθοδοι: μικρομάθηση, προσαρμοστική μάθηση, ανατροφοδότηση με τη βοήθεια </a:t>
            </a:r>
            <a:r>
              <a:rPr lang="en-IE" sz="1600">
                <a:solidFill>
                  <a:srgbClr val="5F625F"/>
                </a:solidFill>
                <a:latin typeface="Calibri"/>
                <a:ea typeface="Calibri"/>
                <a:cs typeface="Calibri"/>
                <a:sym typeface="Calibri"/>
              </a:rPr>
              <a:t>Τεχνητής</a:t>
            </a:r>
            <a:r>
              <a:rPr lang="en-IE" sz="1600">
                <a:solidFill>
                  <a:srgbClr val="5F625F"/>
                </a:solidFill>
                <a:latin typeface="Calibri"/>
                <a:ea typeface="Calibri"/>
                <a:cs typeface="Calibri"/>
                <a:sym typeface="Calibri"/>
              </a:rPr>
              <a:t> </a:t>
            </a:r>
            <a:r>
              <a:rPr lang="en-IE" sz="1600">
                <a:solidFill>
                  <a:srgbClr val="5F625F"/>
                </a:solidFill>
                <a:latin typeface="Calibri"/>
                <a:ea typeface="Calibri"/>
                <a:cs typeface="Calibri"/>
                <a:sym typeface="Calibri"/>
              </a:rPr>
              <a:t>Νοημοσύνης</a:t>
            </a:r>
            <a:r>
              <a:rPr lang="en-IE" sz="1600">
                <a:solidFill>
                  <a:srgbClr val="5F625F"/>
                </a:solidFill>
                <a:latin typeface="Calibri"/>
                <a:ea typeface="Calibri"/>
                <a:cs typeface="Calibri"/>
                <a:sym typeface="Calibri"/>
              </a:rPr>
              <a:t>, εμβυθιστική μάθηση (AR/VR)</a:t>
            </a:r>
            <a:r>
              <a:rPr lang="en-IE" sz="1600">
                <a:solidFill>
                  <a:srgbClr val="5F625F"/>
                </a:solidFill>
                <a:latin typeface="Calibri"/>
                <a:ea typeface="Calibri"/>
                <a:cs typeface="Calibri"/>
                <a:sym typeface="Calibri"/>
              </a:rPr>
              <a:t>.</a:t>
            </a:r>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Αξιολόγηση της αυτονομίας, της συνάφειας και της εμπειρίας των ενήλικων σπουδαστών/σπουδαστριών</a:t>
            </a:r>
            <a:r>
              <a:rPr lang="en-IE" sz="1600">
                <a:solidFill>
                  <a:srgbClr val="5F625F"/>
                </a:solidFill>
                <a:latin typeface="Calibri"/>
                <a:ea typeface="Calibri"/>
                <a:cs typeface="Calibri"/>
                <a:sym typeface="Calibri"/>
              </a:rPr>
              <a:t>.</a:t>
            </a:r>
            <a:endParaRPr/>
          </a:p>
        </p:txBody>
      </p:sp>
      <p:sp>
        <p:nvSpPr>
          <p:cNvPr id="425" name="Google Shape;425;p4"/>
          <p:cNvSpPr txBox="1"/>
          <p:nvPr/>
        </p:nvSpPr>
        <p:spPr>
          <a:xfrm>
            <a:off x="618150" y="3865825"/>
            <a:ext cx="5478000" cy="2124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E" sz="1800">
                <a:solidFill>
                  <a:schemeClr val="dk1"/>
                </a:solidFill>
                <a:latin typeface="Calibri"/>
                <a:ea typeface="Calibri"/>
                <a:cs typeface="Calibri"/>
                <a:sym typeface="Calibri"/>
              </a:rPr>
              <a:t>Εφαρμογή του πλαισίου Τεχνολογικής Παιδαγωγικής Γνώσης Περιεχομένου στον σχεδιασμό μαθημάτων</a:t>
            </a:r>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Χαρτογράφηση των δικών σας γνώσεων περιεχομένου, παιδαγωγικών γνώσεων και τεχνολογικών γνώσεων</a:t>
            </a:r>
            <a:r>
              <a:rPr lang="en-IE" sz="1600">
                <a:solidFill>
                  <a:srgbClr val="5F625F"/>
                </a:solidFill>
                <a:latin typeface="Calibri"/>
                <a:ea typeface="Calibri"/>
                <a:cs typeface="Calibri"/>
                <a:sym typeface="Calibri"/>
              </a:rPr>
              <a:t>.</a:t>
            </a:r>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Σχεδιασμός μαθημάτων όπου η τεχνολογία υποστηρίζει την παιδαγωγική, χωρίς να την αντικαθιστά</a:t>
            </a:r>
            <a:r>
              <a:rPr lang="en-IE" sz="1600">
                <a:solidFill>
                  <a:srgbClr val="5F625F"/>
                </a:solidFill>
                <a:latin typeface="Calibri"/>
                <a:ea typeface="Calibri"/>
                <a:cs typeface="Calibri"/>
                <a:sym typeface="Calibri"/>
              </a:rPr>
              <a:t>.</a:t>
            </a:r>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Εξισορρόπηση των μαθησιακών αποτελεσμάτων με τις δυνατότητες και τους περιορισμούς των εργαλείων</a:t>
            </a:r>
            <a:r>
              <a:rPr lang="en-IE" sz="1600">
                <a:solidFill>
                  <a:srgbClr val="5F625F"/>
                </a:solidFill>
                <a:latin typeface="Calibri"/>
                <a:ea typeface="Calibri"/>
                <a:cs typeface="Calibri"/>
                <a:sym typeface="Calibri"/>
              </a:rPr>
              <a:t>.</a:t>
            </a:r>
            <a:endParaRPr/>
          </a:p>
        </p:txBody>
      </p:sp>
      <p:sp>
        <p:nvSpPr>
          <p:cNvPr id="426" name="Google Shape;426;p4"/>
          <p:cNvSpPr txBox="1"/>
          <p:nvPr/>
        </p:nvSpPr>
        <p:spPr>
          <a:xfrm>
            <a:off x="6622225" y="973350"/>
            <a:ext cx="5212800" cy="2124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E" sz="1800">
                <a:solidFill>
                  <a:schemeClr val="dk1"/>
                </a:solidFill>
                <a:latin typeface="Calibri"/>
                <a:ea typeface="Calibri"/>
                <a:cs typeface="Calibri"/>
                <a:sym typeface="Calibri"/>
              </a:rPr>
              <a:t>Συνεργατική και Βασισμένη σε Προβλήματα Μάθηση με τη Βοήθεια της Τεχνολογίας</a:t>
            </a:r>
            <a:endParaRPr b="1" sz="1800">
              <a:solidFill>
                <a:schemeClr val="dk1"/>
              </a:solidFill>
              <a:latin typeface="Calibri"/>
              <a:ea typeface="Calibri"/>
              <a:cs typeface="Calibri"/>
              <a:sym typeface="Calibri"/>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Ψηφιακές πλατφόρμες για τη συν-δημιουργία γνώσης (Miro, Padlet, Google Workspace, Microsoft Loop)</a:t>
            </a:r>
            <a:r>
              <a:rPr lang="en-IE" sz="1600">
                <a:solidFill>
                  <a:srgbClr val="5F625F"/>
                </a:solidFill>
                <a:latin typeface="Calibri"/>
                <a:ea typeface="Calibri"/>
                <a:cs typeface="Calibri"/>
                <a:sym typeface="Calibri"/>
              </a:rPr>
              <a:t>.</a:t>
            </a:r>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Εργαλεία για τη συνεργατική έρευνα και την επίλυση προβλημάτων</a:t>
            </a:r>
            <a:r>
              <a:rPr lang="en-IE" sz="1600">
                <a:solidFill>
                  <a:srgbClr val="5F625F"/>
                </a:solidFill>
                <a:latin typeface="Calibri"/>
                <a:ea typeface="Calibri"/>
                <a:cs typeface="Calibri"/>
                <a:sym typeface="Calibri"/>
              </a:rPr>
              <a:t>.</a:t>
            </a:r>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Διευκόλυνση της δυναμικής των ομάδων στο διαδίκτυο και υποστήριξη της αυτόνομης μάθησης</a:t>
            </a:r>
            <a:r>
              <a:rPr lang="en-IE" sz="1600">
                <a:solidFill>
                  <a:srgbClr val="5F625F"/>
                </a:solidFill>
                <a:latin typeface="Calibri"/>
                <a:ea typeface="Calibri"/>
                <a:cs typeface="Calibri"/>
                <a:sym typeface="Calibri"/>
              </a:rPr>
              <a:t>.</a:t>
            </a:r>
            <a:endParaRPr sz="1600">
              <a:solidFill>
                <a:schemeClr val="dk1"/>
              </a:solidFill>
              <a:latin typeface="Calibri"/>
              <a:ea typeface="Calibri"/>
              <a:cs typeface="Calibri"/>
              <a:sym typeface="Calibri"/>
            </a:endParaRPr>
          </a:p>
        </p:txBody>
      </p:sp>
      <p:sp>
        <p:nvSpPr>
          <p:cNvPr id="427" name="Google Shape;427;p4"/>
          <p:cNvSpPr txBox="1"/>
          <p:nvPr/>
        </p:nvSpPr>
        <p:spPr>
          <a:xfrm>
            <a:off x="6714225" y="3097350"/>
            <a:ext cx="5328900" cy="3109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E" sz="1800">
                <a:solidFill>
                  <a:schemeClr val="dk1"/>
                </a:solidFill>
                <a:latin typeface="Calibri"/>
                <a:ea typeface="Calibri"/>
                <a:cs typeface="Calibri"/>
                <a:sym typeface="Calibri"/>
              </a:rPr>
              <a:t>Σχεδιασμός Διαδραστικών, Ρεαλιστικών Ψηφιακών Μαθησιακών Εμπειριών</a:t>
            </a:r>
            <a:endParaRPr b="1" sz="1800">
              <a:solidFill>
                <a:schemeClr val="dk1"/>
              </a:solidFill>
              <a:latin typeface="Calibri"/>
              <a:ea typeface="Calibri"/>
              <a:cs typeface="Calibri"/>
              <a:sym typeface="Calibri"/>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Εργασίες βασισμένες στην πραγματική ζωή: προσομοιώσεις, ψηφιακές προκλήσεις με πρακτικά παραδείγματα, μάθηση βάσει σεναρίων, έργα σχετιζόμενα με το εργασιακό περιβάλλον</a:t>
            </a:r>
            <a:r>
              <a:rPr lang="en-IE" sz="1600">
                <a:solidFill>
                  <a:srgbClr val="5F625F"/>
                </a:solidFill>
                <a:latin typeface="Calibri"/>
                <a:ea typeface="Calibri"/>
                <a:cs typeface="Calibri"/>
                <a:sym typeface="Calibri"/>
              </a:rPr>
              <a:t>.</a:t>
            </a:r>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Χρήση πολυμέσων και πολυτροπικών πόρων για την ενίσχυση της συμμετοχής</a:t>
            </a:r>
            <a:r>
              <a:rPr lang="en-IE" sz="1600">
                <a:solidFill>
                  <a:srgbClr val="5F625F"/>
                </a:solidFill>
                <a:latin typeface="Calibri"/>
                <a:ea typeface="Calibri"/>
                <a:cs typeface="Calibri"/>
                <a:sym typeface="Calibri"/>
              </a:rPr>
              <a:t>.</a:t>
            </a:r>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Δημιουργία αυτοκατευθυνόμενων διαδρομών με πίνακες επιλογών, δραστηριότητες με διακλαδώσεις ή εκπαιδευτικά προγράμματα καθοδηγούμενα από Τεχνητή Νοημοσύνη</a:t>
            </a:r>
            <a:r>
              <a:rPr lang="en-IE" sz="1600">
                <a:solidFill>
                  <a:srgbClr val="5F625F"/>
                </a:solidFill>
                <a:latin typeface="Calibri"/>
                <a:ea typeface="Calibri"/>
                <a:cs typeface="Calibri"/>
                <a:sym typeface="Calibri"/>
              </a:rPr>
              <a:t>.</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31" name="Shape 431"/>
        <p:cNvGrpSpPr/>
        <p:nvPr/>
      </p:nvGrpSpPr>
      <p:grpSpPr>
        <a:xfrm>
          <a:off x="0" y="0"/>
          <a:ext cx="0" cy="0"/>
          <a:chOff x="0" y="0"/>
          <a:chExt cx="0" cy="0"/>
        </a:xfrm>
      </p:grpSpPr>
      <p:sp>
        <p:nvSpPr>
          <p:cNvPr id="432" name="Google Shape;432;p5"/>
          <p:cNvSpPr txBox="1"/>
          <p:nvPr/>
        </p:nvSpPr>
        <p:spPr>
          <a:xfrm>
            <a:off x="568475" y="4876"/>
            <a:ext cx="9601200" cy="8778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lang="en-IE" sz="2600">
                <a:solidFill>
                  <a:srgbClr val="C52B87"/>
                </a:solidFill>
                <a:latin typeface="Calibri"/>
                <a:ea typeface="Calibri"/>
                <a:cs typeface="Calibri"/>
                <a:sym typeface="Calibri"/>
              </a:rPr>
              <a:t>Κατανόηση της Τεχνολογικής Παιδαγωγικής Γνώσης και των Αναδυόμενων Ψηφιακών Παιδαγωγικών Μεθόδων</a:t>
            </a:r>
            <a:endParaRPr b="1" sz="2600">
              <a:solidFill>
                <a:srgbClr val="C52B87"/>
              </a:solidFill>
              <a:latin typeface="Calibri"/>
              <a:ea typeface="Calibri"/>
              <a:cs typeface="Calibri"/>
              <a:sym typeface="Calibri"/>
            </a:endParaRPr>
          </a:p>
        </p:txBody>
      </p:sp>
      <p:sp>
        <p:nvSpPr>
          <p:cNvPr id="433" name="Google Shape;433;p5"/>
          <p:cNvSpPr txBox="1"/>
          <p:nvPr/>
        </p:nvSpPr>
        <p:spPr>
          <a:xfrm>
            <a:off x="110700" y="882675"/>
            <a:ext cx="9225900" cy="526410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Η τεχνολογική παιδαγωγική γνώση περιγράφει τις σχέσεις και τις αλληλεπιδράσεις μεταξύ τεχνολογικών εργαλείων και συγκεκριμένων παιδαγωγικών πρακτικών. (Kurt, 2018)</a:t>
            </a:r>
            <a:endParaRPr/>
          </a:p>
          <a:p>
            <a:pPr indent="-184150" lvl="0" marL="285750" marR="0" rtl="0" algn="l">
              <a:spcBef>
                <a:spcPts val="0"/>
              </a:spcBef>
              <a:spcAft>
                <a:spcPts val="0"/>
              </a:spcAft>
              <a:buClr>
                <a:schemeClr val="dk1"/>
              </a:buClr>
              <a:buSzPts val="1600"/>
              <a:buFont typeface="Arial"/>
              <a:buNone/>
            </a:pPr>
            <a:r>
              <a:t/>
            </a:r>
            <a:endParaRPr sz="800">
              <a:solidFill>
                <a:srgbClr val="5F625F"/>
              </a:solidFill>
              <a:latin typeface="Calibri"/>
              <a:ea typeface="Calibri"/>
              <a:cs typeface="Calibri"/>
              <a:sym typeface="Calibri"/>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Τα ψηφιακά εργαλεία διευκολύνουν την ενεργό μάθηση, τη συνεργασία και τη διαφοροποίηση. Μερικά παραδείγματα περιλαμβάνουν το</a:t>
            </a:r>
            <a:r>
              <a:rPr lang="en-IE" sz="1600">
                <a:solidFill>
                  <a:srgbClr val="5F625F"/>
                </a:solidFill>
                <a:latin typeface="Calibri"/>
                <a:ea typeface="Calibri"/>
                <a:cs typeface="Calibri"/>
                <a:sym typeface="Calibri"/>
              </a:rPr>
              <a:t> </a:t>
            </a:r>
            <a:r>
              <a:rPr lang="en-IE" sz="1600" u="sng">
                <a:solidFill>
                  <a:srgbClr val="5F625F"/>
                </a:solidFill>
                <a:latin typeface="Calibri"/>
                <a:ea typeface="Calibri"/>
                <a:cs typeface="Calibri"/>
                <a:sym typeface="Calibri"/>
                <a:hlinkClick r:id="rId4">
                  <a:extLst>
                    <a:ext uri="{A12FA001-AC4F-418D-AE19-62706E023703}">
                      <ahyp:hlinkClr val="tx"/>
                    </a:ext>
                  </a:extLst>
                </a:hlinkClick>
              </a:rPr>
              <a:t>Padlet</a:t>
            </a:r>
            <a:r>
              <a:rPr lang="en-IE" sz="1600">
                <a:solidFill>
                  <a:srgbClr val="5F625F"/>
                </a:solidFill>
                <a:latin typeface="Calibri"/>
                <a:ea typeface="Calibri"/>
                <a:cs typeface="Calibri"/>
                <a:sym typeface="Calibri"/>
              </a:rPr>
              <a:t> </a:t>
            </a:r>
            <a:r>
              <a:rPr lang="en-IE" sz="1600">
                <a:solidFill>
                  <a:srgbClr val="5F625F"/>
                </a:solidFill>
                <a:latin typeface="Calibri"/>
                <a:ea typeface="Calibri"/>
                <a:cs typeface="Calibri"/>
                <a:sym typeface="Calibri"/>
              </a:rPr>
              <a:t>για τον καταιγισμό ιδεών, το </a:t>
            </a:r>
            <a:r>
              <a:rPr lang="en-IE" sz="1600" u="sng">
                <a:solidFill>
                  <a:srgbClr val="5F625F"/>
                </a:solidFill>
                <a:latin typeface="Calibri"/>
                <a:ea typeface="Calibri"/>
                <a:cs typeface="Calibri"/>
                <a:sym typeface="Calibri"/>
                <a:hlinkClick r:id="rId5">
                  <a:extLst>
                    <a:ext uri="{A12FA001-AC4F-418D-AE19-62706E023703}">
                      <ahyp:hlinkClr val="tx"/>
                    </a:ext>
                  </a:extLst>
                </a:hlinkClick>
              </a:rPr>
              <a:t>Mentimeter</a:t>
            </a:r>
            <a:r>
              <a:rPr lang="en-IE" sz="1600">
                <a:solidFill>
                  <a:srgbClr val="5F625F"/>
                </a:solidFill>
                <a:latin typeface="Calibri"/>
                <a:ea typeface="Calibri"/>
                <a:cs typeface="Calibri"/>
                <a:sym typeface="Calibri"/>
              </a:rPr>
              <a:t> </a:t>
            </a:r>
            <a:r>
              <a:rPr lang="en-IE" sz="1600">
                <a:solidFill>
                  <a:srgbClr val="5F625F"/>
                </a:solidFill>
                <a:latin typeface="Calibri"/>
                <a:ea typeface="Calibri"/>
                <a:cs typeface="Calibri"/>
                <a:sym typeface="Calibri"/>
              </a:rPr>
              <a:t>για δημοσκοπήσεις, τα</a:t>
            </a:r>
            <a:r>
              <a:rPr lang="en-IE" sz="1600">
                <a:solidFill>
                  <a:srgbClr val="5F625F"/>
                </a:solidFill>
                <a:latin typeface="Calibri"/>
                <a:ea typeface="Calibri"/>
                <a:cs typeface="Calibri"/>
                <a:sym typeface="Calibri"/>
              </a:rPr>
              <a:t> </a:t>
            </a:r>
            <a:r>
              <a:rPr lang="en-IE" sz="1600" u="sng">
                <a:solidFill>
                  <a:srgbClr val="5F625F"/>
                </a:solidFill>
                <a:latin typeface="Calibri"/>
                <a:ea typeface="Calibri"/>
                <a:cs typeface="Calibri"/>
                <a:sym typeface="Calibri"/>
                <a:hlinkClick r:id="rId6">
                  <a:extLst>
                    <a:ext uri="{A12FA001-AC4F-418D-AE19-62706E023703}">
                      <ahyp:hlinkClr val="tx"/>
                    </a:ext>
                  </a:extLst>
                </a:hlinkClick>
              </a:rPr>
              <a:t>Google Docs </a:t>
            </a:r>
            <a:r>
              <a:rPr lang="en-IE" sz="1600">
                <a:solidFill>
                  <a:srgbClr val="5F625F"/>
                </a:solidFill>
                <a:latin typeface="Calibri"/>
                <a:ea typeface="Calibri"/>
                <a:cs typeface="Calibri"/>
                <a:sym typeface="Calibri"/>
              </a:rPr>
              <a:t>ή το</a:t>
            </a:r>
            <a:r>
              <a:rPr lang="en-IE"/>
              <a:t> </a:t>
            </a:r>
            <a:r>
              <a:rPr lang="en-IE" sz="1600" u="sng">
                <a:solidFill>
                  <a:srgbClr val="5F625F"/>
                </a:solidFill>
                <a:latin typeface="Calibri"/>
                <a:ea typeface="Calibri"/>
                <a:cs typeface="Calibri"/>
                <a:sym typeface="Calibri"/>
                <a:hlinkClick r:id="rId7">
                  <a:extLst>
                    <a:ext uri="{A12FA001-AC4F-418D-AE19-62706E023703}">
                      <ahyp:hlinkClr val="tx"/>
                    </a:ext>
                  </a:extLst>
                </a:hlinkClick>
              </a:rPr>
              <a:t>Miro</a:t>
            </a:r>
            <a:r>
              <a:rPr lang="en-IE" sz="1600">
                <a:solidFill>
                  <a:srgbClr val="5F625F"/>
                </a:solidFill>
                <a:latin typeface="Calibri"/>
                <a:ea typeface="Calibri"/>
                <a:cs typeface="Calibri"/>
                <a:sym typeface="Calibri"/>
              </a:rPr>
              <a:t> </a:t>
            </a:r>
            <a:r>
              <a:rPr lang="en-IE" sz="1600">
                <a:solidFill>
                  <a:srgbClr val="5F625F"/>
                </a:solidFill>
                <a:latin typeface="Calibri"/>
                <a:ea typeface="Calibri"/>
                <a:cs typeface="Calibri"/>
                <a:sym typeface="Calibri"/>
              </a:rPr>
              <a:t>για τη συν-δημιουργία, καθώς και συστήματα διαχείρισης μάθησης που προσαρμόζουν το περιεχόμενο στις ανάγκες κάθε σπουδαστή/σπουδάστρια ξεχωριστά</a:t>
            </a:r>
            <a:r>
              <a:rPr lang="en-IE" sz="1600">
                <a:solidFill>
                  <a:srgbClr val="5F625F"/>
                </a:solidFill>
                <a:latin typeface="Calibri"/>
                <a:ea typeface="Calibri"/>
                <a:cs typeface="Calibri"/>
                <a:sym typeface="Calibri"/>
              </a:rPr>
              <a:t>.</a:t>
            </a:r>
            <a:endParaRPr/>
          </a:p>
          <a:p>
            <a:pPr indent="-184150" lvl="0" marL="285750" marR="0" rtl="0" algn="l">
              <a:spcBef>
                <a:spcPts val="0"/>
              </a:spcBef>
              <a:spcAft>
                <a:spcPts val="0"/>
              </a:spcAft>
              <a:buClr>
                <a:schemeClr val="dk1"/>
              </a:buClr>
              <a:buSzPts val="1600"/>
              <a:buFont typeface="Arial"/>
              <a:buNone/>
            </a:pPr>
            <a:r>
              <a:t/>
            </a:r>
            <a:endParaRPr sz="800">
              <a:solidFill>
                <a:srgbClr val="5F625F"/>
              </a:solidFill>
              <a:latin typeface="Calibri"/>
              <a:ea typeface="Calibri"/>
              <a:cs typeface="Calibri"/>
              <a:sym typeface="Calibri"/>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Παραδείγματα αναδυόμενων μεθόδων περιλαμβάνουν τη μικρομάθηση, όπως σύντομα εκπαιδευτικά βίντεο ή μικρά μαθήματα </a:t>
            </a:r>
            <a:r>
              <a:rPr lang="en-IE" sz="1600" u="sng">
                <a:solidFill>
                  <a:srgbClr val="5F625F"/>
                </a:solidFill>
                <a:latin typeface="Calibri"/>
                <a:ea typeface="Calibri"/>
                <a:cs typeface="Calibri"/>
                <a:sym typeface="Calibri"/>
                <a:hlinkClick r:id="rId8">
                  <a:extLst>
                    <a:ext uri="{A12FA001-AC4F-418D-AE19-62706E023703}">
                      <ahyp:hlinkClr val="tx"/>
                    </a:ext>
                  </a:extLst>
                </a:hlinkClick>
              </a:rPr>
              <a:t>H5P</a:t>
            </a:r>
            <a:r>
              <a:rPr lang="en-IE" sz="1600">
                <a:solidFill>
                  <a:srgbClr val="5F625F"/>
                </a:solidFill>
                <a:latin typeface="Calibri"/>
                <a:ea typeface="Calibri"/>
                <a:cs typeface="Calibri"/>
                <a:sym typeface="Calibri"/>
              </a:rPr>
              <a:t>, </a:t>
            </a:r>
            <a:r>
              <a:rPr lang="en-IE" sz="1600">
                <a:solidFill>
                  <a:srgbClr val="5F625F"/>
                </a:solidFill>
                <a:latin typeface="Calibri"/>
                <a:ea typeface="Calibri"/>
                <a:cs typeface="Calibri"/>
                <a:sym typeface="Calibri"/>
              </a:rPr>
              <a:t>πλατφόρμες προσαρμοστικής μάθησης όπως το </a:t>
            </a:r>
            <a:r>
              <a:rPr lang="en-IE" sz="1600" u="sng">
                <a:solidFill>
                  <a:srgbClr val="5F625F"/>
                </a:solidFill>
                <a:latin typeface="Calibri"/>
                <a:ea typeface="Calibri"/>
                <a:cs typeface="Calibri"/>
                <a:sym typeface="Calibri"/>
                <a:hlinkClick r:id="rId9">
                  <a:extLst>
                    <a:ext uri="{A12FA001-AC4F-418D-AE19-62706E023703}">
                      <ahyp:hlinkClr val="tx"/>
                    </a:ext>
                  </a:extLst>
                </a:hlinkClick>
              </a:rPr>
              <a:t>Magicschool</a:t>
            </a:r>
            <a:r>
              <a:rPr lang="en-IE" sz="1600">
                <a:solidFill>
                  <a:srgbClr val="5F625F"/>
                </a:solidFill>
                <a:latin typeface="Calibri"/>
                <a:ea typeface="Calibri"/>
                <a:cs typeface="Calibri"/>
                <a:sym typeface="Calibri"/>
              </a:rPr>
              <a:t> ή το </a:t>
            </a:r>
            <a:r>
              <a:rPr lang="en-IE" sz="1600" u="sng">
                <a:solidFill>
                  <a:srgbClr val="5F625F"/>
                </a:solidFill>
                <a:latin typeface="Calibri"/>
                <a:ea typeface="Calibri"/>
                <a:cs typeface="Calibri"/>
                <a:sym typeface="Calibri"/>
                <a:hlinkClick r:id="rId10">
                  <a:extLst>
                    <a:ext uri="{A12FA001-AC4F-418D-AE19-62706E023703}">
                      <ahyp:hlinkClr val="tx"/>
                    </a:ext>
                  </a:extLst>
                </a:hlinkClick>
              </a:rPr>
              <a:t>Eduaide</a:t>
            </a:r>
            <a:r>
              <a:rPr lang="en-IE" sz="1600">
                <a:solidFill>
                  <a:srgbClr val="5F625F"/>
                </a:solidFill>
                <a:latin typeface="Calibri"/>
                <a:ea typeface="Calibri"/>
                <a:cs typeface="Calibri"/>
                <a:sym typeface="Calibri"/>
              </a:rPr>
              <a:t> </a:t>
            </a:r>
            <a:r>
              <a:rPr lang="en-IE" sz="1600">
                <a:solidFill>
                  <a:srgbClr val="5F625F"/>
                </a:solidFill>
                <a:latin typeface="Calibri"/>
                <a:ea typeface="Calibri"/>
                <a:cs typeface="Calibri"/>
                <a:sym typeface="Calibri"/>
              </a:rPr>
              <a:t>που προσαρμόζονται στην πρόοδο του/της σπουδαστή/ σπουδάστριας, καθώς και ανατροφοδότηση με τη βοήθεια Τεχνητής Νοημοσύνης μέσω εργαλείων όπως το</a:t>
            </a:r>
            <a:r>
              <a:rPr lang="en-IE" sz="1600">
                <a:solidFill>
                  <a:srgbClr val="5F625F"/>
                </a:solidFill>
                <a:latin typeface="Calibri"/>
                <a:ea typeface="Calibri"/>
                <a:cs typeface="Calibri"/>
                <a:sym typeface="Calibri"/>
              </a:rPr>
              <a:t> </a:t>
            </a:r>
            <a:r>
              <a:rPr lang="en-IE" sz="1600" u="sng">
                <a:solidFill>
                  <a:srgbClr val="5F625F"/>
                </a:solidFill>
                <a:latin typeface="Calibri"/>
                <a:ea typeface="Calibri"/>
                <a:cs typeface="Calibri"/>
                <a:sym typeface="Calibri"/>
                <a:hlinkClick r:id="rId11">
                  <a:extLst>
                    <a:ext uri="{A12FA001-AC4F-418D-AE19-62706E023703}">
                      <ahyp:hlinkClr val="tx"/>
                    </a:ext>
                  </a:extLst>
                </a:hlinkClick>
              </a:rPr>
              <a:t>ChatGPT</a:t>
            </a:r>
            <a:r>
              <a:rPr lang="en-IE" sz="1600">
                <a:solidFill>
                  <a:srgbClr val="5F625F"/>
                </a:solidFill>
                <a:latin typeface="Calibri"/>
                <a:ea typeface="Calibri"/>
                <a:cs typeface="Calibri"/>
                <a:sym typeface="Calibri"/>
              </a:rPr>
              <a:t> </a:t>
            </a:r>
            <a:r>
              <a:rPr lang="en-IE" sz="1600">
                <a:solidFill>
                  <a:srgbClr val="5F625F"/>
                </a:solidFill>
                <a:latin typeface="Calibri"/>
                <a:ea typeface="Calibri"/>
                <a:cs typeface="Calibri"/>
                <a:sym typeface="Calibri"/>
              </a:rPr>
              <a:t>ή αυτοματοποιημένα </a:t>
            </a:r>
            <a:r>
              <a:rPr lang="en-IE" sz="1600" u="sng">
                <a:solidFill>
                  <a:schemeClr val="hlink"/>
                </a:solidFill>
                <a:latin typeface="Calibri"/>
                <a:ea typeface="Calibri"/>
                <a:cs typeface="Calibri"/>
                <a:sym typeface="Calibri"/>
                <a:hlinkClick r:id="rId12"/>
              </a:rPr>
              <a:t>κουίζ</a:t>
            </a:r>
            <a:r>
              <a:rPr lang="en-IE" sz="1600">
                <a:solidFill>
                  <a:srgbClr val="5F625F"/>
                </a:solidFill>
                <a:latin typeface="Calibri"/>
                <a:ea typeface="Calibri"/>
                <a:cs typeface="Calibri"/>
                <a:sym typeface="Calibri"/>
              </a:rPr>
              <a:t> </a:t>
            </a:r>
            <a:r>
              <a:rPr lang="en-IE" sz="1600">
                <a:solidFill>
                  <a:srgbClr val="5F625F"/>
                </a:solidFill>
                <a:latin typeface="Calibri"/>
                <a:ea typeface="Calibri"/>
                <a:cs typeface="Calibri"/>
                <a:sym typeface="Calibri"/>
              </a:rPr>
              <a:t>και εμβυθιστική μάθηση με προσομοιώσεις επαυξημένης ή εικονικής πραγματικότητας για δεξιότητες που βασίζονται στην πρακτική</a:t>
            </a:r>
            <a:r>
              <a:rPr lang="en-IE" sz="1600">
                <a:solidFill>
                  <a:srgbClr val="5F625F"/>
                </a:solidFill>
                <a:latin typeface="Calibri"/>
                <a:ea typeface="Calibri"/>
                <a:cs typeface="Calibri"/>
                <a:sym typeface="Calibri"/>
              </a:rPr>
              <a:t>.</a:t>
            </a:r>
            <a:endParaRPr/>
          </a:p>
          <a:p>
            <a:pPr indent="0" lvl="0" marL="0" marR="0" rtl="0" algn="l">
              <a:spcBef>
                <a:spcPts val="0"/>
              </a:spcBef>
              <a:spcAft>
                <a:spcPts val="0"/>
              </a:spcAft>
              <a:buNone/>
            </a:pPr>
            <a:r>
              <a:t/>
            </a:r>
            <a:endParaRPr sz="800">
              <a:solidFill>
                <a:srgbClr val="5F625F"/>
              </a:solidFill>
              <a:latin typeface="Calibri"/>
              <a:ea typeface="Calibri"/>
              <a:cs typeface="Calibri"/>
              <a:sym typeface="Calibri"/>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Οι ενήλικες σπουδαστές/σπουδάστριες επωφελούνται όταν οι μαθησιακές εμπειρίες παρέχουν αυτονομία μέσω ευέλικτου ρυθμού και επιλογών, συνδέοντας το περιεχόμενο με πραγματικές εργασίες, καθώς και ευκαιρίες να αξιοποιήσουν προηγούμενες γνώσεις και να μοιραστούν εμπειρίες με τους/τις συν-σπουδαστές/σπουδάστριές τους. (Green, 2024)</a:t>
            </a:r>
            <a:endParaRPr/>
          </a:p>
          <a:p>
            <a:pPr indent="-184150" lvl="0" marL="285750" marR="0" rtl="0" algn="l">
              <a:spcBef>
                <a:spcPts val="0"/>
              </a:spcBef>
              <a:spcAft>
                <a:spcPts val="0"/>
              </a:spcAft>
              <a:buClr>
                <a:schemeClr val="dk1"/>
              </a:buClr>
              <a:buSzPts val="1600"/>
              <a:buFont typeface="Arial"/>
              <a:buNone/>
            </a:pPr>
            <a:r>
              <a:t/>
            </a:r>
            <a:endParaRPr sz="800">
              <a:solidFill>
                <a:srgbClr val="5F625F"/>
              </a:solidFill>
              <a:latin typeface="Calibri"/>
              <a:ea typeface="Calibri"/>
              <a:cs typeface="Calibri"/>
              <a:sym typeface="Calibri"/>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Οι εκπαιδευτικοί θα πρέπει να ξεκινήσουν σταδιακά, ενσωματώνοντας ένα εργαλείο ή μια μέθοδο ανά ενότητα, ευθυγραμμίζοντάς το με έναν σαφή μαθησιακό στόχο και συλλέγοντας ανατροφοδότηση για να βελτιώσουν την προσέγγιση</a:t>
            </a:r>
            <a:r>
              <a:rPr lang="en-IE" sz="1600">
                <a:solidFill>
                  <a:srgbClr val="5F625F"/>
                </a:solidFill>
                <a:latin typeface="Calibri"/>
                <a:ea typeface="Calibri"/>
                <a:cs typeface="Calibri"/>
                <a:sym typeface="Calibri"/>
              </a:rPr>
              <a:t>.</a:t>
            </a:r>
            <a:endParaRPr/>
          </a:p>
        </p:txBody>
      </p:sp>
      <p:sp>
        <p:nvSpPr>
          <p:cNvPr id="434" name="Google Shape;434;p5"/>
          <p:cNvSpPr txBox="1"/>
          <p:nvPr/>
        </p:nvSpPr>
        <p:spPr>
          <a:xfrm>
            <a:off x="9894476" y="5049448"/>
            <a:ext cx="1329300" cy="261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1100">
                <a:solidFill>
                  <a:srgbClr val="5F625F"/>
                </a:solidFill>
                <a:latin typeface="Calibri"/>
                <a:ea typeface="Calibri"/>
                <a:cs typeface="Calibri"/>
                <a:sym typeface="Calibri"/>
              </a:rPr>
              <a:t>Εικόνα από </a:t>
            </a:r>
            <a:r>
              <a:rPr lang="en-IE" sz="1100" u="sng">
                <a:solidFill>
                  <a:srgbClr val="5F625F"/>
                </a:solidFill>
                <a:latin typeface="Calibri"/>
                <a:ea typeface="Calibri"/>
                <a:cs typeface="Calibri"/>
                <a:sym typeface="Calibri"/>
                <a:hlinkClick r:id="rId13">
                  <a:extLst>
                    <a:ext uri="{A12FA001-AC4F-418D-AE19-62706E023703}">
                      <ahyp:hlinkClr val="tx"/>
                    </a:ext>
                  </a:extLst>
                </a:hlinkClick>
              </a:rPr>
              <a:t>Freepik</a:t>
            </a:r>
            <a:endParaRPr sz="1100">
              <a:solidFill>
                <a:srgbClr val="5F625F"/>
              </a:solidFill>
              <a:latin typeface="Calibri"/>
              <a:ea typeface="Calibri"/>
              <a:cs typeface="Calibri"/>
              <a:sym typeface="Calibri"/>
            </a:endParaRPr>
          </a:p>
        </p:txBody>
      </p:sp>
      <p:pic>
        <p:nvPicPr>
          <p:cNvPr descr="A person with a computer and a headset&#10;&#10;AI-generated content may be incorrect." id="435" name="Google Shape;435;p5"/>
          <p:cNvPicPr preferRelativeResize="0"/>
          <p:nvPr/>
        </p:nvPicPr>
        <p:blipFill rotWithShape="1">
          <a:blip r:embed="rId14">
            <a:alphaModFix/>
          </a:blip>
          <a:srcRect b="0" l="0" r="0" t="0"/>
          <a:stretch/>
        </p:blipFill>
        <p:spPr>
          <a:xfrm>
            <a:off x="9452424" y="2374148"/>
            <a:ext cx="2668252" cy="2565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39" name="Shape 439"/>
        <p:cNvGrpSpPr/>
        <p:nvPr/>
      </p:nvGrpSpPr>
      <p:grpSpPr>
        <a:xfrm>
          <a:off x="0" y="0"/>
          <a:ext cx="0" cy="0"/>
          <a:chOff x="0" y="0"/>
          <a:chExt cx="0" cy="0"/>
        </a:xfrm>
      </p:grpSpPr>
      <p:sp>
        <p:nvSpPr>
          <p:cNvPr id="440" name="Google Shape;440;p6"/>
          <p:cNvSpPr txBox="1"/>
          <p:nvPr/>
        </p:nvSpPr>
        <p:spPr>
          <a:xfrm>
            <a:off x="568475" y="4876"/>
            <a:ext cx="9601200" cy="8238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lang="en-IE" sz="2600">
                <a:solidFill>
                  <a:srgbClr val="C52B87"/>
                </a:solidFill>
                <a:latin typeface="Calibri"/>
                <a:ea typeface="Calibri"/>
                <a:cs typeface="Calibri"/>
                <a:sym typeface="Calibri"/>
              </a:rPr>
              <a:t>Εφαρμογή του Πλαισίου Τεχνολογικής Παιδαγωγικής Γνώσης Περιεχομένου στον Σχεδιασμό Μαθημάτων</a:t>
            </a:r>
            <a:endParaRPr/>
          </a:p>
        </p:txBody>
      </p:sp>
      <p:sp>
        <p:nvSpPr>
          <p:cNvPr id="441" name="Google Shape;441;p6"/>
          <p:cNvSpPr txBox="1"/>
          <p:nvPr/>
        </p:nvSpPr>
        <p:spPr>
          <a:xfrm>
            <a:off x="260230" y="4404074"/>
            <a:ext cx="2202600" cy="261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1100">
                <a:solidFill>
                  <a:srgbClr val="5F625F"/>
                </a:solidFill>
                <a:latin typeface="Calibri"/>
                <a:ea typeface="Calibri"/>
                <a:cs typeface="Calibri"/>
                <a:sym typeface="Calibri"/>
              </a:rPr>
              <a:t>Εικόνα από</a:t>
            </a:r>
            <a:r>
              <a:rPr lang="en-IE" sz="1100">
                <a:solidFill>
                  <a:srgbClr val="5F625F"/>
                </a:solidFill>
                <a:latin typeface="Calibri"/>
                <a:ea typeface="Calibri"/>
                <a:cs typeface="Calibri"/>
                <a:sym typeface="Calibri"/>
              </a:rPr>
              <a:t> </a:t>
            </a:r>
            <a:r>
              <a:rPr lang="en-IE" sz="1100" u="sng">
                <a:solidFill>
                  <a:srgbClr val="5F625F"/>
                </a:solidFill>
                <a:latin typeface="Calibri"/>
                <a:ea typeface="Calibri"/>
                <a:cs typeface="Calibri"/>
                <a:sym typeface="Calibri"/>
                <a:hlinkClick r:id="rId4">
                  <a:extLst>
                    <a:ext uri="{A12FA001-AC4F-418D-AE19-62706E023703}">
                      <ahyp:hlinkClr val="tx"/>
                    </a:ext>
                  </a:extLst>
                </a:hlinkClick>
              </a:rPr>
              <a:t>Freepik</a:t>
            </a:r>
            <a:endParaRPr sz="1100">
              <a:solidFill>
                <a:srgbClr val="5F625F"/>
              </a:solidFill>
              <a:latin typeface="Calibri"/>
              <a:ea typeface="Calibri"/>
              <a:cs typeface="Calibri"/>
              <a:sym typeface="Calibri"/>
            </a:endParaRPr>
          </a:p>
        </p:txBody>
      </p:sp>
      <p:sp>
        <p:nvSpPr>
          <p:cNvPr id="442" name="Google Shape;442;p6"/>
          <p:cNvSpPr txBox="1"/>
          <p:nvPr/>
        </p:nvSpPr>
        <p:spPr>
          <a:xfrm>
            <a:off x="2620951" y="660580"/>
            <a:ext cx="9387000" cy="5264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E" sz="1600">
                <a:solidFill>
                  <a:srgbClr val="5F625F"/>
                </a:solidFill>
                <a:latin typeface="Calibri"/>
                <a:ea typeface="Calibri"/>
                <a:cs typeface="Calibri"/>
                <a:sym typeface="Calibri"/>
              </a:rPr>
              <a:t>1. </a:t>
            </a:r>
            <a:r>
              <a:rPr b="1" lang="en-IE" sz="1600">
                <a:solidFill>
                  <a:srgbClr val="5F625F"/>
                </a:solidFill>
                <a:latin typeface="Calibri"/>
                <a:ea typeface="Calibri"/>
                <a:cs typeface="Calibri"/>
                <a:sym typeface="Calibri"/>
              </a:rPr>
              <a:t>Χαρτογραφήστε τις γνώσεις σας</a:t>
            </a:r>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Η γνώση περιεχομένου είναι αυτό που διδάσκετε, για παράδειγμα, αλφαβητισμός ενηλίκων ή δεξιότητες στον χώρο εργασίας</a:t>
            </a:r>
            <a:r>
              <a:rPr lang="en-IE" sz="1600">
                <a:solidFill>
                  <a:srgbClr val="5F625F"/>
                </a:solidFill>
                <a:latin typeface="Calibri"/>
                <a:ea typeface="Calibri"/>
                <a:cs typeface="Calibri"/>
                <a:sym typeface="Calibri"/>
              </a:rPr>
              <a:t>. </a:t>
            </a:r>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Η παιδαγωγική γνώση είναι ο τρόπος με τον οποίο διδάσκετε, όπως η συνεργατική μάθηση ή η μάθηση με βάση τα προβλήματα. (Koehler &amp; Mishra, 2009)</a:t>
            </a:r>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Η τεχνολογική γνώση είναι τα εργαλεία που χρησιμοποιείτε (Koehler &amp; Mishra, 2009), όπως διαδραστικοί πίνακες, αίθουσες ομαδικής εργασίας στο </a:t>
            </a:r>
            <a:r>
              <a:rPr lang="en-IE" sz="1600" u="sng">
                <a:solidFill>
                  <a:schemeClr val="hlink"/>
                </a:solidFill>
                <a:latin typeface="Calibri"/>
                <a:ea typeface="Calibri"/>
                <a:cs typeface="Calibri"/>
                <a:sym typeface="Calibri"/>
                <a:hlinkClick r:id="rId5"/>
              </a:rPr>
              <a:t>Zoom </a:t>
            </a:r>
            <a:r>
              <a:rPr lang="en-IE" sz="1600">
                <a:solidFill>
                  <a:srgbClr val="5F625F"/>
                </a:solidFill>
                <a:latin typeface="Calibri"/>
                <a:ea typeface="Calibri"/>
                <a:cs typeface="Calibri"/>
                <a:sym typeface="Calibri"/>
              </a:rPr>
              <a:t>και/ή το </a:t>
            </a:r>
            <a:r>
              <a:rPr lang="en-IE" sz="1600" u="sng">
                <a:solidFill>
                  <a:srgbClr val="5F625F"/>
                </a:solidFill>
                <a:latin typeface="Calibri"/>
                <a:ea typeface="Calibri"/>
                <a:cs typeface="Calibri"/>
                <a:sym typeface="Calibri"/>
                <a:hlinkClick r:id="rId6">
                  <a:extLst>
                    <a:ext uri="{A12FA001-AC4F-418D-AE19-62706E023703}">
                      <ahyp:hlinkClr val="tx"/>
                    </a:ext>
                  </a:extLst>
                </a:hlinkClick>
              </a:rPr>
              <a:t>Google Docs</a:t>
            </a:r>
            <a:r>
              <a:rPr lang="en-IE" sz="1600">
                <a:solidFill>
                  <a:srgbClr val="5F625F"/>
                </a:solidFill>
                <a:latin typeface="Calibri"/>
                <a:ea typeface="Calibri"/>
                <a:cs typeface="Calibri"/>
                <a:sym typeface="Calibri"/>
              </a:rPr>
              <a:t>. </a:t>
            </a:r>
            <a:br>
              <a:rPr lang="en-IE" sz="1600">
                <a:solidFill>
                  <a:srgbClr val="5F625F"/>
                </a:solidFill>
                <a:latin typeface="Calibri"/>
                <a:ea typeface="Calibri"/>
                <a:cs typeface="Calibri"/>
                <a:sym typeface="Calibri"/>
              </a:rPr>
            </a:br>
            <a:r>
              <a:rPr lang="en-IE" sz="1600">
                <a:solidFill>
                  <a:srgbClr val="5F625F"/>
                </a:solidFill>
                <a:latin typeface="Calibri"/>
                <a:ea typeface="Calibri"/>
                <a:cs typeface="Calibri"/>
                <a:sym typeface="Calibri"/>
              </a:rPr>
              <a:t>Για παράδειγμα, ένα μάθημα Αγγλικών ως δεύτερη γλώσσα για ενήλικες μπορεί να συνδυάζει γνώσεις γραμματικής, στρατηγικές για την εμπλοκή των ενηλίκων και εφαρμογές εκμάθησης γλωσσών</a:t>
            </a:r>
            <a:r>
              <a:rPr lang="en-IE" sz="1600">
                <a:solidFill>
                  <a:srgbClr val="5F625F"/>
                </a:solidFill>
                <a:latin typeface="Calibri"/>
                <a:ea typeface="Calibri"/>
                <a:cs typeface="Calibri"/>
                <a:sym typeface="Calibri"/>
              </a:rPr>
              <a:t>.</a:t>
            </a:r>
            <a:endParaRPr/>
          </a:p>
          <a:p>
            <a:pPr indent="0" lvl="0" marL="0" marR="0" rtl="0" algn="l">
              <a:spcBef>
                <a:spcPts val="0"/>
              </a:spcBef>
              <a:spcAft>
                <a:spcPts val="0"/>
              </a:spcAft>
              <a:buNone/>
            </a:pPr>
            <a:r>
              <a:rPr b="1" lang="en-IE" sz="1600">
                <a:solidFill>
                  <a:srgbClr val="5F625F"/>
                </a:solidFill>
                <a:latin typeface="Calibri"/>
                <a:ea typeface="Calibri"/>
                <a:cs typeface="Calibri"/>
                <a:sym typeface="Calibri"/>
              </a:rPr>
              <a:t>2. </a:t>
            </a:r>
            <a:r>
              <a:rPr b="1" lang="en-IE" sz="1600">
                <a:solidFill>
                  <a:srgbClr val="5F625F"/>
                </a:solidFill>
                <a:latin typeface="Calibri"/>
                <a:ea typeface="Calibri"/>
                <a:cs typeface="Calibri"/>
                <a:sym typeface="Calibri"/>
              </a:rPr>
              <a:t>Ενσωματώστε την τεχνολογία με προσοχή, λαμβάνοντας υπόψη τα εξής</a:t>
            </a:r>
            <a:r>
              <a:rPr b="1" lang="en-IE" sz="1600">
                <a:solidFill>
                  <a:srgbClr val="5F625F"/>
                </a:solidFill>
                <a:latin typeface="Calibri"/>
                <a:ea typeface="Calibri"/>
                <a:cs typeface="Calibri"/>
                <a:sym typeface="Calibri"/>
              </a:rPr>
              <a:t>:</a:t>
            </a:r>
            <a:endParaRPr sz="1600">
              <a:solidFill>
                <a:srgbClr val="5F625F"/>
              </a:solidFill>
              <a:latin typeface="Calibri"/>
              <a:ea typeface="Calibri"/>
              <a:cs typeface="Calibri"/>
              <a:sym typeface="Calibri"/>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Χρησιμοποιήστε την τεχνολογία για να ενισχύσετε τη μάθηση και όχι για να αντικαταστήσετε την παιδαγωγική. Για παράδειγμα, χρησιμοποιήστε μια εφαρμογή κουίζ</a:t>
            </a:r>
            <a:r>
              <a:rPr lang="en-IE" sz="1600">
                <a:solidFill>
                  <a:srgbClr val="5F625F"/>
                </a:solidFill>
                <a:latin typeface="Calibri"/>
                <a:ea typeface="Calibri"/>
                <a:cs typeface="Calibri"/>
                <a:sym typeface="Calibri"/>
              </a:rPr>
              <a:t> (</a:t>
            </a:r>
            <a:r>
              <a:rPr lang="en-IE" sz="1600" u="sng">
                <a:solidFill>
                  <a:srgbClr val="5F625F"/>
                </a:solidFill>
                <a:latin typeface="Calibri"/>
                <a:ea typeface="Calibri"/>
                <a:cs typeface="Calibri"/>
                <a:sym typeface="Calibri"/>
                <a:hlinkClick r:id="rId7">
                  <a:extLst>
                    <a:ext uri="{A12FA001-AC4F-418D-AE19-62706E023703}">
                      <ahyp:hlinkClr val="tx"/>
                    </a:ext>
                  </a:extLst>
                </a:hlinkClick>
              </a:rPr>
              <a:t>Genially</a:t>
            </a:r>
            <a:r>
              <a:rPr lang="en-IE" sz="1600">
                <a:solidFill>
                  <a:srgbClr val="5F625F"/>
                </a:solidFill>
                <a:latin typeface="Calibri"/>
                <a:ea typeface="Calibri"/>
                <a:cs typeface="Calibri"/>
                <a:sym typeface="Calibri"/>
              </a:rPr>
              <a:t>, </a:t>
            </a:r>
            <a:r>
              <a:rPr lang="en-IE" sz="1600" u="sng">
                <a:solidFill>
                  <a:srgbClr val="5F625F"/>
                </a:solidFill>
                <a:latin typeface="Calibri"/>
                <a:ea typeface="Calibri"/>
                <a:cs typeface="Calibri"/>
                <a:sym typeface="Calibri"/>
                <a:hlinkClick r:id="rId8">
                  <a:extLst>
                    <a:ext uri="{A12FA001-AC4F-418D-AE19-62706E023703}">
                      <ahyp:hlinkClr val="tx"/>
                    </a:ext>
                  </a:extLst>
                </a:hlinkClick>
              </a:rPr>
              <a:t>H5P</a:t>
            </a:r>
            <a:r>
              <a:rPr lang="en-IE" sz="1600">
                <a:solidFill>
                  <a:srgbClr val="5F625F"/>
                </a:solidFill>
                <a:latin typeface="Calibri"/>
                <a:ea typeface="Calibri"/>
                <a:cs typeface="Calibri"/>
                <a:sym typeface="Calibri"/>
              </a:rPr>
              <a:t>) </a:t>
            </a:r>
            <a:r>
              <a:rPr lang="en-IE" sz="1600">
                <a:solidFill>
                  <a:srgbClr val="5F625F"/>
                </a:solidFill>
                <a:latin typeface="Calibri"/>
                <a:ea typeface="Calibri"/>
                <a:cs typeface="Calibri"/>
                <a:sym typeface="Calibri"/>
              </a:rPr>
              <a:t>για να ενισχύσετε το περιεχόμενο μετά από μια συζήτηση, αντί να αφήσετε την εφαρμογή να διδάξει το μάθημα</a:t>
            </a:r>
            <a:r>
              <a:rPr lang="en-IE" sz="1600">
                <a:solidFill>
                  <a:srgbClr val="5F625F"/>
                </a:solidFill>
                <a:latin typeface="Calibri"/>
                <a:ea typeface="Calibri"/>
                <a:cs typeface="Calibri"/>
                <a:sym typeface="Calibri"/>
              </a:rPr>
              <a:t>.</a:t>
            </a:r>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Ισορροπήστε τους μαθησιακούς στόχους και τις δυνατότητες των εργαλείων</a:t>
            </a:r>
            <a:r>
              <a:rPr lang="en-IE" sz="1600">
                <a:solidFill>
                  <a:srgbClr val="5F625F"/>
                </a:solidFill>
                <a:latin typeface="Calibri"/>
                <a:ea typeface="Calibri"/>
                <a:cs typeface="Calibri"/>
                <a:sym typeface="Calibri"/>
              </a:rPr>
              <a:t>.</a:t>
            </a:r>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Επιλέξτε εργαλεία που συνάδουν με τα μαθησιακά αποτελέσματα και τις ανάγκες των σπουδαστών/σπουδαστριών</a:t>
            </a:r>
            <a:r>
              <a:rPr lang="en-IE" sz="1600">
                <a:solidFill>
                  <a:srgbClr val="5F625F"/>
                </a:solidFill>
                <a:latin typeface="Calibri"/>
                <a:ea typeface="Calibri"/>
                <a:cs typeface="Calibri"/>
                <a:sym typeface="Calibri"/>
              </a:rPr>
              <a:t>.</a:t>
            </a:r>
            <a:br>
              <a:rPr lang="en-IE" sz="1600">
                <a:solidFill>
                  <a:srgbClr val="5F625F"/>
                </a:solidFill>
                <a:latin typeface="Calibri"/>
                <a:ea typeface="Calibri"/>
                <a:cs typeface="Calibri"/>
                <a:sym typeface="Calibri"/>
              </a:rPr>
            </a:br>
            <a:r>
              <a:rPr lang="en-IE" sz="1600">
                <a:solidFill>
                  <a:srgbClr val="5F625F"/>
                </a:solidFill>
                <a:latin typeface="Calibri"/>
                <a:ea typeface="Calibri"/>
                <a:cs typeface="Calibri"/>
                <a:sym typeface="Calibri"/>
              </a:rPr>
              <a:t>Για παράδειγμα, σε ένα εργαστήριο δεξιοτήτων, οι </a:t>
            </a:r>
            <a:r>
              <a:rPr lang="en-IE" sz="1600" u="sng">
                <a:solidFill>
                  <a:schemeClr val="hlink"/>
                </a:solidFill>
                <a:latin typeface="Calibri"/>
                <a:ea typeface="Calibri"/>
                <a:cs typeface="Calibri"/>
                <a:sym typeface="Calibri"/>
                <a:hlinkClick r:id="rId9"/>
              </a:rPr>
              <a:t>διαδραστικές προσομοιώσεις</a:t>
            </a:r>
            <a:r>
              <a:rPr lang="en-IE" sz="1600">
                <a:solidFill>
                  <a:srgbClr val="5F625F"/>
                </a:solidFill>
                <a:latin typeface="Calibri"/>
                <a:ea typeface="Calibri"/>
                <a:cs typeface="Calibri"/>
                <a:sym typeface="Calibri"/>
              </a:rPr>
              <a:t> μπορεί να λειτουργούν καλύτερα από μια παρουσίαση διαφανειών, επειδή επιτρέπουν στους/στις ενήλικες να εξασκηθούν σε ένα ασφαλές περιβάλλον.</a:t>
            </a:r>
            <a:endParaRPr/>
          </a:p>
          <a:p>
            <a:pPr indent="0" lvl="0" marL="0" marR="0" rtl="0" algn="l">
              <a:spcBef>
                <a:spcPts val="0"/>
              </a:spcBef>
              <a:spcAft>
                <a:spcPts val="0"/>
              </a:spcAft>
              <a:buNone/>
            </a:pPr>
            <a:r>
              <a:rPr b="1" lang="en-IE" sz="1600">
                <a:solidFill>
                  <a:srgbClr val="5F625F"/>
                </a:solidFill>
                <a:latin typeface="Calibri"/>
                <a:ea typeface="Calibri"/>
                <a:cs typeface="Calibri"/>
                <a:sym typeface="Calibri"/>
              </a:rPr>
              <a:t>3. </a:t>
            </a:r>
            <a:r>
              <a:rPr b="1" lang="en-IE" sz="1600">
                <a:solidFill>
                  <a:srgbClr val="5F625F"/>
                </a:solidFill>
                <a:latin typeface="Calibri"/>
                <a:ea typeface="Calibri"/>
                <a:cs typeface="Calibri"/>
                <a:sym typeface="Calibri"/>
              </a:rPr>
              <a:t>Αναλογιστείτε κάθε μάθημα</a:t>
            </a:r>
            <a:r>
              <a:rPr b="1" lang="en-IE" sz="1600">
                <a:solidFill>
                  <a:srgbClr val="5F625F"/>
                </a:solidFill>
                <a:latin typeface="Calibri"/>
                <a:ea typeface="Calibri"/>
                <a:cs typeface="Calibri"/>
                <a:sym typeface="Calibri"/>
              </a:rPr>
              <a:t> </a:t>
            </a:r>
            <a:r>
              <a:rPr lang="en-IE" sz="1600">
                <a:solidFill>
                  <a:srgbClr val="5F625F"/>
                </a:solidFill>
                <a:latin typeface="Calibri"/>
                <a:ea typeface="Calibri"/>
                <a:cs typeface="Calibri"/>
                <a:sym typeface="Calibri"/>
              </a:rPr>
              <a:t>ρωτώντας τον εαυτό σας αν η τεχνολογία που χρησιμοποιήσατε υποστήριξε την κατανόηση, τη συνεργασία ή τη συμμετοχή, ή αν πρόσθεσε περιττή πολυπλοκότητα.</a:t>
            </a:r>
            <a:endParaRPr/>
          </a:p>
        </p:txBody>
      </p:sp>
      <p:pic>
        <p:nvPicPr>
          <p:cNvPr descr="A hand holding a phone&#10;&#10;AI-generated content may be incorrect." id="443" name="Google Shape;443;p6"/>
          <p:cNvPicPr preferRelativeResize="0"/>
          <p:nvPr/>
        </p:nvPicPr>
        <p:blipFill rotWithShape="1">
          <a:blip r:embed="rId10">
            <a:alphaModFix/>
          </a:blip>
          <a:srcRect b="0" l="0" r="0" t="0"/>
          <a:stretch/>
        </p:blipFill>
        <p:spPr>
          <a:xfrm>
            <a:off x="102176" y="1802924"/>
            <a:ext cx="2518773" cy="2518773"/>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47" name="Shape 447"/>
        <p:cNvGrpSpPr/>
        <p:nvPr/>
      </p:nvGrpSpPr>
      <p:grpSpPr>
        <a:xfrm>
          <a:off x="0" y="0"/>
          <a:ext cx="0" cy="0"/>
          <a:chOff x="0" y="0"/>
          <a:chExt cx="0" cy="0"/>
        </a:xfrm>
      </p:grpSpPr>
      <p:sp>
        <p:nvSpPr>
          <p:cNvPr id="448" name="Google Shape;448;p7"/>
          <p:cNvSpPr txBox="1"/>
          <p:nvPr/>
        </p:nvSpPr>
        <p:spPr>
          <a:xfrm>
            <a:off x="145025" y="4875"/>
            <a:ext cx="11985900" cy="5337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lang="en-IE" sz="2600">
                <a:solidFill>
                  <a:srgbClr val="C52B87"/>
                </a:solidFill>
                <a:latin typeface="Calibri"/>
                <a:ea typeface="Calibri"/>
                <a:cs typeface="Calibri"/>
                <a:sym typeface="Calibri"/>
              </a:rPr>
              <a:t>Συνεργατική και Βασισμένη σε Προβλήματα Μάθηση με τη Βοήθεια της Τεχνολογίας</a:t>
            </a:r>
            <a:endParaRPr/>
          </a:p>
        </p:txBody>
      </p:sp>
      <p:sp>
        <p:nvSpPr>
          <p:cNvPr id="449" name="Google Shape;449;p7"/>
          <p:cNvSpPr txBox="1"/>
          <p:nvPr/>
        </p:nvSpPr>
        <p:spPr>
          <a:xfrm>
            <a:off x="326950" y="528330"/>
            <a:ext cx="8923800" cy="575670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Χρησιμοποιήστε ψηφιακές πλατφόρμες για τη συν-δημιουργία γνώσης. Εργαλεία όπως το</a:t>
            </a:r>
            <a:r>
              <a:rPr lang="en-IE" sz="1600">
                <a:solidFill>
                  <a:srgbClr val="5F625F"/>
                </a:solidFill>
                <a:latin typeface="Calibri"/>
                <a:ea typeface="Calibri"/>
                <a:cs typeface="Calibri"/>
                <a:sym typeface="Calibri"/>
              </a:rPr>
              <a:t> </a:t>
            </a:r>
            <a:r>
              <a:rPr lang="en-IE" sz="1600" u="sng">
                <a:solidFill>
                  <a:srgbClr val="5F625F"/>
                </a:solidFill>
                <a:latin typeface="Calibri"/>
                <a:ea typeface="Calibri"/>
                <a:cs typeface="Calibri"/>
                <a:sym typeface="Calibri"/>
                <a:hlinkClick r:id="rId4">
                  <a:extLst>
                    <a:ext uri="{A12FA001-AC4F-418D-AE19-62706E023703}">
                      <ahyp:hlinkClr val="tx"/>
                    </a:ext>
                  </a:extLst>
                </a:hlinkClick>
              </a:rPr>
              <a:t>Miro</a:t>
            </a:r>
            <a:r>
              <a:rPr lang="en-IE" sz="1600">
                <a:solidFill>
                  <a:srgbClr val="5F625F"/>
                </a:solidFill>
                <a:latin typeface="Calibri"/>
                <a:ea typeface="Calibri"/>
                <a:cs typeface="Calibri"/>
                <a:sym typeface="Calibri"/>
              </a:rPr>
              <a:t>, </a:t>
            </a:r>
            <a:r>
              <a:rPr lang="en-IE" sz="1600">
                <a:solidFill>
                  <a:srgbClr val="5F625F"/>
                </a:solidFill>
                <a:latin typeface="Calibri"/>
                <a:ea typeface="Calibri"/>
                <a:cs typeface="Calibri"/>
                <a:sym typeface="Calibri"/>
              </a:rPr>
              <a:t>το </a:t>
            </a:r>
            <a:r>
              <a:rPr lang="en-IE" sz="1600" u="sng">
                <a:solidFill>
                  <a:srgbClr val="5F625F"/>
                </a:solidFill>
                <a:latin typeface="Calibri"/>
                <a:ea typeface="Calibri"/>
                <a:cs typeface="Calibri"/>
                <a:sym typeface="Calibri"/>
                <a:hlinkClick r:id="rId5">
                  <a:extLst>
                    <a:ext uri="{A12FA001-AC4F-418D-AE19-62706E023703}">
                      <ahyp:hlinkClr val="tx"/>
                    </a:ext>
                  </a:extLst>
                </a:hlinkClick>
              </a:rPr>
              <a:t>Padlet</a:t>
            </a:r>
            <a:r>
              <a:rPr lang="en-IE" sz="1600">
                <a:solidFill>
                  <a:srgbClr val="5F625F"/>
                </a:solidFill>
                <a:latin typeface="Calibri"/>
                <a:ea typeface="Calibri"/>
                <a:cs typeface="Calibri"/>
                <a:sym typeface="Calibri"/>
              </a:rPr>
              <a:t>, </a:t>
            </a:r>
            <a:r>
              <a:rPr lang="en-IE" sz="1600">
                <a:solidFill>
                  <a:srgbClr val="5F625F"/>
                </a:solidFill>
                <a:latin typeface="Calibri"/>
                <a:ea typeface="Calibri"/>
                <a:cs typeface="Calibri"/>
                <a:sym typeface="Calibri"/>
              </a:rPr>
              <a:t>το </a:t>
            </a:r>
            <a:r>
              <a:rPr lang="en-IE" sz="1600" u="sng">
                <a:solidFill>
                  <a:srgbClr val="5F625F"/>
                </a:solidFill>
                <a:latin typeface="Calibri"/>
                <a:ea typeface="Calibri"/>
                <a:cs typeface="Calibri"/>
                <a:sym typeface="Calibri"/>
                <a:hlinkClick r:id="rId6">
                  <a:extLst>
                    <a:ext uri="{A12FA001-AC4F-418D-AE19-62706E023703}">
                      <ahyp:hlinkClr val="tx"/>
                    </a:ext>
                  </a:extLst>
                </a:hlinkClick>
              </a:rPr>
              <a:t>Google Workspace</a:t>
            </a:r>
            <a:r>
              <a:rPr lang="en-IE" sz="1600">
                <a:solidFill>
                  <a:srgbClr val="5F625F"/>
                </a:solidFill>
                <a:latin typeface="Calibri"/>
                <a:ea typeface="Calibri"/>
                <a:cs typeface="Calibri"/>
                <a:sym typeface="Calibri"/>
              </a:rPr>
              <a:t>, </a:t>
            </a:r>
            <a:r>
              <a:rPr lang="en-IE" sz="1600">
                <a:solidFill>
                  <a:srgbClr val="5F625F"/>
                </a:solidFill>
                <a:latin typeface="Calibri"/>
                <a:ea typeface="Calibri"/>
                <a:cs typeface="Calibri"/>
                <a:sym typeface="Calibri"/>
              </a:rPr>
              <a:t>και το </a:t>
            </a:r>
            <a:r>
              <a:rPr lang="en-IE" sz="1600" u="sng">
                <a:solidFill>
                  <a:srgbClr val="5F625F"/>
                </a:solidFill>
                <a:latin typeface="Calibri"/>
                <a:ea typeface="Calibri"/>
                <a:cs typeface="Calibri"/>
                <a:sym typeface="Calibri"/>
                <a:hlinkClick r:id="rId7">
                  <a:extLst>
                    <a:ext uri="{A12FA001-AC4F-418D-AE19-62706E023703}">
                      <ahyp:hlinkClr val="tx"/>
                    </a:ext>
                  </a:extLst>
                </a:hlinkClick>
              </a:rPr>
              <a:t>Microsoft Loop </a:t>
            </a:r>
            <a:r>
              <a:rPr lang="en-IE" sz="1600">
                <a:solidFill>
                  <a:srgbClr val="5F625F"/>
                </a:solidFill>
                <a:latin typeface="Calibri"/>
                <a:ea typeface="Calibri"/>
                <a:cs typeface="Calibri"/>
                <a:sym typeface="Calibri"/>
              </a:rPr>
              <a:t>επιτρέπουν στους/στις ενήλικες να κάνουν ανταλλαγή ιδεών, να οργανώνουν τις σκέψεις τους και να δημιουργούν κοινά προϊόντα. Για παράδειγμα, οι σπουδαστές/σπουδάστριες χαρτογραφούν τα βήματα ενός πρωτοκόλλου ασφάλειας στον χώρο εργασίας στο Miro, προσθέτοντας εικόνες, σημειώσεις και συνδέσμους σε πραγματικό χρόνο</a:t>
            </a:r>
            <a:r>
              <a:rPr lang="en-IE" sz="1600">
                <a:solidFill>
                  <a:srgbClr val="5F625F"/>
                </a:solidFill>
                <a:latin typeface="Calibri"/>
                <a:ea typeface="Calibri"/>
                <a:cs typeface="Calibri"/>
                <a:sym typeface="Calibri"/>
              </a:rPr>
              <a:t>.</a:t>
            </a:r>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Καθοδηγήστε τους/τις σπουδαστές/σπουδάστριες να εφαρμόσουν εργαλεία για συνεργατική έρευνα και επίλυση προβλημάτων. Φόρουμ συζήτησης, κοινόχρηστα έγγραφα και πλατφόρμες μάθησης βασισμένες σε περιπτώσεις υποστηρίζουν την έρευνα, τη σύγκριση ιδεών και τη συλλογική λήψη αποφάσεων. Για παράδειγμα, μια ομάδα χρησιμοποιεί το Google Docs για να αναλύσει ένα σενάριο εξυπηρέτησης πελατών, να εντοπίσει τις βασικές αιτίες και να προτείνει λύσεις από κοινού</a:t>
            </a:r>
            <a:r>
              <a:rPr lang="en-IE" sz="1600">
                <a:solidFill>
                  <a:srgbClr val="5F625F"/>
                </a:solidFill>
                <a:latin typeface="Calibri"/>
                <a:ea typeface="Calibri"/>
                <a:cs typeface="Calibri"/>
                <a:sym typeface="Calibri"/>
              </a:rPr>
              <a:t>. </a:t>
            </a:r>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Διαχειριστείτε τη δυναμική της διευκόλυνσης της ομάδας στο διαδίκτυο. Σαφείς ρόλοι, πρωτόκολλα εναλλαγής λόγου, προτροπές για τις αίθουσες ομαδικής εργασίας και εναλλασσόμενες ευθύνες βοηθούν στη διατήρηση της συμμετοχής και της υπευθυνότητας. Για παράδειγμα, η ανάθεση ρόλων συντονιστή/συντονίστριας, καταγραφέα και παρουσιαστή/παρουσιάστριας κατά τη διάρκεια ενός διαδικτυακού έργου βοηθά τους/τις ενήλικες να παραμείνουν συγκεντρωμένοι/συγκεντρωμένες και να μοιραστούν την ευθύνη</a:t>
            </a:r>
            <a:r>
              <a:rPr lang="en-IE" sz="1600">
                <a:solidFill>
                  <a:srgbClr val="5F625F"/>
                </a:solidFill>
                <a:latin typeface="Calibri"/>
                <a:ea typeface="Calibri"/>
                <a:cs typeface="Calibri"/>
                <a:sym typeface="Calibri"/>
              </a:rPr>
              <a:t>. </a:t>
            </a:r>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Διασφαλίστε τη στήριξη της ανεξάρτητης μάθησης εντός των ομάδων. Παρέχετε πρότυπα, καθοδηγητικές ερωτήσεις, λίστες ελέγχου και σύντομα βίντεο με οδηγίες, ώστε οι σπουδαστές/σπουδάστριες να μπορούν να συνεισφέρουν με αυτοπεποίθηση και να παραμένουν επικεντρωμένοι/επικεντρωμένες στην εργασία τους. Για παράδειγμα, ένα </a:t>
            </a:r>
            <a:r>
              <a:rPr lang="en-IE" sz="1600" u="sng">
                <a:solidFill>
                  <a:schemeClr val="hlink"/>
                </a:solidFill>
                <a:latin typeface="Calibri"/>
                <a:ea typeface="Calibri"/>
                <a:cs typeface="Calibri"/>
                <a:sym typeface="Calibri"/>
                <a:hlinkClick r:id="rId8"/>
              </a:rPr>
              <a:t>Padlet με βήμα-βήμα οδηγίες</a:t>
            </a:r>
            <a:r>
              <a:rPr lang="en-IE" sz="1600">
                <a:solidFill>
                  <a:srgbClr val="5F625F"/>
                </a:solidFill>
                <a:latin typeface="Calibri"/>
                <a:ea typeface="Calibri"/>
                <a:cs typeface="Calibri"/>
                <a:sym typeface="Calibri"/>
              </a:rPr>
              <a:t> καθοδηγεί τα άτομα κατά τη διάρκεια της αρχικής έρευνας πριν επιστρέψουν στην ομαδική επίλυση προβλημάτων</a:t>
            </a:r>
            <a:r>
              <a:rPr lang="en-IE" sz="1600">
                <a:solidFill>
                  <a:srgbClr val="5F625F"/>
                </a:solidFill>
                <a:latin typeface="Calibri"/>
                <a:ea typeface="Calibri"/>
                <a:cs typeface="Calibri"/>
                <a:sym typeface="Calibri"/>
              </a:rPr>
              <a:t>.</a:t>
            </a:r>
            <a:endParaRPr/>
          </a:p>
        </p:txBody>
      </p:sp>
      <p:sp>
        <p:nvSpPr>
          <p:cNvPr id="450" name="Google Shape;450;p7"/>
          <p:cNvSpPr txBox="1"/>
          <p:nvPr/>
        </p:nvSpPr>
        <p:spPr>
          <a:xfrm>
            <a:off x="9706452" y="4438248"/>
            <a:ext cx="2297700" cy="261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1100">
                <a:solidFill>
                  <a:srgbClr val="5F625F"/>
                </a:solidFill>
                <a:latin typeface="Calibri"/>
                <a:ea typeface="Calibri"/>
                <a:cs typeface="Calibri"/>
                <a:sym typeface="Calibri"/>
              </a:rPr>
              <a:t>Εικόνα από</a:t>
            </a:r>
            <a:r>
              <a:rPr lang="en-IE" sz="1100">
                <a:solidFill>
                  <a:srgbClr val="5F625F"/>
                </a:solidFill>
                <a:latin typeface="Calibri"/>
                <a:ea typeface="Calibri"/>
                <a:cs typeface="Calibri"/>
                <a:sym typeface="Calibri"/>
              </a:rPr>
              <a:t> </a:t>
            </a:r>
            <a:r>
              <a:rPr lang="en-IE" sz="1100" u="sng">
                <a:solidFill>
                  <a:srgbClr val="5F625F"/>
                </a:solidFill>
                <a:latin typeface="Calibri"/>
                <a:ea typeface="Calibri"/>
                <a:cs typeface="Calibri"/>
                <a:sym typeface="Calibri"/>
                <a:hlinkClick r:id="rId9">
                  <a:extLst>
                    <a:ext uri="{A12FA001-AC4F-418D-AE19-62706E023703}">
                      <ahyp:hlinkClr val="tx"/>
                    </a:ext>
                  </a:extLst>
                </a:hlinkClick>
              </a:rPr>
              <a:t>Freepik</a:t>
            </a:r>
            <a:endParaRPr sz="1100">
              <a:solidFill>
                <a:srgbClr val="5F625F"/>
              </a:solidFill>
              <a:latin typeface="Calibri"/>
              <a:ea typeface="Calibri"/>
              <a:cs typeface="Calibri"/>
              <a:sym typeface="Calibri"/>
            </a:endParaRPr>
          </a:p>
        </p:txBody>
      </p:sp>
      <p:pic>
        <p:nvPicPr>
          <p:cNvPr descr="A group of people sitting at a table with puzzles&#10;&#10;AI-generated content may be incorrect." id="451" name="Google Shape;451;p7"/>
          <p:cNvPicPr preferRelativeResize="0"/>
          <p:nvPr/>
        </p:nvPicPr>
        <p:blipFill rotWithShape="1">
          <a:blip r:embed="rId10">
            <a:alphaModFix/>
          </a:blip>
          <a:srcRect b="0" l="0" r="0" t="0"/>
          <a:stretch/>
        </p:blipFill>
        <p:spPr>
          <a:xfrm>
            <a:off x="9250651" y="1998823"/>
            <a:ext cx="2901975" cy="2383252"/>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55" name="Shape 455"/>
        <p:cNvGrpSpPr/>
        <p:nvPr/>
      </p:nvGrpSpPr>
      <p:grpSpPr>
        <a:xfrm>
          <a:off x="0" y="0"/>
          <a:ext cx="0" cy="0"/>
          <a:chOff x="0" y="0"/>
          <a:chExt cx="0" cy="0"/>
        </a:xfrm>
      </p:grpSpPr>
      <p:sp>
        <p:nvSpPr>
          <p:cNvPr id="456" name="Google Shape;456;p8"/>
          <p:cNvSpPr txBox="1"/>
          <p:nvPr/>
        </p:nvSpPr>
        <p:spPr>
          <a:xfrm>
            <a:off x="801400" y="27975"/>
            <a:ext cx="11112000" cy="438300"/>
          </a:xfrm>
          <a:prstGeom prst="rect">
            <a:avLst/>
          </a:prstGeom>
          <a:noFill/>
          <a:ln>
            <a:noFill/>
          </a:ln>
        </p:spPr>
        <p:txBody>
          <a:bodyPr anchorCtr="0" anchor="b" bIns="45700" lIns="91425" spcFirstLastPara="1" rIns="91425" wrap="square" tIns="45700">
            <a:normAutofit lnSpcReduction="10000"/>
          </a:bodyPr>
          <a:lstStyle/>
          <a:p>
            <a:pPr indent="0" lvl="0" marL="0" marR="0" rtl="0" algn="l">
              <a:lnSpc>
                <a:spcPct val="90000"/>
              </a:lnSpc>
              <a:spcBef>
                <a:spcPts val="0"/>
              </a:spcBef>
              <a:spcAft>
                <a:spcPts val="0"/>
              </a:spcAft>
              <a:buClr>
                <a:srgbClr val="C52B87"/>
              </a:buClr>
              <a:buSzPts val="2600"/>
              <a:buFont typeface="Calibri"/>
              <a:buNone/>
            </a:pPr>
            <a:r>
              <a:rPr b="1" lang="en-IE" sz="2600">
                <a:solidFill>
                  <a:srgbClr val="C52B87"/>
                </a:solidFill>
                <a:latin typeface="Calibri"/>
                <a:ea typeface="Calibri"/>
                <a:cs typeface="Calibri"/>
                <a:sym typeface="Calibri"/>
              </a:rPr>
              <a:t>Σχεδιασμός Διαδραστικών, Ρεαλιστικών Ψηφιακών Μαθησιακών Εμπειριών</a:t>
            </a:r>
            <a:endParaRPr b="1" sz="2600">
              <a:solidFill>
                <a:srgbClr val="C52B87"/>
              </a:solidFill>
              <a:latin typeface="Calibri"/>
              <a:ea typeface="Calibri"/>
              <a:cs typeface="Calibri"/>
              <a:sym typeface="Calibri"/>
            </a:endParaRPr>
          </a:p>
        </p:txBody>
      </p:sp>
      <p:sp>
        <p:nvSpPr>
          <p:cNvPr id="457" name="Google Shape;457;p8"/>
          <p:cNvSpPr txBox="1"/>
          <p:nvPr/>
        </p:nvSpPr>
        <p:spPr>
          <a:xfrm>
            <a:off x="136776" y="4849631"/>
            <a:ext cx="1329240"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1100">
                <a:solidFill>
                  <a:srgbClr val="5F625F"/>
                </a:solidFill>
                <a:latin typeface="Calibri"/>
                <a:ea typeface="Calibri"/>
                <a:cs typeface="Calibri"/>
                <a:sym typeface="Calibri"/>
              </a:rPr>
              <a:t>Εικόνα από</a:t>
            </a:r>
            <a:r>
              <a:rPr lang="en-IE" sz="1100">
                <a:solidFill>
                  <a:srgbClr val="5F625F"/>
                </a:solidFill>
                <a:latin typeface="Calibri"/>
                <a:ea typeface="Calibri"/>
                <a:cs typeface="Calibri"/>
                <a:sym typeface="Calibri"/>
              </a:rPr>
              <a:t> </a:t>
            </a:r>
            <a:r>
              <a:rPr lang="en-IE" sz="1100" u="sng">
                <a:solidFill>
                  <a:srgbClr val="5F625F"/>
                </a:solidFill>
                <a:latin typeface="Calibri"/>
                <a:ea typeface="Calibri"/>
                <a:cs typeface="Calibri"/>
                <a:sym typeface="Calibri"/>
                <a:hlinkClick r:id="rId4">
                  <a:extLst>
                    <a:ext uri="{A12FA001-AC4F-418D-AE19-62706E023703}">
                      <ahyp:hlinkClr val="tx"/>
                    </a:ext>
                  </a:extLst>
                </a:hlinkClick>
              </a:rPr>
              <a:t>Freepik</a:t>
            </a:r>
            <a:endParaRPr sz="1100">
              <a:solidFill>
                <a:srgbClr val="5F625F"/>
              </a:solidFill>
              <a:latin typeface="Calibri"/>
              <a:ea typeface="Calibri"/>
              <a:cs typeface="Calibri"/>
              <a:sym typeface="Calibri"/>
            </a:endParaRPr>
          </a:p>
        </p:txBody>
      </p:sp>
      <p:sp>
        <p:nvSpPr>
          <p:cNvPr id="458" name="Google Shape;458;p8"/>
          <p:cNvSpPr txBox="1"/>
          <p:nvPr/>
        </p:nvSpPr>
        <p:spPr>
          <a:xfrm>
            <a:off x="4413150" y="580129"/>
            <a:ext cx="7676400" cy="551040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Εφαρμόστε εργασίες που αντανακλούν την πραγματική ζωή και αναπτύσσουν μεταβιβάσιμες δεξιότητες. Οι προσομοιώσεις, οι ψηφιακές προκλήσεις με πρακτικά παραδείγματα, οι δραστηριότητες βασισμένες σε σενάρια και τα έργα που σχετίζονται με το εργασιακό περιβάλλον βοηθούν τους/τις ενήλικες να εφαρμόσουν άμεσα τις γνώσεις τους. Για παράδειγμα, οι σπουδαστές/σπουδάστριες μπορούν να εξασκηθούν στην αντιμετώπιση μιας εργασιακής πρόκλησης μέσα από ένα διαδικτυακό σενάριο με διακλαδώσεις, το οποίο μεταβάλλεται ανάλογα με τις αποφάσεις τους. Δείτε ένα παράδειγμα σεναρίου με διακλαδώσεις που δημιουργήθηκε στο</a:t>
            </a:r>
            <a:r>
              <a:rPr lang="en-IE" sz="1600">
                <a:solidFill>
                  <a:srgbClr val="5F625F"/>
                </a:solidFill>
                <a:latin typeface="Calibri"/>
                <a:ea typeface="Calibri"/>
                <a:cs typeface="Calibri"/>
                <a:sym typeface="Calibri"/>
              </a:rPr>
              <a:t> </a:t>
            </a:r>
            <a:r>
              <a:rPr lang="en-IE" sz="1600" u="sng">
                <a:solidFill>
                  <a:srgbClr val="5F625F"/>
                </a:solidFill>
                <a:latin typeface="Calibri"/>
                <a:ea typeface="Calibri"/>
                <a:cs typeface="Calibri"/>
                <a:sym typeface="Calibri"/>
                <a:hlinkClick r:id="rId5">
                  <a:extLst>
                    <a:ext uri="{A12FA001-AC4F-418D-AE19-62706E023703}">
                      <ahyp:hlinkClr val="tx"/>
                    </a:ext>
                  </a:extLst>
                </a:hlinkClick>
              </a:rPr>
              <a:t>Genially. </a:t>
            </a:r>
            <a:endParaRPr sz="1600">
              <a:solidFill>
                <a:srgbClr val="5F625F"/>
              </a:solidFill>
              <a:latin typeface="Calibri"/>
              <a:ea typeface="Calibri"/>
              <a:cs typeface="Calibri"/>
              <a:sym typeface="Calibri"/>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Χρησιμοποιήστε πολυμεσικούς πόρους για να αυξήσετε τη συμμετοχή. Σύντομα βίντεο, ηχητικά αποσπάσματα, ενημερωτικά γραφήματα, διαδραστικά διαγράμματα και εικονικές περιηγήσεις υποστηρίζουν ποικίλες μαθησιακές προτιμήσεις και διατηρούν την παρακίνηση των σπουδαστών/σπουδαστριών. </a:t>
            </a:r>
            <a:r>
              <a:rPr lang="en-IE" sz="1600">
                <a:solidFill>
                  <a:srgbClr val="5F625F"/>
                </a:solidFill>
                <a:latin typeface="Calibri"/>
                <a:ea typeface="Calibri"/>
                <a:cs typeface="Calibri"/>
                <a:sym typeface="Calibri"/>
              </a:rPr>
              <a:t>(Katona, Venkataragavan, Erlandsson, Burmann, &amp; Oparina, 2023) </a:t>
            </a:r>
            <a:endParaRPr/>
          </a:p>
          <a:p>
            <a:pPr indent="-285750" lvl="0" marL="285750" marR="0" rtl="0" algn="l">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Υποστηρίξτε την αυτονομία με δομή, παρέχοντας σαφείς στόχους, κριτήρια επιτυχίας, εκτιμήσεις χρόνου και σημεία ελέγχου, ώστε οι σπουδαστές/σπουδάστριες να μπορούν να πλοηγούνται με αυτοπεποίθηση σε ευέλικτες διαδρομές. Για παράδειγμα, ένα σεμινάριο καθοδηγούμενο από Τεχνητή Νοημοσύνη προσφέρει υποδείξεις ή προτείνει υλικό επανάληψης μόνο όταν ο/η σπουδαστής/σπουδάστρια ζητά υποστήριξη. Αυτό μπορεί να παρατηρηθεί στην πράξη στο εργαλείο εκμάθησης γλωσσών</a:t>
            </a:r>
            <a:r>
              <a:rPr lang="en-IE" sz="1600">
                <a:solidFill>
                  <a:srgbClr val="5F625F"/>
                </a:solidFill>
                <a:latin typeface="Calibri"/>
                <a:ea typeface="Calibri"/>
                <a:cs typeface="Calibri"/>
                <a:sym typeface="Calibri"/>
              </a:rPr>
              <a:t> </a:t>
            </a:r>
            <a:r>
              <a:rPr lang="en-IE" sz="1600" u="sng">
                <a:solidFill>
                  <a:srgbClr val="5F625F"/>
                </a:solidFill>
                <a:latin typeface="Calibri"/>
                <a:ea typeface="Calibri"/>
                <a:cs typeface="Calibri"/>
                <a:sym typeface="Calibri"/>
                <a:hlinkClick r:id="rId6">
                  <a:extLst>
                    <a:ext uri="{A12FA001-AC4F-418D-AE19-62706E023703}">
                      <ahyp:hlinkClr val="tx"/>
                    </a:ext>
                  </a:extLst>
                </a:hlinkClick>
              </a:rPr>
              <a:t>Duolingo</a:t>
            </a:r>
            <a:r>
              <a:rPr lang="en-IE" sz="1600">
                <a:solidFill>
                  <a:srgbClr val="5F625F"/>
                </a:solidFill>
                <a:latin typeface="Calibri"/>
                <a:ea typeface="Calibri"/>
                <a:cs typeface="Calibri"/>
                <a:sym typeface="Calibri"/>
              </a:rPr>
              <a:t>, </a:t>
            </a:r>
            <a:r>
              <a:rPr lang="en-IE" sz="1600">
                <a:solidFill>
                  <a:srgbClr val="5F625F"/>
                </a:solidFill>
                <a:latin typeface="Calibri"/>
                <a:ea typeface="Calibri"/>
                <a:cs typeface="Calibri"/>
                <a:sym typeface="Calibri"/>
              </a:rPr>
              <a:t>όπου αν κάνετε επαναλαμβανόμενα λάθη, δεν επιβάλλει αμέσως επανάληψη. Αντ' αυτού, περιμένει να ζητήσετε βοήθεια κάνοντας κλικ στο κουμπί "tip" ή "hint"</a:t>
            </a:r>
            <a:r>
              <a:rPr lang="en-IE" sz="1600">
                <a:solidFill>
                  <a:srgbClr val="5F625F"/>
                </a:solidFill>
                <a:latin typeface="Calibri"/>
                <a:ea typeface="Calibri"/>
                <a:cs typeface="Calibri"/>
                <a:sym typeface="Calibri"/>
              </a:rPr>
              <a:t>.</a:t>
            </a:r>
            <a:endParaRPr/>
          </a:p>
        </p:txBody>
      </p:sp>
      <p:pic>
        <p:nvPicPr>
          <p:cNvPr id="459" name="Google Shape;459;p8"/>
          <p:cNvPicPr preferRelativeResize="0"/>
          <p:nvPr/>
        </p:nvPicPr>
        <p:blipFill rotWithShape="1">
          <a:blip r:embed="rId7">
            <a:alphaModFix/>
          </a:blip>
          <a:srcRect b="0" l="0" r="0" t="0"/>
          <a:stretch/>
        </p:blipFill>
        <p:spPr>
          <a:xfrm>
            <a:off x="202000" y="1726950"/>
            <a:ext cx="4138100" cy="275872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63" name="Shape 463"/>
        <p:cNvGrpSpPr/>
        <p:nvPr/>
      </p:nvGrpSpPr>
      <p:grpSpPr>
        <a:xfrm>
          <a:off x="0" y="0"/>
          <a:ext cx="0" cy="0"/>
          <a:chOff x="0" y="0"/>
          <a:chExt cx="0" cy="0"/>
        </a:xfrm>
      </p:grpSpPr>
      <p:sp>
        <p:nvSpPr>
          <p:cNvPr id="464" name="Google Shape;464;p9"/>
          <p:cNvSpPr txBox="1"/>
          <p:nvPr/>
        </p:nvSpPr>
        <p:spPr>
          <a:xfrm>
            <a:off x="568475" y="0"/>
            <a:ext cx="9601200" cy="8532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lang="en-IE" sz="2600">
                <a:solidFill>
                  <a:srgbClr val="C52B87"/>
                </a:solidFill>
                <a:latin typeface="Calibri"/>
                <a:ea typeface="Calibri"/>
                <a:cs typeface="Calibri"/>
                <a:sym typeface="Calibri"/>
              </a:rPr>
              <a:t>Μελέτη Περίπτωσης - Προσαρμογή </a:t>
            </a:r>
            <a:r>
              <a:rPr b="1" lang="en-IE" sz="2600">
                <a:solidFill>
                  <a:srgbClr val="C52B87"/>
                </a:solidFill>
                <a:latin typeface="Calibri"/>
                <a:ea typeface="Calibri"/>
                <a:cs typeface="Calibri"/>
                <a:sym typeface="Calibri"/>
              </a:rPr>
              <a:t>Μαθήματος </a:t>
            </a:r>
            <a:r>
              <a:rPr b="1" lang="en-IE" sz="2600">
                <a:solidFill>
                  <a:srgbClr val="C52B87"/>
                </a:solidFill>
                <a:latin typeface="Calibri"/>
                <a:ea typeface="Calibri"/>
                <a:cs typeface="Calibri"/>
                <a:sym typeface="Calibri"/>
              </a:rPr>
              <a:t>στο Πανεπιστήμιο της Πόλης του Δουβλίνου</a:t>
            </a:r>
            <a:endParaRPr/>
          </a:p>
        </p:txBody>
      </p:sp>
      <p:sp>
        <p:nvSpPr>
          <p:cNvPr id="465" name="Google Shape;465;p9"/>
          <p:cNvSpPr txBox="1"/>
          <p:nvPr/>
        </p:nvSpPr>
        <p:spPr>
          <a:xfrm>
            <a:off x="568475" y="888275"/>
            <a:ext cx="9884400" cy="954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E" sz="2800" u="sng">
                <a:solidFill>
                  <a:schemeClr val="hlink"/>
                </a:solidFill>
                <a:latin typeface="Calibri"/>
                <a:ea typeface="Calibri"/>
                <a:cs typeface="Calibri"/>
                <a:sym typeface="Calibri"/>
                <a:hlinkClick r:id="rId4"/>
              </a:rPr>
              <a:t>Ενθάρρυνση της Συμμετοχής των Σπουδαστών/Σπουδαστριών μέσω της Ασύγχρονης Διδασκαλίας</a:t>
            </a:r>
            <a:endParaRPr b="1" sz="2800">
              <a:solidFill>
                <a:srgbClr val="343434"/>
              </a:solidFill>
              <a:latin typeface="Calibri"/>
              <a:ea typeface="Calibri"/>
              <a:cs typeface="Calibri"/>
              <a:sym typeface="Calibri"/>
            </a:endParaRPr>
          </a:p>
        </p:txBody>
      </p:sp>
      <p:sp>
        <p:nvSpPr>
          <p:cNvPr id="466" name="Google Shape;466;p9"/>
          <p:cNvSpPr/>
          <p:nvPr/>
        </p:nvSpPr>
        <p:spPr>
          <a:xfrm>
            <a:off x="646125" y="2009750"/>
            <a:ext cx="7884300" cy="398310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IE" sz="1600">
                <a:solidFill>
                  <a:srgbClr val="5F625F"/>
                </a:solidFill>
                <a:latin typeface="Calibri"/>
                <a:ea typeface="Calibri"/>
                <a:cs typeface="Calibri"/>
                <a:sym typeface="Calibri"/>
              </a:rPr>
              <a:t>Η παρούσα μελέτη περίπτωσης εξετάζει τον τρόπο με τον οποίο ένα εξαιρετικά διαδραστικό, πρακτικό μάθημα Θρησκευτικής Εκπαίδευσης μετατράπηκε σε μια πλήρως ασύγχρονη διαδικτυακή εμπειρία.</a:t>
            </a:r>
            <a:endParaRPr sz="1600">
              <a:solidFill>
                <a:srgbClr val="5F625F"/>
              </a:solidFill>
              <a:latin typeface="Calibri"/>
              <a:ea typeface="Calibri"/>
              <a:cs typeface="Calibri"/>
              <a:sym typeface="Calibri"/>
            </a:endParaRPr>
          </a:p>
          <a:p>
            <a:pPr indent="0" lvl="0" marL="0" marR="0" rtl="0" algn="just">
              <a:spcBef>
                <a:spcPts val="0"/>
              </a:spcBef>
              <a:spcAft>
                <a:spcPts val="0"/>
              </a:spcAft>
              <a:buNone/>
            </a:pPr>
            <a:r>
              <a:rPr lang="en-IE" sz="1600">
                <a:solidFill>
                  <a:srgbClr val="5F625F"/>
                </a:solidFill>
                <a:latin typeface="Calibri"/>
                <a:ea typeface="Calibri"/>
                <a:cs typeface="Calibri"/>
                <a:sym typeface="Calibri"/>
              </a:rPr>
              <a:t>Όταν η δια ζώσης διδασκαλία δεν ήταν πλέον εφικτή κατά το 1ο εξάμηνο του ακαδημαϊκού έτους 2020/2021, ο διδάσκων αναγκάστηκε να επαναπροσδιορίσει την προσέγγισή του, ώστε να διατηρήσει τον πρακτικό χαρακτήρα του μαθήματος, την εστίαση στους/στις σπουδαστές/σπουδάστριες και το ενδιαφέρον του. Υιοθέτησε τις αρχές Τεχνολογικής Παιδαγωγικής Γνώσης και Τεχνολογικής Παιδαγωγικής Γνώσης Περιεχομένου για να διασφαλίσει ότι η μάθηση θα παρέμενε ουσιαστική και διαδραστική, ακόμη και σε ένα εικονικό περιβάλλον. </a:t>
            </a:r>
            <a:endParaRPr sz="1600">
              <a:solidFill>
                <a:srgbClr val="5F625F"/>
              </a:solidFill>
              <a:latin typeface="Calibri"/>
              <a:ea typeface="Calibri"/>
              <a:cs typeface="Calibri"/>
              <a:sym typeface="Calibri"/>
            </a:endParaRPr>
          </a:p>
          <a:p>
            <a:pPr indent="0" lvl="0" marL="0" marR="0" rtl="0" algn="just">
              <a:spcBef>
                <a:spcPts val="0"/>
              </a:spcBef>
              <a:spcAft>
                <a:spcPts val="0"/>
              </a:spcAft>
              <a:buNone/>
            </a:pPr>
            <a:r>
              <a:rPr lang="en-IE" sz="1600">
                <a:solidFill>
                  <a:srgbClr val="5F625F"/>
                </a:solidFill>
                <a:latin typeface="Calibri"/>
                <a:ea typeface="Calibri"/>
                <a:cs typeface="Calibri"/>
                <a:sym typeface="Calibri"/>
              </a:rPr>
              <a:t>Προηγουμένως, τα σεμινάρια σε μικρές ομάδες αποτελούσαν το επίκεντρο του μαθήματος, προσφέροντας στους/στις σπουδαστές/σπουδάστριες πρακτική εμπειρία με το πρόγραμμα σπουδών Καθολικής Θρησκευτικής Εκπαίδευσης Δημοτικού και το πρόγραμμα "Grow in Love"</a:t>
            </a:r>
            <a:r>
              <a:rPr lang="en-IE" sz="1600">
                <a:solidFill>
                  <a:srgbClr val="5F625F"/>
                </a:solidFill>
                <a:latin typeface="Calibri"/>
                <a:ea typeface="Calibri"/>
                <a:cs typeface="Calibri"/>
                <a:sym typeface="Calibri"/>
              </a:rPr>
              <a:t>.</a:t>
            </a:r>
            <a:endParaRPr/>
          </a:p>
          <a:p>
            <a:pPr indent="-285750" lvl="0" marL="285750" marR="0" rtl="0" algn="just">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Η πρόκληση ήταν να αναδημιουργηθεί το πλούσιο, συνεργατικό περιβάλλον στο διαδίκτυο</a:t>
            </a:r>
            <a:r>
              <a:rPr lang="en-IE" sz="1600">
                <a:solidFill>
                  <a:srgbClr val="5F625F"/>
                </a:solidFill>
                <a:latin typeface="Calibri"/>
                <a:ea typeface="Calibri"/>
                <a:cs typeface="Calibri"/>
                <a:sym typeface="Calibri"/>
              </a:rPr>
              <a:t>.</a:t>
            </a:r>
            <a:endParaRPr/>
          </a:p>
          <a:p>
            <a:pPr indent="-285750" lvl="0" marL="285750" marR="0" rtl="0" algn="just">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Ο στόχος ήταν να διασφαλιστεί η ουσιαστική αλληλεπίδραση και η ανατροφοδότηση</a:t>
            </a:r>
            <a:r>
              <a:rPr lang="en-IE" sz="1600">
                <a:solidFill>
                  <a:srgbClr val="5F625F"/>
                </a:solidFill>
                <a:latin typeface="Calibri"/>
                <a:ea typeface="Calibri"/>
                <a:cs typeface="Calibri"/>
                <a:sym typeface="Calibri"/>
              </a:rPr>
              <a:t>.</a:t>
            </a:r>
            <a:endParaRPr/>
          </a:p>
        </p:txBody>
      </p:sp>
      <p:pic>
        <p:nvPicPr>
          <p:cNvPr id="467" name="Google Shape;467;p9"/>
          <p:cNvPicPr preferRelativeResize="0"/>
          <p:nvPr/>
        </p:nvPicPr>
        <p:blipFill rotWithShape="1">
          <a:blip r:embed="rId5">
            <a:alphaModFix/>
          </a:blip>
          <a:srcRect b="0" l="0" r="0" t="0"/>
          <a:stretch/>
        </p:blipFill>
        <p:spPr>
          <a:xfrm>
            <a:off x="8530424" y="1797087"/>
            <a:ext cx="3302325" cy="3263825"/>
          </a:xfrm>
          <a:prstGeom prst="rect">
            <a:avLst/>
          </a:prstGeom>
          <a:noFill/>
          <a:ln>
            <a:noFill/>
          </a:ln>
        </p:spPr>
      </p:pic>
      <p:sp>
        <p:nvSpPr>
          <p:cNvPr id="468" name="Google Shape;468;p9"/>
          <p:cNvSpPr txBox="1"/>
          <p:nvPr/>
        </p:nvSpPr>
        <p:spPr>
          <a:xfrm>
            <a:off x="9338465" y="5190156"/>
            <a:ext cx="2010600" cy="261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1100">
                <a:solidFill>
                  <a:srgbClr val="5F625F"/>
                </a:solidFill>
                <a:latin typeface="Calibri"/>
                <a:ea typeface="Calibri"/>
                <a:cs typeface="Calibri"/>
                <a:sym typeface="Calibri"/>
              </a:rPr>
              <a:t>Εικόνα από</a:t>
            </a:r>
            <a:r>
              <a:rPr lang="en-IE" sz="1100">
                <a:solidFill>
                  <a:srgbClr val="5F625F"/>
                </a:solidFill>
                <a:latin typeface="Calibri"/>
                <a:ea typeface="Calibri"/>
                <a:cs typeface="Calibri"/>
                <a:sym typeface="Calibri"/>
              </a:rPr>
              <a:t> </a:t>
            </a:r>
            <a:r>
              <a:rPr lang="en-IE" sz="1100" u="sng">
                <a:solidFill>
                  <a:srgbClr val="5F625F"/>
                </a:solidFill>
                <a:latin typeface="Calibri"/>
                <a:ea typeface="Calibri"/>
                <a:cs typeface="Calibri"/>
                <a:sym typeface="Calibri"/>
                <a:hlinkClick r:id="rId6">
                  <a:extLst>
                    <a:ext uri="{A12FA001-AC4F-418D-AE19-62706E023703}">
                      <ahyp:hlinkClr val="tx"/>
                    </a:ext>
                  </a:extLst>
                </a:hlinkClick>
              </a:rPr>
              <a:t>Freepik</a:t>
            </a:r>
            <a:endParaRPr sz="1100">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Mreža, sestavljena iz rombov 16 x 9">
  <a:themeElements>
    <a:clrScheme name="DiamondGrid">
      <a:dk1>
        <a:srgbClr val="2D2E2D"/>
      </a:dk1>
      <a:lt1>
        <a:srgbClr val="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ova tema">
  <a:themeElements>
    <a:clrScheme name="DiamondGrid">
      <a:dk1>
        <a:srgbClr val="2D2E2D"/>
      </a:dk1>
      <a:lt1>
        <a:srgbClr val="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2024-11-27T09:16:14Z</dcterms:created>
  <dc:creator>Jasmina Pakiž</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