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261" r:id="rId2"/>
    <p:sldId id="277" r:id="rId3"/>
    <p:sldId id="283" r:id="rId4"/>
    <p:sldId id="284" r:id="rId5"/>
    <p:sldId id="304" r:id="rId6"/>
    <p:sldId id="305" r:id="rId7"/>
    <p:sldId id="306" r:id="rId8"/>
    <p:sldId id="307" r:id="rId9"/>
    <p:sldId id="286" r:id="rId10"/>
    <p:sldId id="287" r:id="rId11"/>
    <p:sldId id="288" r:id="rId12"/>
    <p:sldId id="289" r:id="rId13"/>
    <p:sldId id="290" r:id="rId14"/>
    <p:sldId id="291" r:id="rId15"/>
    <p:sldId id="308" r:id="rId16"/>
    <p:sldId id="293" r:id="rId17"/>
    <p:sldId id="294" r:id="rId18"/>
    <p:sldId id="299" r:id="rId19"/>
    <p:sldId id="296" r:id="rId20"/>
    <p:sldId id="297" r:id="rId21"/>
    <p:sldId id="298" r:id="rId22"/>
    <p:sldId id="295" r:id="rId23"/>
    <p:sldId id="300" r:id="rId24"/>
    <p:sldId id="302" r:id="rId25"/>
    <p:sldId id="301" r:id="rId26"/>
    <p:sldId id="303" r:id="rId27"/>
    <p:sldId id="282" r:id="rId28"/>
  </p:sldIdLst>
  <p:sldSz cx="12192000" cy="6858000"/>
  <p:notesSz cx="6797675" cy="9926638"/>
  <p:defaultTextStyle>
    <a:defPPr rtl="0">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76E9"/>
    <a:srgbClr val="5DC7F4"/>
    <a:srgbClr val="FDC844"/>
    <a:srgbClr val="FAA544"/>
    <a:srgbClr val="C52B87"/>
    <a:srgbClr val="0070C0"/>
    <a:srgbClr val="F5E0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73" autoAdjust="0"/>
  </p:normalViewPr>
  <p:slideViewPr>
    <p:cSldViewPr snapToGrid="0">
      <p:cViewPr varScale="1">
        <p:scale>
          <a:sx n="118" d="100"/>
          <a:sy n="118" d="100"/>
        </p:scale>
        <p:origin x="586" y="82"/>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0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pPr rtl="0"/>
            <a:fld id="{AC15BA97-8F83-43C5-AF45-11A0B8600C2E}" type="datetime1">
              <a:rPr lang="sl-SI" smtClean="0"/>
              <a:t>13. 05. 2026</a:t>
            </a:fld>
            <a:endParaRPr lang="sl-SI" dirty="0"/>
          </a:p>
        </p:txBody>
      </p:sp>
      <p:sp>
        <p:nvSpPr>
          <p:cNvPr id="4" name="Označba mesta za nogo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pPr rtl="0"/>
            <a:endParaRPr lang="sl-SI" dirty="0"/>
          </a:p>
        </p:txBody>
      </p:sp>
      <p:sp>
        <p:nvSpPr>
          <p:cNvPr id="5" name="Označba mesta za številko diapozitiva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pPr rtl="0"/>
            <a:fld id="{1604A0D4-B89B-4ADD-AF9E-38636B40EE4E}" type="slidenum">
              <a:rPr lang="sl-SI" smtClean="0"/>
              <a:t>‹#›</a:t>
            </a:fld>
            <a:endParaRPr lang="sl-SI" dirty="0"/>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pPr rtl="0"/>
            <a:fld id="{2997F456-0A5B-45CD-BD2F-E8F900067102}" type="datetime1">
              <a:rPr lang="sl-SI" smtClean="0"/>
              <a:t>13. 05. 2026</a:t>
            </a:fld>
            <a:endParaRPr lang="sl-SI" dirty="0"/>
          </a:p>
        </p:txBody>
      </p:sp>
      <p:sp>
        <p:nvSpPr>
          <p:cNvPr id="4" name="Označba mesta za sliko diapoz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sl-SI" dirty="0"/>
          </a:p>
        </p:txBody>
      </p:sp>
      <p:sp>
        <p:nvSpPr>
          <p:cNvPr id="5" name="Označba mesta za opombe 4"/>
          <p:cNvSpPr>
            <a:spLocks noGrp="1"/>
          </p:cNvSpPr>
          <p:nvPr>
            <p:ph type="body" sz="quarter" idx="3"/>
          </p:nvPr>
        </p:nvSpPr>
        <p:spPr>
          <a:xfrm>
            <a:off x="679768" y="4777195"/>
            <a:ext cx="5438140" cy="3350240"/>
          </a:xfrm>
          <a:prstGeom prst="rect">
            <a:avLst/>
          </a:prstGeom>
        </p:spPr>
        <p:txBody>
          <a:bodyPr vert="horz" lIns="91440" tIns="45720" rIns="91440" bIns="45720" rtlCol="0"/>
          <a:lstStyle/>
          <a:p>
            <a:pPr lvl="0" rtl="0"/>
            <a:r>
              <a:rPr lang="sl-SI" dirty="0"/>
              <a:t>Uredite sloge besedila matrice</a:t>
            </a:r>
          </a:p>
          <a:p>
            <a:pPr lvl="1" rtl="0"/>
            <a:r>
              <a:rPr lang="sl-SI" dirty="0"/>
              <a:t>Druga stopnja</a:t>
            </a:r>
          </a:p>
          <a:p>
            <a:pPr lvl="2" rtl="0"/>
            <a:r>
              <a:rPr lang="sl-SI" dirty="0"/>
              <a:t>Tretja stopnja</a:t>
            </a:r>
          </a:p>
          <a:p>
            <a:pPr lvl="3" rtl="0"/>
            <a:r>
              <a:rPr lang="sl-SI" dirty="0"/>
              <a:t>Četrta stopnja</a:t>
            </a:r>
          </a:p>
          <a:p>
            <a:pPr lvl="4" rtl="0"/>
            <a:r>
              <a:rPr lang="sl-SI" dirty="0"/>
              <a:t>Peta stopnja</a:t>
            </a:r>
          </a:p>
        </p:txBody>
      </p:sp>
      <p:sp>
        <p:nvSpPr>
          <p:cNvPr id="6" name="Označba mesta za nogo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pPr rtl="0"/>
            <a:endParaRPr lang="sl-SI" dirty="0"/>
          </a:p>
        </p:txBody>
      </p:sp>
      <p:sp>
        <p:nvSpPr>
          <p:cNvPr id="7" name="Označba mesta za številko diapozitiva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pPr rtl="0"/>
            <a:fld id="{82869989-EB00-4EE7-BCB5-25BDC5BB29F8}" type="slidenum">
              <a:rPr lang="sl-SI" smtClean="0"/>
              <a:t>‹#›</a:t>
            </a:fld>
            <a:endParaRPr lang="sl-SI" dirty="0"/>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txBody>
          <a:bodyPr/>
          <a:lstStyle/>
          <a:p>
            <a:endParaRPr lang="en-IE" dirty="0"/>
          </a:p>
        </p:txBody>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rtl="0"/>
            <a:fld id="{82869989-EB00-4EE7-BCB5-25BDC5BB29F8}" type="slidenum">
              <a:rPr lang="sl-SI" smtClean="0"/>
              <a:t>1</a:t>
            </a:fld>
            <a:endParaRPr lang="sl-SI" dirty="0"/>
          </a:p>
        </p:txBody>
      </p:sp>
    </p:spTree>
    <p:extLst>
      <p:ext uri="{BB962C8B-B14F-4D97-AF65-F5344CB8AC3E}">
        <p14:creationId xmlns:p14="http://schemas.microsoft.com/office/powerpoint/2010/main" val="251300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txBody>
          <a:bodyPr/>
          <a:lstStyle/>
          <a:p>
            <a:endParaRPr lang="en-IE" dirty="0"/>
          </a:p>
        </p:txBody>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rtl="0"/>
            <a:fld id="{82869989-EB00-4EE7-BCB5-25BDC5BB29F8}" type="slidenum">
              <a:rPr lang="sl-SI" smtClean="0"/>
              <a:t>27</a:t>
            </a:fld>
            <a:endParaRPr lang="sl-SI" dirty="0"/>
          </a:p>
        </p:txBody>
      </p:sp>
    </p:spTree>
    <p:extLst>
      <p:ext uri="{BB962C8B-B14F-4D97-AF65-F5344CB8AC3E}">
        <p14:creationId xmlns:p14="http://schemas.microsoft.com/office/powerpoint/2010/main" val="173813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5" name="Skupina 4"/>
          <p:cNvGrpSpPr/>
          <p:nvPr userDrawn="1"/>
        </p:nvGrpSpPr>
        <p:grpSpPr bwMode="hidden">
          <a:xfrm>
            <a:off x="-1" y="0"/>
            <a:ext cx="12192002" cy="6858000"/>
            <a:chOff x="-1" y="0"/>
            <a:chExt cx="12192002" cy="6858000"/>
          </a:xfrm>
        </p:grpSpPr>
        <p:cxnSp>
          <p:nvCxnSpPr>
            <p:cNvPr id="6" name="Raven povezovalnik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Raven povezovalnik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Raven povezovalnik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Raven povezovalnik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Raven povezovalnik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Raven povezovalnik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Raven povezovalnik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Raven povezovalnik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Raven povezovalnik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Raven povezovalnik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Raven povezovalnik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Raven povezovalnik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Raven povezovalnik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Raven povezovalnik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Raven povezovalnik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Raven povezovalnik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Skupina 22"/>
            <p:cNvGrpSpPr/>
            <p:nvPr userDrawn="1"/>
          </p:nvGrpSpPr>
          <p:grpSpPr bwMode="hidden">
            <a:xfrm>
              <a:off x="-1" y="0"/>
              <a:ext cx="12192001" cy="6858000"/>
              <a:chOff x="-1" y="0"/>
              <a:chExt cx="12192001" cy="6858000"/>
            </a:xfrm>
          </p:grpSpPr>
          <p:cxnSp>
            <p:nvCxnSpPr>
              <p:cNvPr id="41" name="Raven povezovalnik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Raven povezovalnik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Raven povezovalnik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Raven povezovalnik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Raven povezovalnik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Skupina 45"/>
              <p:cNvGrpSpPr/>
              <p:nvPr/>
            </p:nvGrpSpPr>
            <p:grpSpPr bwMode="hidden">
              <a:xfrm>
                <a:off x="6327885" y="0"/>
                <a:ext cx="5864115" cy="5898673"/>
                <a:chOff x="6327885" y="0"/>
                <a:chExt cx="5864115" cy="5898673"/>
              </a:xfrm>
            </p:grpSpPr>
            <p:cxnSp>
              <p:nvCxnSpPr>
                <p:cNvPr id="52" name="Raven povezovalnik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Raven povezovalnik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Raven povezovalnik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Raven povezovalnik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Raven povezovalnik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Raven povezovalnik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Raven povezovalnik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Raven povezovalnik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Raven povezovalnik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Raven povezovalnik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Skupina 23"/>
            <p:cNvGrpSpPr/>
            <p:nvPr userDrawn="1"/>
          </p:nvGrpSpPr>
          <p:grpSpPr bwMode="hidden">
            <a:xfrm flipH="1">
              <a:off x="0" y="0"/>
              <a:ext cx="12192001" cy="6858000"/>
              <a:chOff x="-1" y="0"/>
              <a:chExt cx="12192001" cy="6858000"/>
            </a:xfrm>
          </p:grpSpPr>
          <p:cxnSp>
            <p:nvCxnSpPr>
              <p:cNvPr id="25" name="Raven povezovalnik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Raven povezovalnik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Raven povezovalnik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Raven povezovalnik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Raven povezovalnik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Skupina 29"/>
              <p:cNvGrpSpPr/>
              <p:nvPr/>
            </p:nvGrpSpPr>
            <p:grpSpPr bwMode="hidden">
              <a:xfrm>
                <a:off x="6327885" y="0"/>
                <a:ext cx="5864115" cy="5898673"/>
                <a:chOff x="6327885" y="0"/>
                <a:chExt cx="5864115" cy="5898673"/>
              </a:xfrm>
            </p:grpSpPr>
            <p:cxnSp>
              <p:nvCxnSpPr>
                <p:cNvPr id="36" name="Raven povezovalnik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Raven povezovalnik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Raven povezovalnik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Raven povezovalnik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Raven povezovalnik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Raven povezovalnik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Raven povezovalnik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Raven povezovalnik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Raven povezovalnik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Raven povezovalnik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Naslov 1"/>
          <p:cNvSpPr>
            <a:spLocks noGrp="1"/>
          </p:cNvSpPr>
          <p:nvPr>
            <p:ph type="ctrTitle"/>
          </p:nvPr>
        </p:nvSpPr>
        <p:spPr>
          <a:xfrm>
            <a:off x="1293845" y="1909346"/>
            <a:ext cx="9604310" cy="3383280"/>
          </a:xfrm>
        </p:spPr>
        <p:txBody>
          <a:bodyPr rtlCol="0" anchor="b">
            <a:normAutofit/>
          </a:bodyPr>
          <a:lstStyle>
            <a:lvl1pPr algn="l">
              <a:lnSpc>
                <a:spcPct val="76000"/>
              </a:lnSpc>
              <a:defRPr sz="8000" cap="none" baseline="0">
                <a:solidFill>
                  <a:schemeClr val="tx1"/>
                </a:solidFill>
              </a:defRPr>
            </a:lvl1pPr>
          </a:lstStyle>
          <a:p>
            <a:pPr rtl="0"/>
            <a:r>
              <a:rPr lang="sl-SI"/>
              <a:t>Kliknite, če želite urediti slog naslova matrice</a:t>
            </a:r>
            <a:endParaRPr lang="sl-SI" dirty="0"/>
          </a:p>
        </p:txBody>
      </p:sp>
      <p:sp>
        <p:nvSpPr>
          <p:cNvPr id="3" name="Podnaslov 2"/>
          <p:cNvSpPr>
            <a:spLocks noGrp="1"/>
          </p:cNvSpPr>
          <p:nvPr>
            <p:ph type="subTitle" idx="1"/>
          </p:nvPr>
        </p:nvSpPr>
        <p:spPr>
          <a:xfrm>
            <a:off x="1293845" y="5432564"/>
            <a:ext cx="9604310" cy="457200"/>
          </a:xfrm>
        </p:spPr>
        <p:txBody>
          <a:bodyPr rtlCol="0">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sl-SI"/>
              <a:t>Kliknite, če želite urediti slog podnaslova matrice</a:t>
            </a:r>
            <a:endParaRPr lang="sl-SI" dirty="0"/>
          </a:p>
        </p:txBody>
      </p:sp>
      <p:cxnSp>
        <p:nvCxnSpPr>
          <p:cNvPr id="58" name="Raven povezovalnik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3" name="Označba mesta za navpično besedilo 2"/>
          <p:cNvSpPr>
            <a:spLocks noGrp="1"/>
          </p:cNvSpPr>
          <p:nvPr>
            <p:ph type="body" orient="vert" idx="1"/>
          </p:nvPr>
        </p:nvSpPr>
        <p:spPr/>
        <p:txBody>
          <a:bodyPr vert="eaVert" rtlCol="0"/>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2219559B-7024-40D3-9EB2-44C97666ED54}" type="datetime1">
              <a:rPr lang="sl-SI" smtClean="0"/>
              <a:t>13. 05. 2026</a:t>
            </a:fld>
            <a:endParaRPr lang="sl-SI" dirty="0"/>
          </a:p>
        </p:txBody>
      </p:sp>
      <p:sp>
        <p:nvSpPr>
          <p:cNvPr id="6" name="Označba mesta za številko diapozitiva 5"/>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p:nvPr>
        </p:nvSpPr>
        <p:spPr>
          <a:xfrm>
            <a:off x="9209314" y="489856"/>
            <a:ext cx="1687286" cy="5301343"/>
          </a:xfrm>
        </p:spPr>
        <p:txBody>
          <a:bodyPr vert="eaVert" rtlCol="0"/>
          <a:lstStyle/>
          <a:p>
            <a:pPr rtl="0"/>
            <a:r>
              <a:rPr lang="sl-SI"/>
              <a:t>Kliknite, če želite urediti slog naslova matrice</a:t>
            </a:r>
            <a:endParaRPr lang="sl-SI" dirty="0"/>
          </a:p>
        </p:txBody>
      </p:sp>
      <p:sp>
        <p:nvSpPr>
          <p:cNvPr id="3" name="Označba mesta za navpično besedilo 2"/>
          <p:cNvSpPr>
            <a:spLocks noGrp="1"/>
          </p:cNvSpPr>
          <p:nvPr>
            <p:ph type="body" orient="vert" idx="1"/>
          </p:nvPr>
        </p:nvSpPr>
        <p:spPr>
          <a:xfrm>
            <a:off x="1295399" y="489856"/>
            <a:ext cx="7587344" cy="5301343"/>
          </a:xfrm>
        </p:spPr>
        <p:txBody>
          <a:bodyPr vert="eaVert" rtlCol="0"/>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FFC2BE53-2F82-4A39-AFFA-9124C2CF757E}" type="datetime1">
              <a:rPr lang="sl-SI" smtClean="0"/>
              <a:t>13. 05. 2026</a:t>
            </a:fld>
            <a:endParaRPr lang="sl-SI" dirty="0"/>
          </a:p>
        </p:txBody>
      </p:sp>
      <p:sp>
        <p:nvSpPr>
          <p:cNvPr id="6" name="Označba mesta za številko diapozitiva 5"/>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3" name="Označba mesta za vsebino 2"/>
          <p:cNvSpPr>
            <a:spLocks noGrp="1"/>
          </p:cNvSpPr>
          <p:nvPr>
            <p:ph idx="1"/>
          </p:nvPr>
        </p:nvSpPr>
        <p:spPr/>
        <p:txBody>
          <a:bodyPr rtlCol="0"/>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nogo 4"/>
          <p:cNvSpPr>
            <a:spLocks noGrp="1"/>
          </p:cNvSpPr>
          <p:nvPr>
            <p:ph type="ftr" sz="quarter" idx="11"/>
          </p:nvPr>
        </p:nvSpPr>
        <p:spPr/>
        <p:txBody>
          <a:bodyPr rtlCol="0"/>
          <a:lstStyle/>
          <a:p>
            <a:pPr rtl="0"/>
            <a:r>
              <a:rPr lang="sl-SI" dirty="0"/>
              <a:t>Dodajte nogo</a:t>
            </a:r>
          </a:p>
        </p:txBody>
      </p:sp>
      <p:sp>
        <p:nvSpPr>
          <p:cNvPr id="4" name="Označba mesta za datum 3"/>
          <p:cNvSpPr>
            <a:spLocks noGrp="1"/>
          </p:cNvSpPr>
          <p:nvPr>
            <p:ph type="dt" sz="half" idx="10"/>
          </p:nvPr>
        </p:nvSpPr>
        <p:spPr/>
        <p:txBody>
          <a:bodyPr rtlCol="0"/>
          <a:lstStyle/>
          <a:p>
            <a:pPr rtl="0"/>
            <a:fld id="{DEF4EB33-6AEA-40C1-8C8B-68A536A528E1}" type="datetime1">
              <a:rPr lang="sl-SI" smtClean="0"/>
              <a:t>13. 05. 2026</a:t>
            </a:fld>
            <a:endParaRPr lang="sl-SI" dirty="0"/>
          </a:p>
        </p:txBody>
      </p:sp>
      <p:sp>
        <p:nvSpPr>
          <p:cNvPr id="6" name="Označba mesta za številko diapozitiva 5"/>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Skupina 6"/>
          <p:cNvGrpSpPr/>
          <p:nvPr userDrawn="1"/>
        </p:nvGrpSpPr>
        <p:grpSpPr bwMode="hidden">
          <a:xfrm>
            <a:off x="-1" y="0"/>
            <a:ext cx="12192002" cy="6858000"/>
            <a:chOff x="-1" y="0"/>
            <a:chExt cx="12192002" cy="6858000"/>
          </a:xfrm>
        </p:grpSpPr>
        <p:cxnSp>
          <p:nvCxnSpPr>
            <p:cNvPr id="8" name="Raven povezovalnik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Raven povezovalnik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Raven povezovalnik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Raven povezovalnik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Raven povezovalnik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Raven povezovalnik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Raven povezovalnik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Raven povezovalnik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Raven povezovalnik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Raven povezovalnik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Raven povezovalnik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Raven povezovalnik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Raven povezovalnik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Raven povezovalnik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Raven povezovalnik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Raven povezovalnik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Skupina 23"/>
            <p:cNvGrpSpPr/>
            <p:nvPr userDrawn="1"/>
          </p:nvGrpSpPr>
          <p:grpSpPr bwMode="hidden">
            <a:xfrm>
              <a:off x="-1" y="0"/>
              <a:ext cx="12192001" cy="6858000"/>
              <a:chOff x="-1" y="0"/>
              <a:chExt cx="12192001" cy="6858000"/>
            </a:xfrm>
          </p:grpSpPr>
          <p:cxnSp>
            <p:nvCxnSpPr>
              <p:cNvPr id="42" name="Raven povezovalnik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Raven povezovalnik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Raven povezovalnik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Raven povezovalnik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Raven povezovalnik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Skupina 46"/>
              <p:cNvGrpSpPr/>
              <p:nvPr/>
            </p:nvGrpSpPr>
            <p:grpSpPr bwMode="hidden">
              <a:xfrm>
                <a:off x="6327885" y="0"/>
                <a:ext cx="5864115" cy="5898673"/>
                <a:chOff x="6327885" y="0"/>
                <a:chExt cx="5864115" cy="5898673"/>
              </a:xfrm>
            </p:grpSpPr>
            <p:cxnSp>
              <p:nvCxnSpPr>
                <p:cNvPr id="53" name="Raven povezovalnik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Raven povezovalnik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Raven povezovalnik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Raven povezovalnik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Raven povezovalnik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Raven povezovalnik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Raven povezovalnik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Raven povezovalnik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Raven povezovalnik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Raven povezovalnik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Skupina 24"/>
            <p:cNvGrpSpPr/>
            <p:nvPr userDrawn="1"/>
          </p:nvGrpSpPr>
          <p:grpSpPr bwMode="hidden">
            <a:xfrm flipH="1">
              <a:off x="0" y="0"/>
              <a:ext cx="12192001" cy="6858000"/>
              <a:chOff x="-1" y="0"/>
              <a:chExt cx="12192001" cy="6858000"/>
            </a:xfrm>
          </p:grpSpPr>
          <p:cxnSp>
            <p:nvCxnSpPr>
              <p:cNvPr id="26" name="Raven povezovalnik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Raven povezovalnik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Raven povezovalnik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Raven povezovalnik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Raven povezovalnik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Skupina 30"/>
              <p:cNvGrpSpPr/>
              <p:nvPr/>
            </p:nvGrpSpPr>
            <p:grpSpPr bwMode="hidden">
              <a:xfrm>
                <a:off x="6327885" y="0"/>
                <a:ext cx="5864115" cy="5898673"/>
                <a:chOff x="6327885" y="0"/>
                <a:chExt cx="5864115" cy="5898673"/>
              </a:xfrm>
            </p:grpSpPr>
            <p:cxnSp>
              <p:nvCxnSpPr>
                <p:cNvPr id="37" name="Raven povezovalnik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Raven povezovalnik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Raven povezovalnik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Raven povezovalnik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Raven povezovalnik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Raven povezovalnik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Raven povezovalnik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Raven povezovalnik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Raven povezovalnik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Raven povezovalnik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Naslov 1"/>
          <p:cNvSpPr>
            <a:spLocks noGrp="1"/>
          </p:cNvSpPr>
          <p:nvPr>
            <p:ph type="title"/>
          </p:nvPr>
        </p:nvSpPr>
        <p:spPr>
          <a:xfrm>
            <a:off x="1295400" y="2541573"/>
            <a:ext cx="9601200" cy="2743200"/>
          </a:xfrm>
        </p:spPr>
        <p:txBody>
          <a:bodyPr rtlCol="0" anchor="b">
            <a:normAutofit/>
          </a:bodyPr>
          <a:lstStyle>
            <a:lvl1pPr>
              <a:lnSpc>
                <a:spcPct val="85000"/>
              </a:lnSpc>
              <a:defRPr sz="6000" cap="none" baseline="0">
                <a:solidFill>
                  <a:schemeClr val="tx1"/>
                </a:solidFill>
              </a:defRPr>
            </a:lvl1pPr>
          </a:lstStyle>
          <a:p>
            <a:pPr rtl="0"/>
            <a:r>
              <a:rPr lang="sl-SI"/>
              <a:t>Kliknite, če želite urediti slog naslova matrice</a:t>
            </a:r>
            <a:endParaRPr lang="sl-SI" dirty="0"/>
          </a:p>
        </p:txBody>
      </p:sp>
      <p:sp>
        <p:nvSpPr>
          <p:cNvPr id="3" name="Označba mesta za besedilo 2"/>
          <p:cNvSpPr>
            <a:spLocks noGrp="1"/>
          </p:cNvSpPr>
          <p:nvPr>
            <p:ph type="body" idx="1"/>
          </p:nvPr>
        </p:nvSpPr>
        <p:spPr>
          <a:xfrm>
            <a:off x="1295400" y="5431536"/>
            <a:ext cx="9601200" cy="457200"/>
          </a:xfrm>
        </p:spPr>
        <p:txBody>
          <a:bodyPr rtlCol="0">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sl-SI"/>
              <a:t>Uredite sloge besedila matrice</a:t>
            </a:r>
          </a:p>
        </p:txBody>
      </p:sp>
      <p:cxnSp>
        <p:nvCxnSpPr>
          <p:cNvPr id="58" name="Raven povezovalnik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3" name="Označba mesta za vsebino 2"/>
          <p:cNvSpPr>
            <a:spLocks noGrp="1"/>
          </p:cNvSpPr>
          <p:nvPr>
            <p:ph sz="half" idx="1"/>
          </p:nvPr>
        </p:nvSpPr>
        <p:spPr>
          <a:xfrm>
            <a:off x="12954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za vsebino 3"/>
          <p:cNvSpPr>
            <a:spLocks noGrp="1"/>
          </p:cNvSpPr>
          <p:nvPr>
            <p:ph sz="half" idx="2"/>
          </p:nvPr>
        </p:nvSpPr>
        <p:spPr>
          <a:xfrm>
            <a:off x="63246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6" name="Označba mesta za nogo 5"/>
          <p:cNvSpPr>
            <a:spLocks noGrp="1"/>
          </p:cNvSpPr>
          <p:nvPr>
            <p:ph type="ftr" sz="quarter" idx="11"/>
          </p:nvPr>
        </p:nvSpPr>
        <p:spPr/>
        <p:txBody>
          <a:bodyPr rtlCol="0"/>
          <a:lstStyle/>
          <a:p>
            <a:pPr rtl="0"/>
            <a:r>
              <a:rPr lang="sl-SI" dirty="0"/>
              <a:t>Dodajte nogo</a:t>
            </a:r>
          </a:p>
        </p:txBody>
      </p:sp>
      <p:sp>
        <p:nvSpPr>
          <p:cNvPr id="5" name="Označba mesta za datum 4"/>
          <p:cNvSpPr>
            <a:spLocks noGrp="1"/>
          </p:cNvSpPr>
          <p:nvPr>
            <p:ph type="dt" sz="half" idx="10"/>
          </p:nvPr>
        </p:nvSpPr>
        <p:spPr/>
        <p:txBody>
          <a:bodyPr rtlCol="0"/>
          <a:lstStyle/>
          <a:p>
            <a:pPr rtl="0"/>
            <a:fld id="{F53005A9-020C-4003-AE86-4933CB58C053}" type="datetime1">
              <a:rPr lang="sl-SI" smtClean="0"/>
              <a:t>13. 05. 2026</a:t>
            </a:fld>
            <a:endParaRPr lang="sl-SI" dirty="0"/>
          </a:p>
        </p:txBody>
      </p:sp>
      <p:sp>
        <p:nvSpPr>
          <p:cNvPr id="7" name="Označba mesta za številko diapozitiva 6"/>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3" name="Označba mesta za besedilo 2"/>
          <p:cNvSpPr>
            <a:spLocks noGrp="1"/>
          </p:cNvSpPr>
          <p:nvPr>
            <p:ph type="body" idx="1"/>
          </p:nvPr>
        </p:nvSpPr>
        <p:spPr>
          <a:xfrm>
            <a:off x="12954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a:t>Uredite sloge besedila matrice</a:t>
            </a:r>
          </a:p>
        </p:txBody>
      </p:sp>
      <p:sp>
        <p:nvSpPr>
          <p:cNvPr id="4" name="Označba mesta za vsebino 3"/>
          <p:cNvSpPr>
            <a:spLocks noGrp="1"/>
          </p:cNvSpPr>
          <p:nvPr>
            <p:ph sz="half" idx="2"/>
          </p:nvPr>
        </p:nvSpPr>
        <p:spPr>
          <a:xfrm>
            <a:off x="12954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besedilo 4"/>
          <p:cNvSpPr>
            <a:spLocks noGrp="1"/>
          </p:cNvSpPr>
          <p:nvPr>
            <p:ph type="body" sz="quarter" idx="3"/>
          </p:nvPr>
        </p:nvSpPr>
        <p:spPr>
          <a:xfrm>
            <a:off x="63246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a:t>Uredite sloge besedila matrice</a:t>
            </a:r>
          </a:p>
        </p:txBody>
      </p:sp>
      <p:sp>
        <p:nvSpPr>
          <p:cNvPr id="6" name="Označba mesta za vsebino 5"/>
          <p:cNvSpPr>
            <a:spLocks noGrp="1"/>
          </p:cNvSpPr>
          <p:nvPr>
            <p:ph sz="quarter" idx="4"/>
          </p:nvPr>
        </p:nvSpPr>
        <p:spPr>
          <a:xfrm>
            <a:off x="63246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8" name="Označba mesta za nogo 7"/>
          <p:cNvSpPr>
            <a:spLocks noGrp="1"/>
          </p:cNvSpPr>
          <p:nvPr>
            <p:ph type="ftr" sz="quarter" idx="11"/>
          </p:nvPr>
        </p:nvSpPr>
        <p:spPr/>
        <p:txBody>
          <a:bodyPr rtlCol="0"/>
          <a:lstStyle/>
          <a:p>
            <a:pPr rtl="0"/>
            <a:r>
              <a:rPr lang="sl-SI" dirty="0"/>
              <a:t>Dodajte nogo</a:t>
            </a:r>
          </a:p>
        </p:txBody>
      </p:sp>
      <p:sp>
        <p:nvSpPr>
          <p:cNvPr id="7" name="Označba mesta za datum 6"/>
          <p:cNvSpPr>
            <a:spLocks noGrp="1"/>
          </p:cNvSpPr>
          <p:nvPr>
            <p:ph type="dt" sz="half" idx="10"/>
          </p:nvPr>
        </p:nvSpPr>
        <p:spPr/>
        <p:txBody>
          <a:bodyPr rtlCol="0"/>
          <a:lstStyle/>
          <a:p>
            <a:pPr rtl="0"/>
            <a:fld id="{11CDAD2A-5387-4F2F-8CF7-BCFB61444365}" type="datetime1">
              <a:rPr lang="sl-SI" smtClean="0"/>
              <a:t>13. 05. 2026</a:t>
            </a:fld>
            <a:endParaRPr lang="sl-SI" dirty="0"/>
          </a:p>
        </p:txBody>
      </p:sp>
      <p:sp>
        <p:nvSpPr>
          <p:cNvPr id="9" name="Označba mesta za številko diapozitiva 8"/>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Kliknite, če želite urediti slog naslova matrice</a:t>
            </a:r>
            <a:endParaRPr lang="sl-SI" dirty="0"/>
          </a:p>
        </p:txBody>
      </p:sp>
      <p:sp>
        <p:nvSpPr>
          <p:cNvPr id="4" name="Označba mesta za nogo 3"/>
          <p:cNvSpPr>
            <a:spLocks noGrp="1"/>
          </p:cNvSpPr>
          <p:nvPr>
            <p:ph type="ftr" sz="quarter" idx="11"/>
          </p:nvPr>
        </p:nvSpPr>
        <p:spPr/>
        <p:txBody>
          <a:bodyPr rtlCol="0"/>
          <a:lstStyle/>
          <a:p>
            <a:pPr rtl="0"/>
            <a:r>
              <a:rPr lang="sl-SI" dirty="0"/>
              <a:t>Dodajte nogo</a:t>
            </a:r>
          </a:p>
        </p:txBody>
      </p:sp>
      <p:sp>
        <p:nvSpPr>
          <p:cNvPr id="3" name="Označba mesta za datum 2"/>
          <p:cNvSpPr>
            <a:spLocks noGrp="1"/>
          </p:cNvSpPr>
          <p:nvPr>
            <p:ph type="dt" sz="half" idx="10"/>
          </p:nvPr>
        </p:nvSpPr>
        <p:spPr/>
        <p:txBody>
          <a:bodyPr rtlCol="0"/>
          <a:lstStyle/>
          <a:p>
            <a:pPr rtl="0"/>
            <a:fld id="{3535A1D8-0881-4679-8BB9-02A9F912E9DA}" type="datetime1">
              <a:rPr lang="sl-SI" smtClean="0"/>
              <a:t>13. 05. 2026</a:t>
            </a:fld>
            <a:endParaRPr lang="sl-SI" dirty="0"/>
          </a:p>
        </p:txBody>
      </p:sp>
      <p:sp>
        <p:nvSpPr>
          <p:cNvPr id="5" name="Označba mesta za številko diapozitiva 4"/>
          <p:cNvSpPr>
            <a:spLocks noGrp="1"/>
          </p:cNvSpPr>
          <p:nvPr>
            <p:ph type="sldNum" sz="quarter" idx="12"/>
          </p:nvPr>
        </p:nvSpPr>
        <p:spPr/>
        <p:txBody>
          <a:bodyPr rtlCol="0"/>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grpSp>
        <p:nvGrpSpPr>
          <p:cNvPr id="161" name="Skupina 160"/>
          <p:cNvGrpSpPr/>
          <p:nvPr userDrawn="1"/>
        </p:nvGrpSpPr>
        <p:grpSpPr bwMode="hidden">
          <a:xfrm>
            <a:off x="-1" y="0"/>
            <a:ext cx="12192002" cy="6858000"/>
            <a:chOff x="-1" y="0"/>
            <a:chExt cx="12192002" cy="6858000"/>
          </a:xfrm>
        </p:grpSpPr>
        <p:cxnSp>
          <p:nvCxnSpPr>
            <p:cNvPr id="162" name="Raven povezovalnik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Raven povezovalnik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Raven povezovalnik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Raven povezovalnik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Raven povezovalnik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Raven povezovalnik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Raven povezovalnik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Raven povezovalnik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Raven povezovalnik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Raven povezovalnik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Raven povezovalnik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Raven povezovalnik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Raven povezovalnik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Raven povezovalnik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Raven povezovalnik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Raven povezovalnik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Skupina 177"/>
            <p:cNvGrpSpPr/>
            <p:nvPr userDrawn="1"/>
          </p:nvGrpSpPr>
          <p:grpSpPr bwMode="hidden">
            <a:xfrm>
              <a:off x="-1" y="0"/>
              <a:ext cx="12192001" cy="6858000"/>
              <a:chOff x="-1" y="0"/>
              <a:chExt cx="12192001" cy="6858000"/>
            </a:xfrm>
          </p:grpSpPr>
          <p:cxnSp>
            <p:nvCxnSpPr>
              <p:cNvPr id="196" name="Raven povezovalnik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Raven povezovalnik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Raven povezovalnik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Raven povezovalnik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Raven povezovalnik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Skupina 200"/>
              <p:cNvGrpSpPr/>
              <p:nvPr/>
            </p:nvGrpSpPr>
            <p:grpSpPr bwMode="hidden">
              <a:xfrm>
                <a:off x="6327885" y="0"/>
                <a:ext cx="5864115" cy="5898673"/>
                <a:chOff x="6327885" y="0"/>
                <a:chExt cx="5864115" cy="5898673"/>
              </a:xfrm>
            </p:grpSpPr>
            <p:cxnSp>
              <p:nvCxnSpPr>
                <p:cNvPr id="207" name="Raven povezovalnik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Raven povezovalnik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Raven povezovalnik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Raven povezovalnik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Raven povezovalnik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Raven povezovalnik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Raven povezovalnik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Raven povezovalnik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Raven povezovalnik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Raven povezovalnik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Skupina 178"/>
            <p:cNvGrpSpPr/>
            <p:nvPr userDrawn="1"/>
          </p:nvGrpSpPr>
          <p:grpSpPr bwMode="hidden">
            <a:xfrm flipH="1">
              <a:off x="0" y="0"/>
              <a:ext cx="12192001" cy="6858000"/>
              <a:chOff x="-1" y="0"/>
              <a:chExt cx="12192001" cy="6858000"/>
            </a:xfrm>
          </p:grpSpPr>
          <p:cxnSp>
            <p:nvCxnSpPr>
              <p:cNvPr id="180" name="Raven povezovalnik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Raven povezovalnik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Raven povezovalnik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Raven povezovalnik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Raven povezovalnik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Skupina 184"/>
              <p:cNvGrpSpPr/>
              <p:nvPr/>
            </p:nvGrpSpPr>
            <p:grpSpPr bwMode="hidden">
              <a:xfrm>
                <a:off x="6327885" y="0"/>
                <a:ext cx="5864115" cy="5898673"/>
                <a:chOff x="6327885" y="0"/>
                <a:chExt cx="5864115" cy="5898673"/>
              </a:xfrm>
            </p:grpSpPr>
            <p:cxnSp>
              <p:nvCxnSpPr>
                <p:cNvPr id="191" name="Raven povezovalnik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Raven povezovalnik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Raven povezovalnik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Raven povezovalnik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Raven povezovalnik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Raven povezovalnik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Raven povezovalnik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Raven povezovalnik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Raven povezovalnik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Raven povezovalnik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Označba mesta za nogo 212"/>
          <p:cNvSpPr>
            <a:spLocks noGrp="1"/>
          </p:cNvSpPr>
          <p:nvPr>
            <p:ph type="ftr" sz="quarter" idx="11"/>
          </p:nvPr>
        </p:nvSpPr>
        <p:spPr/>
        <p:txBody>
          <a:bodyPr rtlCol="0"/>
          <a:lstStyle/>
          <a:p>
            <a:pPr rtl="0"/>
            <a:r>
              <a:rPr lang="sl-SI" dirty="0"/>
              <a:t>Dodajte nogo</a:t>
            </a:r>
          </a:p>
        </p:txBody>
      </p:sp>
      <p:sp>
        <p:nvSpPr>
          <p:cNvPr id="212" name="Označba mesta za datum 211"/>
          <p:cNvSpPr>
            <a:spLocks noGrp="1"/>
          </p:cNvSpPr>
          <p:nvPr>
            <p:ph type="dt" sz="half" idx="10"/>
          </p:nvPr>
        </p:nvSpPr>
        <p:spPr/>
        <p:txBody>
          <a:bodyPr rtlCol="0"/>
          <a:lstStyle/>
          <a:p>
            <a:pPr rtl="0"/>
            <a:fld id="{2FED107E-135D-46FD-8D92-8DD3BA3F9C1E}" type="datetime1">
              <a:rPr lang="sl-SI" smtClean="0"/>
              <a:t>13. 05. 2026</a:t>
            </a:fld>
            <a:endParaRPr lang="sl-SI" dirty="0"/>
          </a:p>
        </p:txBody>
      </p:sp>
      <p:sp>
        <p:nvSpPr>
          <p:cNvPr id="214" name="Označba mesta za številko diapozitiva 213"/>
          <p:cNvSpPr>
            <a:spLocks noGrp="1"/>
          </p:cNvSpPr>
          <p:nvPr>
            <p:ph type="sldNum" sz="quarter" idx="12"/>
          </p:nvPr>
        </p:nvSpPr>
        <p:spPr/>
        <p:txBody>
          <a:bodyPr rtlCol="0"/>
          <a:lstStyle/>
          <a:p>
            <a:pPr rtl="0"/>
            <a:fld id="{E31375A4-56A4-47D6-9801-1991572033F7}" type="slidenum">
              <a:rPr lang="sl-SI" smtClean="0"/>
              <a:pPr/>
              <a:t>‹#›</a:t>
            </a:fld>
            <a:endParaRPr lang="sl-SI"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Vsebina z naslovom">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Skupina 8"/>
          <p:cNvGrpSpPr/>
          <p:nvPr userDrawn="1"/>
        </p:nvGrpSpPr>
        <p:grpSpPr bwMode="hidden">
          <a:xfrm>
            <a:off x="-1" y="0"/>
            <a:ext cx="12192002" cy="6858000"/>
            <a:chOff x="-1" y="0"/>
            <a:chExt cx="12192002" cy="6858000"/>
          </a:xfrm>
        </p:grpSpPr>
        <p:cxnSp>
          <p:nvCxnSpPr>
            <p:cNvPr id="10" name="Raven povezovalnik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Raven povezovalnik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Raven povezovalnik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Raven povezovalnik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Raven povezovalnik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Raven povezovalnik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Raven povezovalnik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Raven povezovalnik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Raven povezovalnik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Raven povezovalnik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Raven povezovalnik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Raven povezovalnik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Raven povezovalnik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Raven povezovalnik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Raven povezovalnik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Raven povezovalnik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Skupina 25"/>
            <p:cNvGrpSpPr/>
            <p:nvPr userDrawn="1"/>
          </p:nvGrpSpPr>
          <p:grpSpPr bwMode="hidden">
            <a:xfrm>
              <a:off x="-1" y="0"/>
              <a:ext cx="12192001" cy="6858000"/>
              <a:chOff x="-1" y="0"/>
              <a:chExt cx="12192001" cy="6858000"/>
            </a:xfrm>
          </p:grpSpPr>
          <p:cxnSp>
            <p:nvCxnSpPr>
              <p:cNvPr id="44" name="Raven povezovalnik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Raven povezovalnik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Raven povezovalnik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Raven povezovalnik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Raven povezovalnik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Skupina 48"/>
              <p:cNvGrpSpPr/>
              <p:nvPr/>
            </p:nvGrpSpPr>
            <p:grpSpPr bwMode="hidden">
              <a:xfrm>
                <a:off x="6327885" y="0"/>
                <a:ext cx="5864115" cy="5898673"/>
                <a:chOff x="6327885" y="0"/>
                <a:chExt cx="5864115" cy="5898673"/>
              </a:xfrm>
            </p:grpSpPr>
            <p:cxnSp>
              <p:nvCxnSpPr>
                <p:cNvPr id="55" name="Raven povezovalnik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Raven povezovalnik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Raven povezovalnik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Raven povezovalnik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Raven povezovalnik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Raven povezovalnik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Raven povezovalnik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Raven povezovalnik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Raven povezovalnik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Raven povezovalnik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Skupina 26"/>
            <p:cNvGrpSpPr/>
            <p:nvPr userDrawn="1"/>
          </p:nvGrpSpPr>
          <p:grpSpPr bwMode="hidden">
            <a:xfrm flipH="1">
              <a:off x="0" y="0"/>
              <a:ext cx="12192001" cy="6858000"/>
              <a:chOff x="-1" y="0"/>
              <a:chExt cx="12192001" cy="6858000"/>
            </a:xfrm>
          </p:grpSpPr>
          <p:cxnSp>
            <p:nvCxnSpPr>
              <p:cNvPr id="28" name="Raven povezovalnik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Raven povezovalnik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Raven povezovalnik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Raven povezovalnik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Raven povezovalnik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Skupina 32"/>
              <p:cNvGrpSpPr/>
              <p:nvPr/>
            </p:nvGrpSpPr>
            <p:grpSpPr bwMode="hidden">
              <a:xfrm>
                <a:off x="6327885" y="0"/>
                <a:ext cx="5864115" cy="5898673"/>
                <a:chOff x="6327885" y="0"/>
                <a:chExt cx="5864115" cy="5898673"/>
              </a:xfrm>
            </p:grpSpPr>
            <p:cxnSp>
              <p:nvCxnSpPr>
                <p:cNvPr id="39" name="Raven povezovalnik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Raven povezovalnik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Raven povezovalnik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Raven povezovalnik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Raven povezovalnik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Raven povezovalnik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Raven povezovalnik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Raven povezovalnik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Raven povezovalnik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Raven povezovalnik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Pravokotnik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dirty="0"/>
          </a:p>
        </p:txBody>
      </p:sp>
      <p:sp>
        <p:nvSpPr>
          <p:cNvPr id="2" name="Naslov 1"/>
          <p:cNvSpPr>
            <a:spLocks noGrp="1"/>
          </p:cNvSpPr>
          <p:nvPr>
            <p:ph type="title"/>
          </p:nvPr>
        </p:nvSpPr>
        <p:spPr>
          <a:xfrm>
            <a:off x="7913152" y="571500"/>
            <a:ext cx="3657600" cy="2197100"/>
          </a:xfrm>
        </p:spPr>
        <p:txBody>
          <a:bodyPr rtlCol="0" anchor="b">
            <a:normAutofit/>
          </a:bodyPr>
          <a:lstStyle>
            <a:lvl1pPr>
              <a:defRPr sz="2600">
                <a:solidFill>
                  <a:schemeClr val="bg1"/>
                </a:solidFill>
              </a:defRPr>
            </a:lvl1pPr>
          </a:lstStyle>
          <a:p>
            <a:pPr rtl="0"/>
            <a:r>
              <a:rPr lang="sl-SI"/>
              <a:t>Kliknite, če želite urediti slog naslova matrice</a:t>
            </a:r>
            <a:endParaRPr lang="sl-SI" dirty="0"/>
          </a:p>
        </p:txBody>
      </p:sp>
      <p:sp>
        <p:nvSpPr>
          <p:cNvPr id="3" name="Označba mesta za vsebino 2"/>
          <p:cNvSpPr>
            <a:spLocks noGrp="1"/>
          </p:cNvSpPr>
          <p:nvPr>
            <p:ph idx="1"/>
          </p:nvPr>
        </p:nvSpPr>
        <p:spPr>
          <a:xfrm>
            <a:off x="543197" y="571500"/>
            <a:ext cx="6217920" cy="57150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za besedilo 3"/>
          <p:cNvSpPr>
            <a:spLocks noGrp="1"/>
          </p:cNvSpPr>
          <p:nvPr>
            <p:ph type="body" sz="half" idx="2"/>
          </p:nvPr>
        </p:nvSpPr>
        <p:spPr>
          <a:xfrm>
            <a:off x="7913152" y="2995012"/>
            <a:ext cx="3657600" cy="2285950"/>
          </a:xfrm>
        </p:spPr>
        <p:txBody>
          <a:bodyPr rtlCol="0">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a:t>Uredite sloge besedila matrice</a:t>
            </a:r>
          </a:p>
        </p:txBody>
      </p:sp>
      <p:cxnSp>
        <p:nvCxnSpPr>
          <p:cNvPr id="60" name="Raven povezovalnik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Označba mesta za nogo 5"/>
          <p:cNvSpPr>
            <a:spLocks noGrp="1"/>
          </p:cNvSpPr>
          <p:nvPr>
            <p:ph type="ftr" sz="quarter" idx="11"/>
          </p:nvPr>
        </p:nvSpPr>
        <p:spPr/>
        <p:txBody>
          <a:bodyPr rtlCol="0"/>
          <a:lstStyle/>
          <a:p>
            <a:pPr rtl="0"/>
            <a:r>
              <a:rPr lang="sl-SI" dirty="0"/>
              <a:t>Dodajte nogo</a:t>
            </a:r>
          </a:p>
        </p:txBody>
      </p:sp>
      <p:sp>
        <p:nvSpPr>
          <p:cNvPr id="5" name="Označba mesta za datum 4"/>
          <p:cNvSpPr>
            <a:spLocks noGrp="1"/>
          </p:cNvSpPr>
          <p:nvPr>
            <p:ph type="dt" sz="half" idx="10"/>
          </p:nvPr>
        </p:nvSpPr>
        <p:spPr/>
        <p:txBody>
          <a:bodyPr rtlCol="0"/>
          <a:lstStyle>
            <a:lvl1pPr>
              <a:defRPr>
                <a:solidFill>
                  <a:schemeClr val="bg1"/>
                </a:solidFill>
              </a:defRPr>
            </a:lvl1pPr>
          </a:lstStyle>
          <a:p>
            <a:pPr rtl="0"/>
            <a:fld id="{5B0A3422-6B4D-4B32-BEDB-468587968446}" type="datetime1">
              <a:rPr lang="sl-SI" smtClean="0"/>
              <a:t>13. 05. 2026</a:t>
            </a:fld>
            <a:endParaRPr lang="sl-SI" dirty="0"/>
          </a:p>
        </p:txBody>
      </p:sp>
      <p:sp>
        <p:nvSpPr>
          <p:cNvPr id="8" name="Označba mesta za številko diapozitiva 7"/>
          <p:cNvSpPr>
            <a:spLocks noGrp="1"/>
          </p:cNvSpPr>
          <p:nvPr>
            <p:ph type="sldNum" sz="quarter" idx="12"/>
          </p:nvPr>
        </p:nvSpPr>
        <p:spPr/>
        <p:txBody>
          <a:bodyPr rtlCol="0"/>
          <a:lstStyle>
            <a:lvl1pPr>
              <a:defRPr>
                <a:solidFill>
                  <a:schemeClr val="bg1"/>
                </a:solidFill>
              </a:defRPr>
            </a:lvl1pPr>
          </a:lstStyle>
          <a:p>
            <a:pPr rtl="0"/>
            <a:fld id="{E31375A4-56A4-47D6-9801-1991572033F7}" type="slidenum">
              <a:rPr lang="sl-SI" smtClean="0"/>
              <a:pPr/>
              <a:t>‹#›</a:t>
            </a:fld>
            <a:endParaRPr lang="sl-SI"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z napisom">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Skupina 7"/>
          <p:cNvGrpSpPr/>
          <p:nvPr/>
        </p:nvGrpSpPr>
        <p:grpSpPr bwMode="hidden">
          <a:xfrm>
            <a:off x="-1" y="0"/>
            <a:ext cx="12192002" cy="6858000"/>
            <a:chOff x="-1" y="0"/>
            <a:chExt cx="12192002" cy="6858000"/>
          </a:xfrm>
        </p:grpSpPr>
        <p:cxnSp>
          <p:nvCxnSpPr>
            <p:cNvPr id="9" name="Raven povezovalnik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Raven povezovalnik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Raven povezovalnik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Raven povezovalnik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Raven povezovalnik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Raven povezovalnik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Raven povezovalnik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Raven povezovalnik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Raven povezovalnik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Raven povezovalnik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Raven povezovalnik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Raven povezovalnik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Raven povezovalnik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Raven povezovalnik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Raven povezovalnik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Raven povezovalnik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Skupina 24"/>
            <p:cNvGrpSpPr/>
            <p:nvPr/>
          </p:nvGrpSpPr>
          <p:grpSpPr bwMode="hidden">
            <a:xfrm>
              <a:off x="-1" y="0"/>
              <a:ext cx="12192001" cy="6858000"/>
              <a:chOff x="-1" y="0"/>
              <a:chExt cx="12192001" cy="6858000"/>
            </a:xfrm>
          </p:grpSpPr>
          <p:cxnSp>
            <p:nvCxnSpPr>
              <p:cNvPr id="43" name="Raven povezovalnik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Raven povezovalnik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Raven povezovalnik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Raven povezovalnik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Raven povezovalnik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Skupina 47"/>
              <p:cNvGrpSpPr/>
              <p:nvPr/>
            </p:nvGrpSpPr>
            <p:grpSpPr bwMode="hidden">
              <a:xfrm>
                <a:off x="6327885" y="0"/>
                <a:ext cx="5864115" cy="5898673"/>
                <a:chOff x="6327885" y="0"/>
                <a:chExt cx="5864115" cy="5898673"/>
              </a:xfrm>
            </p:grpSpPr>
            <p:cxnSp>
              <p:nvCxnSpPr>
                <p:cNvPr id="54" name="Raven povezovalnik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Raven povezovalnik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Raven povezovalnik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Raven povezovalnik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Raven povezovalnik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Raven povezovalnik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Raven povezovalnik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Raven povezovalnik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Raven povezovalnik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Raven povezovalnik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Skupina 25"/>
            <p:cNvGrpSpPr/>
            <p:nvPr/>
          </p:nvGrpSpPr>
          <p:grpSpPr bwMode="hidden">
            <a:xfrm flipH="1">
              <a:off x="0" y="0"/>
              <a:ext cx="12192001" cy="6858000"/>
              <a:chOff x="-1" y="0"/>
              <a:chExt cx="12192001" cy="6858000"/>
            </a:xfrm>
          </p:grpSpPr>
          <p:cxnSp>
            <p:nvCxnSpPr>
              <p:cNvPr id="27" name="Raven povezovalnik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Raven povezovalnik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Raven povezovalnik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Raven povezovalnik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Raven povezovalnik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Skupina 31"/>
              <p:cNvGrpSpPr/>
              <p:nvPr/>
            </p:nvGrpSpPr>
            <p:grpSpPr bwMode="hidden">
              <a:xfrm>
                <a:off x="6327885" y="0"/>
                <a:ext cx="5864115" cy="5898673"/>
                <a:chOff x="6327885" y="0"/>
                <a:chExt cx="5864115" cy="5898673"/>
              </a:xfrm>
            </p:grpSpPr>
            <p:cxnSp>
              <p:nvCxnSpPr>
                <p:cNvPr id="38" name="Raven povezovalnik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Raven povezovalnik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Raven povezovalnik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Raven povezovalnik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Raven povezovalnik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Raven povezovalnik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Raven povezovalnik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Raven povezovalnik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Raven povezovalnik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Raven povezovalnik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Pravokotnik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dirty="0"/>
          </a:p>
        </p:txBody>
      </p:sp>
      <p:cxnSp>
        <p:nvCxnSpPr>
          <p:cNvPr id="59" name="Raven povezovalnik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Naslov 1"/>
          <p:cNvSpPr>
            <a:spLocks noGrp="1"/>
          </p:cNvSpPr>
          <p:nvPr>
            <p:ph type="title"/>
          </p:nvPr>
        </p:nvSpPr>
        <p:spPr>
          <a:xfrm>
            <a:off x="7909560" y="576072"/>
            <a:ext cx="3657600" cy="2194560"/>
          </a:xfrm>
        </p:spPr>
        <p:txBody>
          <a:bodyPr rtlCol="0" anchor="b">
            <a:normAutofit/>
          </a:bodyPr>
          <a:lstStyle>
            <a:lvl1pPr>
              <a:defRPr sz="2600">
                <a:solidFill>
                  <a:schemeClr val="bg1"/>
                </a:solidFill>
              </a:defRPr>
            </a:lvl1pPr>
          </a:lstStyle>
          <a:p>
            <a:pPr rtl="0"/>
            <a:r>
              <a:rPr lang="sl-SI"/>
              <a:t>Kliknite, če želite urediti slog naslova matrice</a:t>
            </a:r>
            <a:endParaRPr lang="sl-SI" dirty="0"/>
          </a:p>
        </p:txBody>
      </p:sp>
      <p:sp>
        <p:nvSpPr>
          <p:cNvPr id="3" name="Označba mesta za sliko 2" descr="Prazna označba mesta za dodajanje slike. Kliknite označbo mesta in izberite sliko, ki jo želite dodati."/>
          <p:cNvSpPr>
            <a:spLocks noGrp="1"/>
          </p:cNvSpPr>
          <p:nvPr>
            <p:ph type="pic" idx="1"/>
          </p:nvPr>
        </p:nvSpPr>
        <p:spPr>
          <a:xfrm>
            <a:off x="4412" y="-159"/>
            <a:ext cx="7315200" cy="6858000"/>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sl-SI"/>
              <a:t>Kliknite ikono, če želite dodati sliko</a:t>
            </a:r>
            <a:endParaRPr lang="sl-SI" dirty="0"/>
          </a:p>
        </p:txBody>
      </p:sp>
      <p:sp>
        <p:nvSpPr>
          <p:cNvPr id="4" name="Označba mesta za besedilo 3"/>
          <p:cNvSpPr>
            <a:spLocks noGrp="1"/>
          </p:cNvSpPr>
          <p:nvPr>
            <p:ph type="body" sz="half" idx="2"/>
          </p:nvPr>
        </p:nvSpPr>
        <p:spPr>
          <a:xfrm>
            <a:off x="7909560" y="2999232"/>
            <a:ext cx="3657600" cy="2286000"/>
          </a:xfrm>
        </p:spPr>
        <p:txBody>
          <a:bodyPr rtlCol="0"/>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a:t>Uredite sloge besedila matrice</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Skupina 95"/>
          <p:cNvGrpSpPr/>
          <p:nvPr userDrawn="1"/>
        </p:nvGrpSpPr>
        <p:grpSpPr bwMode="hidden">
          <a:xfrm>
            <a:off x="-1" y="-195943"/>
            <a:ext cx="12192002" cy="6858000"/>
            <a:chOff x="-1" y="0"/>
            <a:chExt cx="12192002" cy="6858000"/>
          </a:xfrm>
        </p:grpSpPr>
        <p:cxnSp>
          <p:nvCxnSpPr>
            <p:cNvPr id="97" name="Raven povezovalnik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Raven povezovalnik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Raven povezovalnik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Raven povezovalnik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Raven povezovalnik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Raven povezovalnik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Raven povezovalnik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Raven povezovalnik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Raven povezovalnik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Raven povezovalnik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Raven povezovalnik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Raven povezovalnik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Raven povezovalnik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Raven povezovalnik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Raven povezovalnik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Raven povezovalnik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Skupina 112"/>
            <p:cNvGrpSpPr/>
            <p:nvPr userDrawn="1"/>
          </p:nvGrpSpPr>
          <p:grpSpPr bwMode="hidden">
            <a:xfrm>
              <a:off x="-1" y="0"/>
              <a:ext cx="12192001" cy="6858000"/>
              <a:chOff x="-1" y="0"/>
              <a:chExt cx="12192001" cy="6858000"/>
            </a:xfrm>
          </p:grpSpPr>
          <p:cxnSp>
            <p:nvCxnSpPr>
              <p:cNvPr id="131" name="Raven povezovalnik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Raven povezovalnik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Raven povezovalnik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Raven povezovalnik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Raven povezovalnik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Skupina 135"/>
              <p:cNvGrpSpPr/>
              <p:nvPr/>
            </p:nvGrpSpPr>
            <p:grpSpPr bwMode="hidden">
              <a:xfrm>
                <a:off x="6327885" y="0"/>
                <a:ext cx="5864115" cy="5898673"/>
                <a:chOff x="6327885" y="0"/>
                <a:chExt cx="5864115" cy="5898673"/>
              </a:xfrm>
            </p:grpSpPr>
            <p:cxnSp>
              <p:nvCxnSpPr>
                <p:cNvPr id="142" name="Raven povezovalnik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Raven povezovalnik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Raven povezovalnik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Raven povezovalnik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Raven povezovalnik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Raven povezovalnik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Raven povezovalnik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Raven povezovalnik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Raven povezovalnik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Raven povezovalnik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Skupina 113"/>
            <p:cNvGrpSpPr/>
            <p:nvPr userDrawn="1"/>
          </p:nvGrpSpPr>
          <p:grpSpPr bwMode="hidden">
            <a:xfrm flipH="1">
              <a:off x="0" y="0"/>
              <a:ext cx="12192001" cy="6858000"/>
              <a:chOff x="-1" y="0"/>
              <a:chExt cx="12192001" cy="6858000"/>
            </a:xfrm>
          </p:grpSpPr>
          <p:cxnSp>
            <p:nvCxnSpPr>
              <p:cNvPr id="115" name="Raven povezovalnik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Raven povezovalnik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Raven povezovalnik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Raven povezovalnik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Raven povezovalnik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Skupina 119"/>
              <p:cNvGrpSpPr/>
              <p:nvPr/>
            </p:nvGrpSpPr>
            <p:grpSpPr bwMode="hidden">
              <a:xfrm>
                <a:off x="6327885" y="0"/>
                <a:ext cx="5864115" cy="5898673"/>
                <a:chOff x="6327885" y="0"/>
                <a:chExt cx="5864115" cy="5898673"/>
              </a:xfrm>
            </p:grpSpPr>
            <p:cxnSp>
              <p:nvCxnSpPr>
                <p:cNvPr id="126" name="Raven povezovalnik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Raven povezovalnik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Raven povezovalnik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Raven povezovalnik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Raven povezovalnik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Raven povezovalnik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Raven povezovalnik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Raven povezovalnik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Raven povezovalnik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Raven povezovalnik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Označba mesta za naslov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pPr rtl="0"/>
            <a:r>
              <a:rPr lang="sl-SI" dirty="0"/>
              <a:t>Uredite slog naslova matrike</a:t>
            </a:r>
          </a:p>
        </p:txBody>
      </p:sp>
      <p:sp>
        <p:nvSpPr>
          <p:cNvPr id="3" name="Označba mesta za besedilo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rtl="0"/>
            <a:r>
              <a:rPr lang="sl-SI" dirty="0"/>
              <a:t>Uredite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cxnSp>
        <p:nvCxnSpPr>
          <p:cNvPr id="148" name="Raven povezovalnik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Označba mesta za nogo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pPr rtl="0"/>
            <a:r>
              <a:rPr lang="sl-SI" dirty="0"/>
              <a:t>Dodajte opombo</a:t>
            </a:r>
          </a:p>
        </p:txBody>
      </p:sp>
      <p:sp>
        <p:nvSpPr>
          <p:cNvPr id="4" name="Označba mesta za datum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pPr rtl="0"/>
            <a:fld id="{286CB64D-1DC0-4DBD-BF27-0E7FA362D4F2}" type="datetime1">
              <a:rPr lang="sl-SI" smtClean="0"/>
              <a:t>13. 05. 2026</a:t>
            </a:fld>
            <a:endParaRPr lang="sl-SI" dirty="0"/>
          </a:p>
        </p:txBody>
      </p:sp>
      <p:sp>
        <p:nvSpPr>
          <p:cNvPr id="6" name="Označba mesta za številko diapozitiva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pPr rtl="0"/>
            <a:fld id="{E31375A4-56A4-47D6-9801-1991572033F7}" type="slidenum">
              <a:rPr lang="sl-SI" smtClean="0"/>
              <a:t>‹#›</a:t>
            </a:fld>
            <a:endParaRPr lang="sl-SI"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p15="http://schemas.microsoft.com/office/powerpoint/2012/main">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vector/two-men-talking-online-video-call-communication-via-computer-screen-workers-talking-videoconference-with-cup-books-virtual-digital-meeting_27669120.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image" Target="../media/image8.jpg"/><Relationship Id="rId5" Type="http://schemas.openxmlformats.org/officeDocument/2006/relationships/hyperlink" Target="https://www.freepik.com/free-ai-image/illustration-depicting-corporate-job_390231541.htm" TargetMode="External"/><Relationship Id="rId4" Type="http://schemas.openxmlformats.org/officeDocument/2006/relationships/hyperlink" Target="https://www.dcu.ie/te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vector/app-testing-optimization-ux-designer-developer-smartphone-interface-female-cartoon-character-programming-mobile-phone-application_12083132.ht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hyperlink" Target="https://eaea.org/2025/10/01/emerging-technologies-and-adult-learning-useful-resources-for-educators/" TargetMode="External"/><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hyperlink" Target="https://epale.ec.europa.eu/en/blog/ten-ict-tools-online-training-adult-learning" TargetMode="External"/><Relationship Id="rId11" Type="http://schemas.openxmlformats.org/officeDocument/2006/relationships/image" Target="../media/image24.png"/><Relationship Id="rId5" Type="http://schemas.openxmlformats.org/officeDocument/2006/relationships/hyperlink" Target="https://moderncampus.com/blog/technology-in-adult-education.html" TargetMode="External"/><Relationship Id="rId15" Type="http://schemas.openxmlformats.org/officeDocument/2006/relationships/image" Target="../media/image8.jpg"/><Relationship Id="rId10" Type="http://schemas.openxmlformats.org/officeDocument/2006/relationships/image" Target="../media/image23.svg"/><Relationship Id="rId4" Type="http://schemas.openxmlformats.org/officeDocument/2006/relationships/hyperlink" Target="https://www.youtube.com/playlist?list=PL_YC6ZMWyQ-xMQqtqU2WW3dWWS9TRisgj" TargetMode="External"/><Relationship Id="rId9" Type="http://schemas.openxmlformats.org/officeDocument/2006/relationships/image" Target="../media/image22.png"/><Relationship Id="rId1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vector/illustration-social-media-concept_2806723.ht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ai-image/illustration-depicting-corporate-job_390231541.htm"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 Id="rId3" Type="http://schemas.openxmlformats.org/officeDocument/2006/relationships/hyperlink" Target="https://doi.org/10.61093/bel.8(4).137-147" TargetMode="External"/><Relationship Id="rId7" Type="http://schemas.openxmlformats.org/officeDocument/2006/relationships/image" Target="../media/image29.jpg"/><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hyperlink" Target="https://educationaltechnology.net/technological-pedagogical-content-knowledge-tpack-framework/?utm_source=chatgpt.com" TargetMode="External"/><Relationship Id="rId5" Type="http://schemas.openxmlformats.org/officeDocument/2006/relationships/hyperlink" Target="https://citejournal.org/volume-9/issue-1-09/general/what-is-technological-pedagogicalcontent-knowledge" TargetMode="External"/><Relationship Id="rId4" Type="http://schemas.openxmlformats.org/officeDocument/2006/relationships/hyperlink" Target="https://doi.org/10.55849/wp.v1i3.381" TargetMode="External"/><Relationship Id="rId9" Type="http://schemas.openxmlformats.org/officeDocument/2006/relationships/image" Target="../media/image8.jp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2.png"/><Relationship Id="rId11" Type="http://schemas.openxmlformats.org/officeDocument/2006/relationships/image" Target="../media/image8.jp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1.png"/><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hyperlink" Target="https://www.freepik.com/free-vector/development-service-smart-house-iot-technology-network-programming_12085330.ht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hyperlink" Target="https://www.magicschool.ai/" TargetMode="External"/><Relationship Id="rId13" Type="http://schemas.openxmlformats.org/officeDocument/2006/relationships/image" Target="../media/image12.jpg"/><Relationship Id="rId3" Type="http://schemas.openxmlformats.org/officeDocument/2006/relationships/hyperlink" Target="https://padlet.com/" TargetMode="External"/><Relationship Id="rId7" Type="http://schemas.openxmlformats.org/officeDocument/2006/relationships/hyperlink" Target="https://h5p.org/" TargetMode="External"/><Relationship Id="rId12" Type="http://schemas.openxmlformats.org/officeDocument/2006/relationships/hyperlink" Target="https://www.freepik.com/free-vector/webinar-concept_1794455.htm" TargetMode="External"/><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hyperlink" Target="https://miro.com/" TargetMode="External"/><Relationship Id="rId11" Type="http://schemas.openxmlformats.org/officeDocument/2006/relationships/hyperlink" Target="https://blog.genially.com/en/instructional-designer/" TargetMode="External"/><Relationship Id="rId5" Type="http://schemas.openxmlformats.org/officeDocument/2006/relationships/hyperlink" Target="https://support.google.com/a/users/answer/9303223?hl=en" TargetMode="External"/><Relationship Id="rId10" Type="http://schemas.openxmlformats.org/officeDocument/2006/relationships/hyperlink" Target="https://www.ucc.ie/en/cirtl/resources/shortguides/shortguide9assessmentintheageofai/" TargetMode="External"/><Relationship Id="rId4" Type="http://schemas.openxmlformats.org/officeDocument/2006/relationships/hyperlink" Target="https://www.mentimeter.com/" TargetMode="External"/><Relationship Id="rId9" Type="http://schemas.openxmlformats.org/officeDocument/2006/relationships/hyperlink" Target="https://www.eduaide.ai/" TargetMode="External"/><Relationship Id="rId14"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hyperlink" Target="https://www.eidesign.net/simulate-to-elevate-unveiling-the-power-of-training-simulation/" TargetMode="External"/><Relationship Id="rId3" Type="http://schemas.openxmlformats.org/officeDocument/2006/relationships/hyperlink" Target="https://www.freepik.com/free-vector/infographic-template-design_1000212.htm" TargetMode="External"/><Relationship Id="rId7" Type="http://schemas.openxmlformats.org/officeDocument/2006/relationships/hyperlink" Target="https://h5p.org/tutorial-question-set" TargetMode="External"/><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hyperlink" Target="https://genially.com/features/quiz-builder/" TargetMode="External"/><Relationship Id="rId5" Type="http://schemas.openxmlformats.org/officeDocument/2006/relationships/hyperlink" Target="https://edu.google.com/learning-center/" TargetMode="External"/><Relationship Id="rId10" Type="http://schemas.openxmlformats.org/officeDocument/2006/relationships/image" Target="../media/image8.jpg"/><Relationship Id="rId4" Type="http://schemas.openxmlformats.org/officeDocument/2006/relationships/hyperlink" Target="https://support.zoom.com/hc/en/article?id=zm_kb&amp;sysparm_article=KB0062540" TargetMode="External"/><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8" Type="http://schemas.openxmlformats.org/officeDocument/2006/relationships/hyperlink" Target="https://www.freepik.com/free-vector/concept-connecting-teams-landing-page_5615627.htm" TargetMode="External"/><Relationship Id="rId3" Type="http://schemas.openxmlformats.org/officeDocument/2006/relationships/hyperlink" Target="https://miro.com/aq/ps/online-brainstorm-tool/" TargetMode="External"/><Relationship Id="rId7" Type="http://schemas.openxmlformats.org/officeDocument/2006/relationships/hyperlink" Target="https://padlet.com/site/templates?audience=education&amp;name=instruction-manual-v1" TargetMode="External"/><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hyperlink" Target="https://support.microsoft.com/en-us/office/get-started-with-microsoft-loop-9f4d8d4f-dfc6-4518-9ef6-069408c21f0c" TargetMode="External"/><Relationship Id="rId5" Type="http://schemas.openxmlformats.org/officeDocument/2006/relationships/hyperlink" Target="https://workspace.google.com/intl/en_ie/training/" TargetMode="External"/><Relationship Id="rId10" Type="http://schemas.openxmlformats.org/officeDocument/2006/relationships/image" Target="../media/image8.jpg"/><Relationship Id="rId4" Type="http://schemas.openxmlformats.org/officeDocument/2006/relationships/hyperlink" Target="https://padlet.com/site/product/howitworks" TargetMode="External"/><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hyperlink" Target="https://www.freepik.com/free-vector/people-using-virtual-reality-glasses_11519225.htm" TargetMode="External"/><Relationship Id="rId7"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hyperlink" Target="https://blog.duolingo.com/language-rules-learning-grammar-on-duolingo/" TargetMode="External"/><Relationship Id="rId4" Type="http://schemas.openxmlformats.org/officeDocument/2006/relationships/hyperlink" Target="https://view.genially.com/66e05a055c105d3afe0a5d80/interactive-content-branching-scenario-ethical-consideration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dcu.ie/teu/engaging-students-through-asynchronous-teaching" TargetMode="External"/><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image" Target="../media/image8.jpg"/><Relationship Id="rId5" Type="http://schemas.openxmlformats.org/officeDocument/2006/relationships/hyperlink" Target="https://www.freepik.com/free-vector/vector-collection-business-people_2802975.htm"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24000">
              <a:schemeClr val="bg1"/>
            </a:gs>
            <a:gs pos="0">
              <a:schemeClr val="bg1">
                <a:lumMod val="100000"/>
              </a:schemeClr>
            </a:gs>
            <a:gs pos="100000">
              <a:schemeClr val="bg1">
                <a:lumMod val="95000"/>
                <a:alpha val="65000"/>
              </a:schemeClr>
            </a:gs>
          </a:gsLst>
          <a:lin ang="5400000" scaled="1"/>
        </a:gradFill>
        <a:effectLst/>
      </p:bgPr>
    </p:bg>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232885" y="5432563"/>
            <a:ext cx="9604310" cy="457200"/>
          </a:xfrm>
        </p:spPr>
        <p:txBody>
          <a:bodyPr rtlCol="0">
            <a:normAutofit/>
          </a:bodyPr>
          <a:lstStyle/>
          <a:p>
            <a:r>
              <a:rPr lang="en-IE" sz="1100" noProof="0" dirty="0">
                <a:solidFill>
                  <a:srgbClr val="0070C0"/>
                </a:solidFill>
                <a:latin typeface="Calibri" panose="020F0502020204030204" pitchFamily="34" charset="0"/>
                <a:cs typeface="Calibri" panose="020F0502020204030204" pitchFamily="34" charset="0"/>
              </a:rPr>
              <a:t>Projekt št.</a:t>
            </a:r>
            <a:r>
              <a:rPr lang="en-IE" sz="1100" b="1" noProof="0" dirty="0">
                <a:solidFill>
                  <a:srgbClr val="0070C0"/>
                </a:solidFill>
                <a:latin typeface="Calibri" panose="020F0502020204030204" pitchFamily="34" charset="0"/>
                <a:cs typeface="Calibri" panose="020F0502020204030204" pitchFamily="34" charset="0"/>
              </a:rPr>
              <a:t> 2024-1-AT01-KA220-ADU-000254167</a:t>
            </a:r>
            <a:endParaRPr lang="en-IE" sz="1100" noProof="0" dirty="0">
              <a:solidFill>
                <a:srgbClr val="0070C0"/>
              </a:solidFill>
              <a:latin typeface="Calibri" panose="020F0502020204030204" pitchFamily="34" charset="0"/>
              <a:cs typeface="Calibri" panose="020F0502020204030204" pitchFamily="34" charset="0"/>
            </a:endParaRPr>
          </a:p>
        </p:txBody>
      </p:sp>
      <p:pic>
        <p:nvPicPr>
          <p:cNvPr id="16" name="Slika 15">
            <a:extLst>
              <a:ext uri="{FF2B5EF4-FFF2-40B4-BE49-F238E27FC236}">
                <a16:creationId xmlns:a16="http://schemas.microsoft.com/office/drawing/2014/main" id="{3C7C78E0-66B7-4A3B-A65D-1FB27DC47DFF}"/>
              </a:ext>
            </a:extLst>
          </p:cNvPr>
          <p:cNvPicPr>
            <a:picLocks noChangeAspect="1"/>
          </p:cNvPicPr>
          <p:nvPr/>
        </p:nvPicPr>
        <p:blipFill rotWithShape="1">
          <a:blip r:embed="rId3"/>
          <a:srcRect t="21235" b="39429"/>
          <a:stretch/>
        </p:blipFill>
        <p:spPr>
          <a:xfrm>
            <a:off x="982197" y="850354"/>
            <a:ext cx="3576552" cy="1406846"/>
          </a:xfrm>
          <a:prstGeom prst="rect">
            <a:avLst/>
          </a:prstGeom>
        </p:spPr>
      </p:pic>
      <p:pic>
        <p:nvPicPr>
          <p:cNvPr id="1026" name="Picture 2" descr="Slika:Flag of Austria.svg - Wikipedija, prosta enciklopedija">
            <a:extLst>
              <a:ext uri="{FF2B5EF4-FFF2-40B4-BE49-F238E27FC236}">
                <a16:creationId xmlns:a16="http://schemas.microsoft.com/office/drawing/2014/main" id="{C88C830A-B583-45B4-9D3B-886B19B8E4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9087" y="2193125"/>
            <a:ext cx="674955" cy="4505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lika:Flag of Greece.svg - Wikipedija, prosta enciklopedija">
            <a:extLst>
              <a:ext uri="{FF2B5EF4-FFF2-40B4-BE49-F238E27FC236}">
                <a16:creationId xmlns:a16="http://schemas.microsoft.com/office/drawing/2014/main" id="{88AC3A0A-ED8F-4E90-A804-2677B2DBEC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4546" y="3447756"/>
            <a:ext cx="675060" cy="4500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lika:Flag of Ireland.svg - Wikipedija, prosta enciklopedija">
            <a:extLst>
              <a:ext uri="{FF2B5EF4-FFF2-40B4-BE49-F238E27FC236}">
                <a16:creationId xmlns:a16="http://schemas.microsoft.com/office/drawing/2014/main" id="{E5FACD4E-F0D1-48E6-8C92-610A7B0642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54546" y="4074825"/>
            <a:ext cx="669496" cy="3347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lika:Flag of Cyprus.svg - Wikipedija, prosta enciklopedija">
            <a:extLst>
              <a:ext uri="{FF2B5EF4-FFF2-40B4-BE49-F238E27FC236}">
                <a16:creationId xmlns:a16="http://schemas.microsoft.com/office/drawing/2014/main" id="{9F97BB46-E23D-481D-A4DC-71C0E0EA91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49087" y="2820687"/>
            <a:ext cx="674955" cy="4500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lag of Slovenia - Wikipedia">
            <a:extLst>
              <a:ext uri="{FF2B5EF4-FFF2-40B4-BE49-F238E27FC236}">
                <a16:creationId xmlns:a16="http://schemas.microsoft.com/office/drawing/2014/main" id="{80BDD8AE-8768-4EE3-B476-D7FF7C87BF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54547" y="4586602"/>
            <a:ext cx="669495" cy="334748"/>
          </a:xfrm>
          <a:prstGeom prst="rect">
            <a:avLst/>
          </a:prstGeom>
          <a:noFill/>
          <a:extLst>
            <a:ext uri="{909E8E84-426E-40DD-AFC4-6F175D3DCCD1}">
              <a14:hiddenFill xmlns:a14="http://schemas.microsoft.com/office/drawing/2010/main">
                <a:solidFill>
                  <a:srgbClr val="FFFFFF"/>
                </a:solidFill>
              </a14:hiddenFill>
            </a:ext>
          </a:extLst>
        </p:spPr>
      </p:pic>
      <p:pic>
        <p:nvPicPr>
          <p:cNvPr id="4" name="Slika 3">
            <a:extLst>
              <a:ext uri="{FF2B5EF4-FFF2-40B4-BE49-F238E27FC236}">
                <a16:creationId xmlns:a16="http://schemas.microsoft.com/office/drawing/2014/main" id="{3BF05CFF-7C57-4E3D-B354-94B4E79073F9}"/>
              </a:ext>
            </a:extLst>
          </p:cNvPr>
          <p:cNvPicPr>
            <a:picLocks noChangeAspect="1"/>
          </p:cNvPicPr>
          <p:nvPr/>
        </p:nvPicPr>
        <p:blipFill>
          <a:blip r:embed="rId9"/>
          <a:stretch>
            <a:fillRect/>
          </a:stretch>
        </p:blipFill>
        <p:spPr>
          <a:xfrm>
            <a:off x="8746584" y="5436828"/>
            <a:ext cx="2220297" cy="495376"/>
          </a:xfrm>
          <a:prstGeom prst="rect">
            <a:avLst/>
          </a:prstGeom>
        </p:spPr>
      </p:pic>
      <p:sp>
        <p:nvSpPr>
          <p:cNvPr id="12" name="Naslov 1">
            <a:extLst>
              <a:ext uri="{FF2B5EF4-FFF2-40B4-BE49-F238E27FC236}">
                <a16:creationId xmlns:a16="http://schemas.microsoft.com/office/drawing/2014/main" id="{99CA3FDD-3E4F-4AE2-B69F-7188B8369013}"/>
              </a:ext>
            </a:extLst>
          </p:cNvPr>
          <p:cNvSpPr txBox="1">
            <a:spLocks/>
          </p:cNvSpPr>
          <p:nvPr/>
        </p:nvSpPr>
        <p:spPr>
          <a:xfrm>
            <a:off x="2602992" y="2713029"/>
            <a:ext cx="6180598" cy="1282070"/>
          </a:xfrm>
          <a:prstGeom prst="rect">
            <a:avLst/>
          </a:prstGeom>
        </p:spPr>
        <p:txBody>
          <a:bodyPr vert="horz" lIns="91440" tIns="45720" rIns="91440" bIns="45720" rtlCol="0" anchor="b">
            <a:normAutofit/>
          </a:bodyPr>
          <a:lstStyle>
            <a:lvl1pPr algn="l" defTabSz="914400" rtl="0" eaLnBrk="1" latinLnBrk="0" hangingPunct="1">
              <a:lnSpc>
                <a:spcPct val="76000"/>
              </a:lnSpc>
              <a:spcBef>
                <a:spcPct val="0"/>
              </a:spcBef>
              <a:buNone/>
              <a:defRPr sz="8000" b="1" kern="1200" cap="none" baseline="0">
                <a:solidFill>
                  <a:schemeClr val="tx1"/>
                </a:solidFill>
                <a:latin typeface="+mj-lt"/>
                <a:ea typeface="+mj-ea"/>
                <a:cs typeface="+mj-cs"/>
              </a:defRPr>
            </a:lvl1pPr>
          </a:lstStyle>
          <a:p>
            <a:pPr algn="ctr"/>
            <a:r>
              <a:rPr lang="en-IE" sz="4000" noProof="0" dirty="0">
                <a:solidFill>
                  <a:srgbClr val="C52B87"/>
                </a:solidFill>
                <a:latin typeface="Calibri" panose="020F0502020204030204" pitchFamily="34" charset="0"/>
                <a:cs typeface="Calibri" panose="020F0502020204030204" pitchFamily="34" charset="0"/>
              </a:rPr>
              <a:t>Inovativno poučevanje in učenje</a:t>
            </a:r>
          </a:p>
        </p:txBody>
      </p:sp>
      <p:sp>
        <p:nvSpPr>
          <p:cNvPr id="2" name="Naslov 1">
            <a:extLst>
              <a:ext uri="{FF2B5EF4-FFF2-40B4-BE49-F238E27FC236}">
                <a16:creationId xmlns:a16="http://schemas.microsoft.com/office/drawing/2014/main" id="{B1FC5D65-225F-14E8-3FDF-0C83F745B96E}"/>
              </a:ext>
            </a:extLst>
          </p:cNvPr>
          <p:cNvSpPr txBox="1">
            <a:spLocks/>
          </p:cNvSpPr>
          <p:nvPr/>
        </p:nvSpPr>
        <p:spPr>
          <a:xfrm>
            <a:off x="2830858" y="4092789"/>
            <a:ext cx="6180598" cy="667163"/>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76000"/>
              </a:lnSpc>
              <a:spcBef>
                <a:spcPct val="0"/>
              </a:spcBef>
              <a:buNone/>
              <a:defRPr sz="8000" b="1" kern="1200" cap="none" baseline="0">
                <a:solidFill>
                  <a:schemeClr val="tx1"/>
                </a:solidFill>
                <a:latin typeface="+mj-lt"/>
                <a:ea typeface="+mj-ea"/>
                <a:cs typeface="+mj-cs"/>
              </a:defRPr>
            </a:lvl1pPr>
          </a:lstStyle>
          <a:p>
            <a:pPr algn="ctr"/>
            <a:r>
              <a:rPr lang="en-IE" sz="2800" noProof="0" dirty="0">
                <a:solidFill>
                  <a:srgbClr val="C52B87"/>
                </a:solidFill>
                <a:latin typeface="Calibri" panose="020F0502020204030204" pitchFamily="34" charset="0"/>
                <a:cs typeface="Calibri" panose="020F0502020204030204" pitchFamily="34" charset="0"/>
              </a:rPr>
              <a:t>Uporaba TPK, TPACK ter poučevanja in učenja</a:t>
            </a:r>
          </a:p>
        </p:txBody>
      </p:sp>
      <p:pic>
        <p:nvPicPr>
          <p:cNvPr id="13" name="Slika 12">
            <a:extLst>
              <a:ext uri="{FF2B5EF4-FFF2-40B4-BE49-F238E27FC236}">
                <a16:creationId xmlns:a16="http://schemas.microsoft.com/office/drawing/2014/main" id="{4C3A3DB0-15DB-4F97-830C-3EEE5D5F1A4A}"/>
              </a:ext>
            </a:extLst>
          </p:cNvPr>
          <p:cNvPicPr>
            <a:picLocks noChangeAspect="1"/>
          </p:cNvPicPr>
          <p:nvPr/>
        </p:nvPicPr>
        <p:blipFill>
          <a:blip r:embed="rId10"/>
          <a:stretch>
            <a:fillRect/>
          </a:stretch>
        </p:blipFill>
        <p:spPr>
          <a:xfrm>
            <a:off x="8366361" y="5418529"/>
            <a:ext cx="2535677" cy="531973"/>
          </a:xfrm>
          <a:prstGeom prst="rect">
            <a:avLst/>
          </a:prstGeom>
        </p:spPr>
      </p:pic>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2B1F79-660D-7F65-482D-DD3B400516F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A3C80A8-70E2-E9F2-C4C9-DF2E1D98A07B}"/>
              </a:ext>
            </a:extLst>
          </p:cNvPr>
          <p:cNvSpPr>
            <a:spLocks noGrp="1"/>
          </p:cNvSpPr>
          <p:nvPr>
            <p:ph type="title"/>
          </p:nvPr>
        </p:nvSpPr>
        <p:spPr>
          <a:xfrm>
            <a:off x="406880" y="-106141"/>
            <a:ext cx="9601200" cy="1142385"/>
          </a:xfrm>
        </p:spPr>
        <p:txBody>
          <a:bodyPr rtlCol="0"/>
          <a:lstStyle/>
          <a:p>
            <a:pPr rtl="0"/>
            <a:r>
              <a:rPr lang="en-IE" noProof="0" dirty="0">
                <a:solidFill>
                  <a:srgbClr val="C52B87"/>
                </a:solidFill>
                <a:latin typeface="Calibri" panose="020F0502020204030204" pitchFamily="34" charset="0"/>
                <a:cs typeface="Calibri" panose="020F0502020204030204" pitchFamily="34" charset="0"/>
              </a:rPr>
              <a:t>Primer iz prakse </a:t>
            </a:r>
            <a:r>
              <a:rPr lang="en-US" noProof="0" dirty="0">
                <a:solidFill>
                  <a:srgbClr val="C52B87"/>
                </a:solidFill>
                <a:latin typeface="Calibri" panose="020F0502020204030204" pitchFamily="34" charset="0"/>
                <a:cs typeface="Calibri" panose="020F0502020204030204" pitchFamily="34" charset="0"/>
              </a:rPr>
              <a:t>– Prilagajanje študijskih programov na DCU</a:t>
            </a:r>
            <a:endParaRPr lang="en-IE" noProof="0" dirty="0">
              <a:solidFill>
                <a:srgbClr val="C52B87"/>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C9736F82-8FDD-8F9E-208C-CB7F9CEB1E92}"/>
              </a:ext>
            </a:extLst>
          </p:cNvPr>
          <p:cNvSpPr/>
          <p:nvPr/>
        </p:nvSpPr>
        <p:spPr>
          <a:xfrm>
            <a:off x="406880" y="1123175"/>
            <a:ext cx="6484808" cy="4770537"/>
          </a:xfrm>
          <a:prstGeom prst="rect">
            <a:avLst/>
          </a:prstGeom>
        </p:spPr>
        <p:txBody>
          <a:bodyPr wrap="square">
            <a:spAutoFit/>
          </a:bodyPr>
          <a:lstStyle/>
          <a:p>
            <a:pPr algn="just"/>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Sprejeti ukrepi:</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Predavanja so bila vnaprej posneta in objavljena na platformi Loop (virtualno učno okolje – VLE). </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Tedenska struktura je vključevala kontekstualizacijske videoposnetke predavatelja, branje in vaje v obliki kvizov. </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Namesto seminarjev v živo v majhnih skupinah je pedagoška ekipa RE posnela skupinske razprave (na Zoomu), jih vključila v Loop in ustvarila interaktivne dejavnosti H5P za refleksijo. </a:t>
            </a: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Po opravljanju nalog H5P so študenti objavili razmišljanja na diskusijskih forumih. </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Gostujoči govorniki so sodelovali prek intervjujev prek Zoom s strokovnjaki s področja katoliškega osnovnošolskega izobraževanja (učitelji, ravnatelji, upravni odbori) in so bili vključeni v tečaj. </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Več načinov (video, avdio, besedilo), podnapisi, dosledna oblika strani, tedenska komunikacija, svetovalne ure (in posnetki teh ur). </a:t>
            </a:r>
          </a:p>
          <a:p>
            <a:pPr marL="285750" indent="-285750" algn="just">
              <a:buFont typeface="Arial" panose="020B0604020202020204" pitchFamily="34" charset="0"/>
              <a:buChar char="•"/>
            </a:pPr>
            <a:r>
              <a:rPr lang="en-IE" sz="1600" i="0" noProof="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Tradicionalni esej v dolžini 2000 besed je bil nadomeščen s tridelnim e-portfeljem, ki uporablja Loop Reflect. Študenti so predložili artefakte + razmišljanja + metarazmišljanja; multimedija je bila dovoljena.</a:t>
            </a: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person sitting at a computer&#10;&#10;AI-generated content may be incorrect.">
            <a:extLst>
              <a:ext uri="{FF2B5EF4-FFF2-40B4-BE49-F238E27FC236}">
                <a16:creationId xmlns:a16="http://schemas.microsoft.com/office/drawing/2014/main" id="{EFA2065E-7396-D46B-977B-DFBB150EC0BE}"/>
              </a:ext>
            </a:extLst>
          </p:cNvPr>
          <p:cNvPicPr>
            <a:picLocks noChangeAspect="1"/>
          </p:cNvPicPr>
          <p:nvPr/>
        </p:nvPicPr>
        <p:blipFill>
          <a:blip r:embed="rId3"/>
          <a:stretch>
            <a:fillRect/>
          </a:stretch>
        </p:blipFill>
        <p:spPr>
          <a:xfrm>
            <a:off x="7119580" y="1636329"/>
            <a:ext cx="4991175" cy="3744227"/>
          </a:xfrm>
          <a:prstGeom prst="rect">
            <a:avLst/>
          </a:prstGeom>
        </p:spPr>
      </p:pic>
      <p:sp>
        <p:nvSpPr>
          <p:cNvPr id="6" name="TextBox 5">
            <a:extLst>
              <a:ext uri="{FF2B5EF4-FFF2-40B4-BE49-F238E27FC236}">
                <a16:creationId xmlns:a16="http://schemas.microsoft.com/office/drawing/2014/main" id="{3D279FEB-325F-3DEA-D319-742EA4239E4E}"/>
              </a:ext>
            </a:extLst>
          </p:cNvPr>
          <p:cNvSpPr txBox="1"/>
          <p:nvPr/>
        </p:nvSpPr>
        <p:spPr>
          <a:xfrm>
            <a:off x="7119580" y="5438341"/>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studio4rt 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Pravokotnik 6">
            <a:extLst>
              <a:ext uri="{FF2B5EF4-FFF2-40B4-BE49-F238E27FC236}">
                <a16:creationId xmlns:a16="http://schemas.microsoft.com/office/drawing/2014/main" id="{069CF392-F0F4-45E6-B026-311125A5C91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Slika 7">
            <a:extLst>
              <a:ext uri="{FF2B5EF4-FFF2-40B4-BE49-F238E27FC236}">
                <a16:creationId xmlns:a16="http://schemas.microsoft.com/office/drawing/2014/main" id="{E12CE202-8C6D-4651-B0BB-47E44217E468}"/>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66510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4548B4-CD57-C7F3-0FE1-D6E196F43B67}"/>
            </a:ext>
          </a:extLst>
        </p:cNvPr>
        <p:cNvGrpSpPr/>
        <p:nvPr/>
      </p:nvGrpSpPr>
      <p:grpSpPr>
        <a:xfrm>
          <a:off x="0" y="0"/>
          <a:ext cx="0" cy="0"/>
          <a:chOff x="0" y="0"/>
          <a:chExt cx="0" cy="0"/>
        </a:xfrm>
      </p:grpSpPr>
      <p:pic>
        <p:nvPicPr>
          <p:cNvPr id="3" name="Picture Placeholder 2" descr="A cartoon of a person sitting at a desk with a light bulb above her head&#10;&#10;AI-generated content may be incorrect.">
            <a:extLst>
              <a:ext uri="{FF2B5EF4-FFF2-40B4-BE49-F238E27FC236}">
                <a16:creationId xmlns:a16="http://schemas.microsoft.com/office/drawing/2014/main" id="{6E7B288A-A70C-2CC9-B196-69FBA8483F0C}"/>
              </a:ext>
            </a:extLst>
          </p:cNvPr>
          <p:cNvPicPr>
            <a:picLocks noGrp="1" noChangeAspect="1"/>
          </p:cNvPicPr>
          <p:nvPr>
            <p:ph type="pic" idx="1"/>
          </p:nvPr>
        </p:nvPicPr>
        <p:blipFill>
          <a:blip r:embed="rId3"/>
          <a:srcRect t="9674" b="9674"/>
          <a:stretch>
            <a:fillRect/>
          </a:stretch>
        </p:blipFill>
        <p:spPr>
          <a:xfrm>
            <a:off x="7479791" y="1307162"/>
            <a:ext cx="3750691" cy="4421600"/>
          </a:xfrm>
        </p:spPr>
      </p:pic>
      <p:sp>
        <p:nvSpPr>
          <p:cNvPr id="5" name="TextBox 4">
            <a:extLst>
              <a:ext uri="{FF2B5EF4-FFF2-40B4-BE49-F238E27FC236}">
                <a16:creationId xmlns:a16="http://schemas.microsoft.com/office/drawing/2014/main" id="{B0C33CB8-2FA1-CBB4-4E85-E2772567724F}"/>
              </a:ext>
            </a:extLst>
          </p:cNvPr>
          <p:cNvSpPr txBox="1"/>
          <p:nvPr/>
        </p:nvSpPr>
        <p:spPr>
          <a:xfrm>
            <a:off x="504317" y="641412"/>
            <a:ext cx="11623675" cy="452432"/>
          </a:xfrm>
          <a:prstGeom prst="rect">
            <a:avLst/>
          </a:prstGeom>
          <a:noFill/>
        </p:spPr>
        <p:txBody>
          <a:bodyPr wrap="square" rtlCol="0">
            <a:spAutoFit/>
          </a:bodyPr>
          <a:lstStyle/>
          <a:p>
            <a:pPr>
              <a:lnSpc>
                <a:spcPct val="90000"/>
              </a:lnSpc>
              <a:spcBef>
                <a:spcPct val="0"/>
              </a:spcBef>
            </a:pPr>
            <a:r>
              <a:rPr lang="en-IE" sz="2600" b="1" dirty="0">
                <a:solidFill>
                  <a:srgbClr val="C52B87"/>
                </a:solidFill>
                <a:latin typeface="Calibri" panose="020F0502020204030204" pitchFamily="34" charset="0"/>
                <a:ea typeface="+mj-ea"/>
                <a:cs typeface="Calibri" panose="020F0502020204030204" pitchFamily="34" charset="0"/>
              </a:rPr>
              <a:t>Primer iz prakse </a:t>
            </a:r>
            <a:r>
              <a:rPr lang="en-US" sz="2600" b="1" dirty="0">
                <a:solidFill>
                  <a:srgbClr val="C52B87"/>
                </a:solidFill>
                <a:latin typeface="Calibri" panose="020F0502020204030204" pitchFamily="34" charset="0"/>
                <a:ea typeface="+mj-ea"/>
                <a:cs typeface="Calibri" panose="020F0502020204030204" pitchFamily="34" charset="0"/>
              </a:rPr>
              <a:t>– Prilagajanje študijskih programov na DCU</a:t>
            </a:r>
            <a:endParaRPr lang="en-IE" sz="2600" b="1" dirty="0">
              <a:solidFill>
                <a:srgbClr val="C52B87"/>
              </a:solidFill>
              <a:latin typeface="Calibri" panose="020F0502020204030204" pitchFamily="34" charset="0"/>
              <a:ea typeface="+mj-ea"/>
              <a:cs typeface="Calibri" panose="020F0502020204030204" pitchFamily="34" charset="0"/>
            </a:endParaRPr>
          </a:p>
        </p:txBody>
      </p:sp>
      <p:sp>
        <p:nvSpPr>
          <p:cNvPr id="6" name="Rectangle 5">
            <a:extLst>
              <a:ext uri="{FF2B5EF4-FFF2-40B4-BE49-F238E27FC236}">
                <a16:creationId xmlns:a16="http://schemas.microsoft.com/office/drawing/2014/main" id="{BD1F131F-C381-1781-A988-B2D2564E7EE0}"/>
              </a:ext>
            </a:extLst>
          </p:cNvPr>
          <p:cNvSpPr/>
          <p:nvPr/>
        </p:nvSpPr>
        <p:spPr>
          <a:xfrm>
            <a:off x="568481" y="1438099"/>
            <a:ext cx="6306771" cy="4524315"/>
          </a:xfrm>
          <a:prstGeom prst="rect">
            <a:avLst/>
          </a:prstGeom>
        </p:spPr>
        <p:txBody>
          <a:bodyPr wrap="square">
            <a:spAutoFit/>
          </a:bodyPr>
          <a:lstStyle/>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Učinek:</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Večja interaktivnost, večja </a:t>
            </a:r>
            <a:r>
              <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vključenost</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študentov.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Bogati in pomenljivi prispevki na forumu; študenti so imeli čas za poglobljeno razmišljanje.</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Ustvarjalne, individualne in zanimive prispevke v e-portfelju; predavatelj je to doživel kot osebno izpolnjujoče.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Predavatelj je bil vzor dobre tehnološko-pedagoške prakse.</a:t>
            </a:r>
          </a:p>
          <a:p>
            <a:pPr marL="285750" indent="-285750">
              <a:buFont typeface="Arial" panose="020B0604020202020204" pitchFamily="34" charset="0"/>
              <a:buChar char="•"/>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Nasveti predavatelja:</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Bodite dosledni pri strukturi</a:t>
            </a:r>
            <a:r>
              <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držite se načrta, da študenti vedo, kaj lahko pričakujejo.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Poznajte potrebe, učne sloge in izzive </a:t>
            </a:r>
            <a:r>
              <a:rPr lang="en-IE" sz="16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svojih</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udeležencev</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Svojo stran VLE (Loop) oblikujte premišljeno z jasno postavitvijo, tedenskim objavljanjem vsebin, ne pa le z nalaganjem datotek.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Uporabite podporo za strokovno izpopolnjevanje (CPD), kot je tista iz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Enote za izboljšanje poučevanja</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6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Dajte</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6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izobraževancem</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možnost izbire pri ocenjevanju, vendar jim dajte jasna navodila in podporo.</a:t>
            </a: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25CC137-BC56-DAF9-25A0-3A7DA38AB911}"/>
              </a:ext>
            </a:extLst>
          </p:cNvPr>
          <p:cNvSpPr txBox="1"/>
          <p:nvPr/>
        </p:nvSpPr>
        <p:spPr>
          <a:xfrm>
            <a:off x="7479791" y="5728762"/>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8" name="Pravokotnik 7">
            <a:extLst>
              <a:ext uri="{FF2B5EF4-FFF2-40B4-BE49-F238E27FC236}">
                <a16:creationId xmlns:a16="http://schemas.microsoft.com/office/drawing/2014/main" id="{57F950D4-6B04-45E1-A0CC-371B0043422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Slika 8">
            <a:extLst>
              <a:ext uri="{FF2B5EF4-FFF2-40B4-BE49-F238E27FC236}">
                <a16:creationId xmlns:a16="http://schemas.microsoft.com/office/drawing/2014/main" id="{6E232D06-2B20-4957-9B2B-E8A7EA109CE6}"/>
              </a:ext>
            </a:extLst>
          </p:cNvPr>
          <p:cNvPicPr>
            <a:picLocks noChangeAspect="1"/>
          </p:cNvPicPr>
          <p:nvPr/>
        </p:nvPicPr>
        <p:blipFill>
          <a:blip r:embed="rId6"/>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78344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425EB36-1C33-95A3-9E1F-E96DD5B3E3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CF2936-AFB2-CD0D-4288-DA908E9BE1B4}"/>
              </a:ext>
            </a:extLst>
          </p:cNvPr>
          <p:cNvSpPr txBox="1"/>
          <p:nvPr/>
        </p:nvSpPr>
        <p:spPr>
          <a:xfrm>
            <a:off x="6805890" y="596872"/>
            <a:ext cx="1872629" cy="461665"/>
          </a:xfrm>
          <a:prstGeom prst="rect">
            <a:avLst/>
          </a:prstGeom>
          <a:noFill/>
        </p:spPr>
        <p:txBody>
          <a:bodyPr wrap="none" rtlCol="0">
            <a:spAutoFit/>
          </a:bodyPr>
          <a:lstStyle/>
          <a:p>
            <a:r>
              <a:rPr lang="en-IE" sz="2400" b="1" spc="300" noProof="0" dirty="0">
                <a:solidFill>
                  <a:srgbClr val="0070C0"/>
                </a:solidFill>
                <a:latin typeface="Calibri" panose="020F0502020204030204" pitchFamily="34" charset="0"/>
                <a:ea typeface="Calibri" panose="020F0502020204030204" pitchFamily="34" charset="0"/>
                <a:cs typeface="Calibri" panose="020F0502020204030204" pitchFamily="34" charset="0"/>
              </a:rPr>
              <a:t>Naloga 1 </a:t>
            </a:r>
          </a:p>
        </p:txBody>
      </p:sp>
      <p:sp>
        <p:nvSpPr>
          <p:cNvPr id="6" name="Rectangle 5">
            <a:extLst>
              <a:ext uri="{FF2B5EF4-FFF2-40B4-BE49-F238E27FC236}">
                <a16:creationId xmlns:a16="http://schemas.microsoft.com/office/drawing/2014/main" id="{80D2FFDA-A189-9F9A-CEA2-826A43B80D0A}"/>
              </a:ext>
            </a:extLst>
          </p:cNvPr>
          <p:cNvSpPr/>
          <p:nvPr/>
        </p:nvSpPr>
        <p:spPr>
          <a:xfrm>
            <a:off x="6096000" y="1277289"/>
            <a:ext cx="5779698" cy="3906134"/>
          </a:xfrm>
          <a:prstGeom prst="rect">
            <a:avLst/>
          </a:prstGeom>
        </p:spPr>
        <p:txBody>
          <a:bodyPr wrap="square">
            <a:spAutoFit/>
          </a:bodyPr>
          <a:lstStyle/>
          <a:p>
            <a:r>
              <a:rPr lang="en-IE" sz="2000" b="1" noProof="0" dirty="0">
                <a:solidFill>
                  <a:srgbClr val="C52B87"/>
                </a:solidFill>
                <a:latin typeface="Calibri" panose="020F0502020204030204" pitchFamily="34" charset="0"/>
                <a:ea typeface="+mj-ea"/>
                <a:cs typeface="Calibri" panose="020F0502020204030204" pitchFamily="34" charset="0"/>
              </a:rPr>
              <a:t>Uporaba okvira TPACK za preoblikovanje trenutne lekcije/predmeta</a:t>
            </a:r>
          </a:p>
          <a:p>
            <a:endParaRPr lang="en-IE" sz="2000" b="1" noProof="0" dirty="0">
              <a:solidFill>
                <a:srgbClr val="C52B87"/>
              </a:solidFill>
              <a:latin typeface="Calibri" panose="020F0502020204030204" pitchFamily="34" charset="0"/>
              <a:ea typeface="+mj-ea"/>
              <a:cs typeface="Calibri" panose="020F0502020204030204" pitchFamily="34" charset="0"/>
            </a:endParaRPr>
          </a:p>
          <a:p>
            <a:pPr algn="just"/>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 tej dejavnosti boste analizirali svojo trenutno pedagoško prakso skozi prizmo TPACK in opredelili priložnosti za izboljšanje učenja z uporabo namenske, pedagoško usklajene tehnologije.</a:t>
            </a:r>
          </a:p>
          <a:p>
            <a:pPr algn="just"/>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indent="-196850" algn="just">
              <a:buClr>
                <a:schemeClr val="dk1"/>
              </a:buClr>
              <a:buSzPts val="1400"/>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Navodila:</a:t>
            </a:r>
          </a:p>
          <a:p>
            <a:pPr indent="-196850" algn="just">
              <a:buClr>
                <a:schemeClr val="dk1"/>
              </a:buClr>
              <a:buSzPts val="1400"/>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1. Izberite eno lekcijo/srečanje/modul, ki ga trenutno poučujete. Izberite nekaj, kar izvajate redno in dobro poznate – na primer lekcijo pismenosti za odrasle, uvodno srečanje, dejavnost za pridobivanje delovnih veščin ali delavnico o slovnici angleškega jezika kot drugega jezika (ESL).</a:t>
            </a:r>
          </a:p>
          <a:p>
            <a:pPr algn="just"/>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900" noProof="0" dirty="0">
              <a:ea typeface="Lato" panose="020F0502020204030203" pitchFamily="34" charset="0"/>
              <a:cs typeface="Lato" panose="020F0502020204030203" pitchFamily="34" charset="0"/>
            </a:endParaRPr>
          </a:p>
        </p:txBody>
      </p:sp>
      <p:pic>
        <p:nvPicPr>
          <p:cNvPr id="3" name="Picture 2" descr="A person standing next to a large tablet&#10;&#10;AI-generated content may be incorrect.">
            <a:extLst>
              <a:ext uri="{FF2B5EF4-FFF2-40B4-BE49-F238E27FC236}">
                <a16:creationId xmlns:a16="http://schemas.microsoft.com/office/drawing/2014/main" id="{B1663632-43EA-CDA8-FBFB-1C37FED68027}"/>
              </a:ext>
            </a:extLst>
          </p:cNvPr>
          <p:cNvPicPr>
            <a:picLocks noChangeAspect="1"/>
          </p:cNvPicPr>
          <p:nvPr/>
        </p:nvPicPr>
        <p:blipFill>
          <a:blip r:embed="rId3"/>
          <a:stretch>
            <a:fillRect/>
          </a:stretch>
        </p:blipFill>
        <p:spPr>
          <a:xfrm>
            <a:off x="886326" y="943276"/>
            <a:ext cx="4408371" cy="4408371"/>
          </a:xfrm>
          <a:prstGeom prst="rect">
            <a:avLst/>
          </a:prstGeom>
        </p:spPr>
      </p:pic>
      <p:sp>
        <p:nvSpPr>
          <p:cNvPr id="7" name="TextBox 6">
            <a:extLst>
              <a:ext uri="{FF2B5EF4-FFF2-40B4-BE49-F238E27FC236}">
                <a16:creationId xmlns:a16="http://schemas.microsoft.com/office/drawing/2014/main" id="{7A92638A-93AF-4532-8F5F-991236C7097F}"/>
              </a:ext>
            </a:extLst>
          </p:cNvPr>
          <p:cNvSpPr txBox="1"/>
          <p:nvPr/>
        </p:nvSpPr>
        <p:spPr>
          <a:xfrm>
            <a:off x="886326" y="5351647"/>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vectorjuice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8" name="Pravokotnik 7">
            <a:extLst>
              <a:ext uri="{FF2B5EF4-FFF2-40B4-BE49-F238E27FC236}">
                <a16:creationId xmlns:a16="http://schemas.microsoft.com/office/drawing/2014/main" id="{523DBCFD-C6B1-4095-A052-299ED5D06B4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Slika 8">
            <a:extLst>
              <a:ext uri="{FF2B5EF4-FFF2-40B4-BE49-F238E27FC236}">
                <a16:creationId xmlns:a16="http://schemas.microsoft.com/office/drawing/2014/main" id="{C9CD67CB-D86E-4630-BEBE-91E5D2A19776}"/>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41757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C52E368-112E-DAC9-439F-82F12CAA81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1C85ABD-74E8-5F15-4AC4-C4FC68674218}"/>
              </a:ext>
            </a:extLst>
          </p:cNvPr>
          <p:cNvSpPr txBox="1"/>
          <p:nvPr/>
        </p:nvSpPr>
        <p:spPr>
          <a:xfrm>
            <a:off x="615700" y="217310"/>
            <a:ext cx="10960599" cy="830997"/>
          </a:xfrm>
          <a:prstGeom prst="rect">
            <a:avLst/>
          </a:prstGeom>
          <a:noFill/>
        </p:spPr>
        <p:txBody>
          <a:bodyPr wrap="squar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Dejavnost: </a:t>
            </a:r>
            <a:r>
              <a:rPr lang="en-IE" sz="2400" b="1" spc="300" noProof="0" dirty="0">
                <a:solidFill>
                  <a:srgbClr val="0070C0"/>
                </a:solidFill>
                <a:latin typeface="Calibri" panose="020F0502020204030204" pitchFamily="34" charset="0"/>
                <a:ea typeface="Calibri" panose="020F0502020204030204" pitchFamily="34" charset="0"/>
                <a:cs typeface="Calibri" panose="020F0502020204030204" pitchFamily="34" charset="0"/>
              </a:rPr>
              <a:t>Uporaba okvira TPACK za preoblikovanje obstoječe učne ure/predmeta </a:t>
            </a:r>
            <a:r>
              <a:rPr lang="en-IE" sz="2000" b="1" spc="300" noProof="0" dirty="0">
                <a:solidFill>
                  <a:srgbClr val="0070C0"/>
                </a:solidFill>
                <a:latin typeface="Calibri" panose="020F0502020204030204" pitchFamily="34" charset="0"/>
                <a:ea typeface="Calibri" panose="020F0502020204030204" pitchFamily="34" charset="0"/>
                <a:cs typeface="Calibri" panose="020F0502020204030204" pitchFamily="34" charset="0"/>
              </a:rPr>
              <a:t>(45 minut)</a:t>
            </a:r>
          </a:p>
        </p:txBody>
      </p:sp>
      <p:sp>
        <p:nvSpPr>
          <p:cNvPr id="3" name="Content Placeholder 2">
            <a:extLst>
              <a:ext uri="{FF2B5EF4-FFF2-40B4-BE49-F238E27FC236}">
                <a16:creationId xmlns:a16="http://schemas.microsoft.com/office/drawing/2014/main" id="{DB961486-E3ED-4D52-88FF-549080AE24D0}"/>
              </a:ext>
            </a:extLst>
          </p:cNvPr>
          <p:cNvSpPr txBox="1">
            <a:spLocks/>
          </p:cNvSpPr>
          <p:nvPr/>
        </p:nvSpPr>
        <p:spPr>
          <a:xfrm>
            <a:off x="434721" y="1048306"/>
            <a:ext cx="11757279" cy="53611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2. Z uporabo okvira TPACK narišite zemljevid svoje trenutne prakse. Uporabite spodnje navedbe, da opredelite, kaj trenutno počnete:</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Vsebinsko znanje (CK): Na katero temeljno znanje, spretnosti ali koncepte se lekcija osredotoča?</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Pedagoško znanje (PK): Kako to poučujete? (skupinska razprava, problemsko učenje, demonstracije, skupinske dejavnosti)</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Tehnološko znanje (TK): Katera orodja – če sploh katera – trenutno uporabljate? (Padlet, Zoom breakout rooms, Google Docs, H5P, </a:t>
            </a: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Mentimeter</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t>
            </a:r>
          </a:p>
          <a:p>
            <a:pPr marL="88900" indent="-285750" algn="just">
              <a:lnSpc>
                <a:spcPct val="100000"/>
              </a:lnSpc>
              <a:spcBef>
                <a:spcPts val="0"/>
              </a:spcBef>
              <a:buClr>
                <a:schemeClr val="dk1"/>
              </a:buClr>
              <a:buSzPts val="1400"/>
            </a:pPr>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3. Analizirajte vrzeli in priložnosti za izboljšanje. Razmislite o naslednjem:</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Kateri elementi TPACK so močni? Kateri so premalo razviti?</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Ali tehnologija, ki jo trenutno uporabljate, prinaša dodano vrednost ali le dodatno zapletenost?</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Bi tehnologija lahko pomagala, da bi bilo učenje bolj: interaktivno, sodelovalno, diferencirano, dostopno, praktično ali povezano z resničnim svetom?</a:t>
            </a:r>
          </a:p>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Uporabite naslednja vprašanja za razmislek:</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Kako bi digitalna orodja lahko izboljšala razumevanje ali uporabo vsebine?</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Kako bi lahko pedagogika in tehnologija učinkoviteje sodelovali?</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Kje bi </a:t>
            </a:r>
            <a:r>
              <a:rPr lang="sl-SI" sz="1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izobraževanci</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 lahko imeli koristi od večje avtonomije, izbire ali prilagajanja?</a:t>
            </a:r>
          </a:p>
          <a:p>
            <a:pPr algn="just">
              <a:lnSpc>
                <a:spcPct val="100000"/>
              </a:lnSpc>
              <a:spcBef>
                <a:spcPts val="0"/>
              </a:spcBef>
              <a:buClr>
                <a:schemeClr val="dk1"/>
              </a:buClr>
              <a:buSzPts val="1400"/>
            </a:pPr>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4. Napišite kratek povzetek prenove.</a:t>
            </a:r>
          </a:p>
          <a:p>
            <a:pPr marL="0" indent="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Napišite kratek pregled, kako bi preoblikovali lekcijo/modul z bolj namernim vključevanjem TPACK. Vključite:</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Revidirane učne izide (če je potrebno).</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Pedagoške strategije, ki jih boste poudarili (skupinsko raziskovanje, mikro učenje, reševanje problemov).</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Digitalna orodja, ki jih boste dodali ali odstranili, in razlog za vsako od njih (Padlet za začetno zbiranje idej, H5P za vaje v obliki kvizov, Google Docs za skupno ustvarjanje, orodje za povratne informacije z umetno inteligenco za formativno podporo).</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Kako te izbire izboljšujejo vključenost, avtonomijo in/ali relevantnost učencev.</a:t>
            </a:r>
          </a:p>
          <a:p>
            <a:pPr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Morebitne izzive in kako jih boste obravnavali.</a:t>
            </a:r>
          </a:p>
          <a:p>
            <a:pPr marL="0" indent="0" algn="just">
              <a:lnSpc>
                <a:spcPct val="10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196850" algn="just">
              <a:lnSpc>
                <a:spcPct val="15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196850" algn="just">
              <a:lnSpc>
                <a:spcPct val="15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0">
              <a:buFont typeface="Arial" panose="020B0604020202020204" pitchFamily="34" charset="0"/>
              <a:buNone/>
            </a:pPr>
            <a:endParaRPr lang="en-IE" noProof="0" dirty="0"/>
          </a:p>
        </p:txBody>
      </p:sp>
      <p:sp>
        <p:nvSpPr>
          <p:cNvPr id="4" name="Pravokotnik 3">
            <a:extLst>
              <a:ext uri="{FF2B5EF4-FFF2-40B4-BE49-F238E27FC236}">
                <a16:creationId xmlns:a16="http://schemas.microsoft.com/office/drawing/2014/main" id="{D8C6480C-921B-47B8-A915-1879915A267D}"/>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E9D26BDF-8959-40BE-B550-20ED2A837C57}"/>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876198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4736A9-4185-39A4-180D-E54B93722DD2}"/>
            </a:ext>
          </a:extLst>
        </p:cNvPr>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EE01226-2668-5020-D7E7-751AF100407F}"/>
              </a:ext>
            </a:extLst>
          </p:cNvPr>
          <p:cNvSpPr>
            <a:spLocks noGrp="1"/>
          </p:cNvSpPr>
          <p:nvPr>
            <p:ph type="pic" idx="1"/>
          </p:nvPr>
        </p:nvSpPr>
        <p:spPr>
          <a:xfrm>
            <a:off x="7712015" y="1160086"/>
            <a:ext cx="3833353" cy="4358580"/>
          </a:xfrm>
        </p:spPr>
        <p:txBody>
          <a:bodyPr/>
          <a:lstStyle/>
          <a:p>
            <a:endParaRPr lang="en-IE" noProof="0" dirty="0"/>
          </a:p>
        </p:txBody>
      </p:sp>
      <p:sp>
        <p:nvSpPr>
          <p:cNvPr id="5" name="TextBox 4">
            <a:extLst>
              <a:ext uri="{FF2B5EF4-FFF2-40B4-BE49-F238E27FC236}">
                <a16:creationId xmlns:a16="http://schemas.microsoft.com/office/drawing/2014/main" id="{0899A81C-3614-CFE7-564A-2C1DE994E1A3}"/>
              </a:ext>
            </a:extLst>
          </p:cNvPr>
          <p:cNvSpPr txBox="1"/>
          <p:nvPr/>
        </p:nvSpPr>
        <p:spPr>
          <a:xfrm>
            <a:off x="525861" y="407091"/>
            <a:ext cx="5115815" cy="461665"/>
          </a:xfrm>
          <a:prstGeom prst="rect">
            <a:avLst/>
          </a:prstGeom>
          <a:noFill/>
        </p:spPr>
        <p:txBody>
          <a:bodyPr wrap="squar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Naloga 2</a:t>
            </a:r>
          </a:p>
        </p:txBody>
      </p:sp>
      <p:sp>
        <p:nvSpPr>
          <p:cNvPr id="6" name="Rectangle 5">
            <a:extLst>
              <a:ext uri="{FF2B5EF4-FFF2-40B4-BE49-F238E27FC236}">
                <a16:creationId xmlns:a16="http://schemas.microsoft.com/office/drawing/2014/main" id="{D91A4BC1-F01C-2726-50EC-B7B012BB9BDA}"/>
              </a:ext>
            </a:extLst>
          </p:cNvPr>
          <p:cNvSpPr/>
          <p:nvPr/>
        </p:nvSpPr>
        <p:spPr>
          <a:xfrm>
            <a:off x="327803" y="1145073"/>
            <a:ext cx="6495690" cy="4567854"/>
          </a:xfrm>
          <a:prstGeom prst="rect">
            <a:avLst/>
          </a:prstGeom>
        </p:spPr>
        <p:txBody>
          <a:bodyPr wrap="square">
            <a:spAutoFit/>
          </a:bodyPr>
          <a:lstStyle/>
          <a:p>
            <a:r>
              <a:rPr lang="en-IE" sz="2000" b="1" noProof="0" dirty="0">
                <a:solidFill>
                  <a:srgbClr val="0070C0"/>
                </a:solidFill>
                <a:latin typeface="Calibri" panose="020F0502020204030204" pitchFamily="34" charset="0"/>
                <a:ea typeface="Calibri" panose="020F0502020204030204" pitchFamily="34" charset="0"/>
                <a:cs typeface="Calibri" panose="020F0502020204030204" pitchFamily="34" charset="0"/>
              </a:rPr>
              <a:t>Uporaba digitalnih orodij za izvedbo sprememb v skladu s TPACK </a:t>
            </a:r>
          </a:p>
          <a:p>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Svoje prenovljene ideje prenesite v prakso tako, da ustvarite primer dejavnosti/vire z uporabo vsaj enega digitalnega orodja, usklajenega z vašimi učnimi cilji in pedagoškim pristopom.</a:t>
            </a:r>
          </a:p>
          <a:p>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Navodila:</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Korak 1. Izberite en element iz vaše prenove, ki ga želite izvesti. Na primer:</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Naloga skupinskega brainstorminga z uporabo Padlet ali Miro</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Kratek video za mikro učenje ali mini lekcija H5P</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Interaktiven scenarij z razvejitvami v Genially</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 AI podprto povpraševanje po povratnih informacijah z uporabo ChatGPT ali Eduaide</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Skupaj ustvarjena predloga Google Doc za skupinsko reševanje problemov</a:t>
            </a:r>
          </a:p>
          <a:p>
            <a:pPr marL="228600" indent="-228600" algn="just">
              <a:buClr>
                <a:schemeClr val="dk1"/>
              </a:buClr>
              <a:buSzPts val="140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Kratka naloga prilagodljivega učenja z uporabo MagicSchool ali podobnega orodja</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Izberite nekaj, za kar lahko v danem časovnem okviru ustvarite prototip.</a:t>
            </a:r>
          </a:p>
          <a:p>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IE" sz="1100" noProof="0" dirty="0"/>
          </a:p>
          <a:p>
            <a:pPr algn="just">
              <a:lnSpc>
                <a:spcPct val="150000"/>
              </a:lnSpc>
            </a:pPr>
            <a:endParaRPr lang="en-IE" sz="900" noProof="0" dirty="0">
              <a:ea typeface="Lato" panose="020F0502020204030203" pitchFamily="34" charset="0"/>
              <a:cs typeface="Lato" panose="020F0502020204030203" pitchFamily="34" charset="0"/>
            </a:endParaRPr>
          </a:p>
        </p:txBody>
      </p:sp>
      <p:sp>
        <p:nvSpPr>
          <p:cNvPr id="7" name="Pravokotnik 6">
            <a:extLst>
              <a:ext uri="{FF2B5EF4-FFF2-40B4-BE49-F238E27FC236}">
                <a16:creationId xmlns:a16="http://schemas.microsoft.com/office/drawing/2014/main" id="{00B8CA75-DF10-483A-9AEF-A6475177638D}"/>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Slika 7">
            <a:extLst>
              <a:ext uri="{FF2B5EF4-FFF2-40B4-BE49-F238E27FC236}">
                <a16:creationId xmlns:a16="http://schemas.microsoft.com/office/drawing/2014/main" id="{15340F30-64E6-4C3E-ACEE-943DA858E7A7}"/>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77172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AC2916-538E-8D75-AAFC-B3E312D6DF5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3E5108-A4B2-88A0-9C5A-61C14F821B8E}"/>
              </a:ext>
            </a:extLst>
          </p:cNvPr>
          <p:cNvSpPr txBox="1"/>
          <p:nvPr/>
        </p:nvSpPr>
        <p:spPr>
          <a:xfrm>
            <a:off x="615700" y="217310"/>
            <a:ext cx="10788421" cy="830997"/>
          </a:xfrm>
          <a:prstGeom prst="rect">
            <a:avLst/>
          </a:prstGeom>
          <a:noFill/>
        </p:spPr>
        <p:txBody>
          <a:bodyPr wrap="squar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Dejavnost: </a:t>
            </a:r>
            <a:r>
              <a:rPr lang="en-IE" sz="2400" b="1" spc="300" noProof="0" dirty="0">
                <a:solidFill>
                  <a:srgbClr val="0070C0"/>
                </a:solidFill>
                <a:latin typeface="Calibri" panose="020F0502020204030204" pitchFamily="34" charset="0"/>
                <a:ea typeface="Calibri" panose="020F0502020204030204" pitchFamily="34" charset="0"/>
                <a:cs typeface="Calibri" panose="020F0502020204030204" pitchFamily="34" charset="0"/>
              </a:rPr>
              <a:t>Uvedba sprememb v skladu s TPACK z uporabo digitalnih orodij </a:t>
            </a:r>
            <a:r>
              <a:rPr lang="en-IE" sz="2000" b="1" spc="300" noProof="0" dirty="0">
                <a:solidFill>
                  <a:srgbClr val="0070C0"/>
                </a:solidFill>
                <a:latin typeface="Calibri" panose="020F0502020204030204" pitchFamily="34" charset="0"/>
                <a:ea typeface="Calibri" panose="020F0502020204030204" pitchFamily="34" charset="0"/>
                <a:cs typeface="Calibri" panose="020F0502020204030204" pitchFamily="34" charset="0"/>
              </a:rPr>
              <a:t>(45 minut)</a:t>
            </a:r>
          </a:p>
        </p:txBody>
      </p:sp>
      <p:sp>
        <p:nvSpPr>
          <p:cNvPr id="3" name="Content Placeholder 2">
            <a:extLst>
              <a:ext uri="{FF2B5EF4-FFF2-40B4-BE49-F238E27FC236}">
                <a16:creationId xmlns:a16="http://schemas.microsoft.com/office/drawing/2014/main" id="{82085D1C-7B67-1AA2-AE6C-2D41157336C1}"/>
              </a:ext>
            </a:extLst>
          </p:cNvPr>
          <p:cNvSpPr txBox="1">
            <a:spLocks/>
          </p:cNvSpPr>
          <p:nvPr/>
        </p:nvSpPr>
        <p:spPr>
          <a:xfrm>
            <a:off x="434721" y="1186330"/>
            <a:ext cx="11757279" cy="49470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2. Izdelajte majhen, delujoč prototip. Ustvarite osnovno različico, ki jo lahko učenec preizkusi. Primeri:</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Padletova tabla z navodili in razdelki</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Interaktiven element H5P z 3–5 zasloni (kviz, kartice, hotspot, povleci in spusti)</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Google Doc z vodilnimi vprašanji in oporami</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Kratka, z umetno inteligenco ustvarjena razlaga ali predloga za povratne informacije</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Miro tabla s strukturo dejavnosti</a:t>
            </a:r>
          </a:p>
          <a:p>
            <a:pPr lvl="1" algn="just">
              <a:lnSpc>
                <a:spcPct val="100000"/>
              </a:lnSpc>
              <a:spcBef>
                <a:spcPts val="0"/>
              </a:spcBef>
              <a:buClr>
                <a:schemeClr val="dk1"/>
              </a:buClr>
              <a:buSzPts val="1400"/>
              <a:buFont typeface="Courier New" panose="02070309020205020404" pitchFamily="49" charset="0"/>
              <a:buChar char="o"/>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Genially scenarij z razvejanjem z 2–3 točkami odločanja</a:t>
            </a:r>
          </a:p>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Osredotočite se na jasnost, usklajenost z učnimi izidi, dostopnost in enostavnost uporabe.</a:t>
            </a:r>
          </a:p>
          <a:p>
            <a:pPr marL="0" indent="-19685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3. Napišite kratko pojasnilo za načrtovanje prototipa. Pojasnite naslednje:</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Učni cilj: Katero spretnost ali znanje podpira ta prototip?</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Pedagoški pristop: Kako to orodje podpira izbrano strategijo (učenje na podlagi problemov, sodelovalno učenje, raziskovanje, mikro učenje)?</a:t>
            </a:r>
          </a:p>
          <a:p>
            <a:pPr marL="88900" indent="-285750"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Usklajenost s TPACK:</a:t>
            </a:r>
          </a:p>
          <a:p>
            <a:pPr marL="457200" lvl="1" indent="0" algn="just">
              <a:lnSpc>
                <a:spcPct val="100000"/>
              </a:lnSpc>
              <a:spcBef>
                <a:spcPts val="0"/>
              </a:spcBef>
              <a:buClr>
                <a:schemeClr val="dk1"/>
              </a:buClr>
              <a:buSzPts val="1400"/>
              <a:buNone/>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o    Kako tehnologija izboljšuje – in ne nadomešča – vašo pedagogiko?</a:t>
            </a:r>
          </a:p>
          <a:p>
            <a:pPr marL="457200" lvl="1" indent="0" algn="just">
              <a:lnSpc>
                <a:spcPct val="100000"/>
              </a:lnSpc>
              <a:spcBef>
                <a:spcPts val="0"/>
              </a:spcBef>
              <a:buClr>
                <a:schemeClr val="dk1"/>
              </a:buClr>
              <a:buSzPts val="1400"/>
              <a:buNone/>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o    Zakaj je prav to orodje primerno?</a:t>
            </a:r>
          </a:p>
          <a:p>
            <a:pPr algn="just">
              <a:lnSpc>
                <a:spcPct val="100000"/>
              </a:lnSpc>
              <a:spcBef>
                <a:spcPts val="0"/>
              </a:spcBef>
              <a:buClr>
                <a:schemeClr val="dk1"/>
              </a:buClr>
              <a:buSzPts val="1400"/>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Izkušnja učenca:</a:t>
            </a:r>
          </a:p>
          <a:p>
            <a:pPr marL="457200" lvl="1" indent="0" algn="just">
              <a:lnSpc>
                <a:spcPct val="100000"/>
              </a:lnSpc>
              <a:spcBef>
                <a:spcPts val="0"/>
              </a:spcBef>
              <a:buClr>
                <a:schemeClr val="dk1"/>
              </a:buClr>
              <a:buSzPts val="1400"/>
              <a:buNone/>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o    Kako dejavnost spodbuja vključenost, samostojnost, relevantnost ali refleksijo?</a:t>
            </a:r>
          </a:p>
          <a:p>
            <a:pPr marL="457200" lvl="1" indent="0" algn="just">
              <a:lnSpc>
                <a:spcPct val="100000"/>
              </a:lnSpc>
              <a:spcBef>
                <a:spcPts val="0"/>
              </a:spcBef>
              <a:buClr>
                <a:schemeClr val="dk1"/>
              </a:buClr>
              <a:buSzPts val="1400"/>
              <a:buNone/>
            </a:pPr>
            <a:r>
              <a:rPr lang="en-IE" sz="12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o    Kakšno podporo ste vključili (predloge, navodila, navodila za uporabo)?</a:t>
            </a:r>
          </a:p>
          <a:p>
            <a:pPr marL="0" indent="0" algn="just">
              <a:lnSpc>
                <a:spcPct val="100000"/>
              </a:lnSpc>
              <a:spcBef>
                <a:spcPts val="0"/>
              </a:spcBef>
              <a:buClr>
                <a:schemeClr val="dk1"/>
              </a:buClr>
              <a:buSzPts val="1400"/>
              <a:buNone/>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Korak 4. Ocenite svoj prototip s pomočjo seznama za hitro refleksijo:</a:t>
            </a:r>
          </a:p>
          <a:p>
            <a:pPr marL="228600" lvl="1"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Ali tehnologija pomembno podpira učni izid?</a:t>
            </a:r>
          </a:p>
          <a:p>
            <a:pPr marL="228600" lvl="1"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Ali je dejavnost intuitivna in dostopna za odrasle učence?</a:t>
            </a:r>
          </a:p>
          <a:p>
            <a:pPr marL="228600" lvl="1"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Ali spodbuja interakcijo, sodelovanje ali reševanje problemov?</a:t>
            </a:r>
          </a:p>
          <a:p>
            <a:pPr marL="228600" lvl="1"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Ali odraža izboljšave iz dejavnosti 1?</a:t>
            </a:r>
          </a:p>
          <a:p>
            <a:pPr marL="228600" lvl="1" algn="just">
              <a:lnSpc>
                <a:spcPct val="100000"/>
              </a:lnSpc>
              <a:spcBef>
                <a:spcPts val="0"/>
              </a:spcBef>
              <a:buClr>
                <a:schemeClr val="dk1"/>
              </a:buClr>
              <a:buSzPts val="1400"/>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rPr>
              <a:t>Kakšne majhne spremembe bi uvedli, preden bi jo uporabili z dejanskimi udeleženci?</a:t>
            </a:r>
          </a:p>
          <a:p>
            <a:pPr marL="0" indent="0" algn="just">
              <a:lnSpc>
                <a:spcPct val="10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196850" algn="just">
              <a:lnSpc>
                <a:spcPct val="15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196850" algn="just">
              <a:lnSpc>
                <a:spcPct val="150000"/>
              </a:lnSpc>
              <a:spcBef>
                <a:spcPts val="0"/>
              </a:spcBef>
              <a:buClr>
                <a:schemeClr val="dk1"/>
              </a:buClr>
              <a:buSzPts val="1400"/>
              <a:buNone/>
            </a:pP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Arial"/>
            </a:endParaRPr>
          </a:p>
          <a:p>
            <a:pPr marL="0" indent="0">
              <a:buFont typeface="Arial" panose="020B0604020202020204" pitchFamily="34" charset="0"/>
              <a:buNone/>
            </a:pPr>
            <a:endParaRPr lang="en-IE" noProof="0" dirty="0"/>
          </a:p>
        </p:txBody>
      </p:sp>
      <p:sp>
        <p:nvSpPr>
          <p:cNvPr id="4" name="Pravokotnik 3">
            <a:extLst>
              <a:ext uri="{FF2B5EF4-FFF2-40B4-BE49-F238E27FC236}">
                <a16:creationId xmlns:a16="http://schemas.microsoft.com/office/drawing/2014/main" id="{9A348D11-0433-4980-B032-8E69968EFCB1}"/>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90CB0E27-BD73-455B-BCF8-FF4F904A723F}"/>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72761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8C261CA-68B7-85DC-B258-CC1070B66180}"/>
            </a:ext>
          </a:extLst>
        </p:cNvPr>
        <p:cNvGrpSpPr/>
        <p:nvPr/>
      </p:nvGrpSpPr>
      <p:grpSpPr>
        <a:xfrm>
          <a:off x="0" y="0"/>
          <a:ext cx="0" cy="0"/>
          <a:chOff x="0" y="0"/>
          <a:chExt cx="0" cy="0"/>
        </a:xfrm>
      </p:grpSpPr>
      <p:sp>
        <p:nvSpPr>
          <p:cNvPr id="13" name="Naslov 1">
            <a:extLst>
              <a:ext uri="{FF2B5EF4-FFF2-40B4-BE49-F238E27FC236}">
                <a16:creationId xmlns:a16="http://schemas.microsoft.com/office/drawing/2014/main" id="{6D3DCB0F-2B79-1202-A046-891F52F106D5}"/>
              </a:ext>
            </a:extLst>
          </p:cNvPr>
          <p:cNvSpPr>
            <a:spLocks noGrp="1"/>
          </p:cNvSpPr>
          <p:nvPr>
            <p:ph type="title"/>
          </p:nvPr>
        </p:nvSpPr>
        <p:spPr>
          <a:xfrm>
            <a:off x="4229100" y="60385"/>
            <a:ext cx="3733800" cy="1142385"/>
          </a:xfrm>
        </p:spPr>
        <p:txBody>
          <a:bodyPr rtlCol="0"/>
          <a:lstStyle/>
          <a:p>
            <a:pPr algn="ctr" rtl="0"/>
            <a:r>
              <a:rPr lang="en-IE" noProof="0" dirty="0">
                <a:solidFill>
                  <a:srgbClr val="0070C0"/>
                </a:solidFill>
                <a:latin typeface="Calibri" panose="020F0502020204030204" pitchFamily="34" charset="0"/>
                <a:cs typeface="Calibri" panose="020F0502020204030204" pitchFamily="34" charset="0"/>
              </a:rPr>
              <a:t>Nasveti za </a:t>
            </a:r>
            <a:r>
              <a:rPr lang="en-IE" noProof="0" dirty="0">
                <a:solidFill>
                  <a:srgbClr val="C52B87"/>
                </a:solidFill>
                <a:latin typeface="Calibri" panose="020F0502020204030204" pitchFamily="34" charset="0"/>
                <a:cs typeface="Calibri" panose="020F0502020204030204" pitchFamily="34" charset="0"/>
              </a:rPr>
              <a:t>učitelje</a:t>
            </a:r>
          </a:p>
        </p:txBody>
      </p:sp>
      <p:sp>
        <p:nvSpPr>
          <p:cNvPr id="8" name="TextBox 7">
            <a:extLst>
              <a:ext uri="{FF2B5EF4-FFF2-40B4-BE49-F238E27FC236}">
                <a16:creationId xmlns:a16="http://schemas.microsoft.com/office/drawing/2014/main" id="{790AEBEE-965D-3707-D5B8-BF01271EE710}"/>
              </a:ext>
            </a:extLst>
          </p:cNvPr>
          <p:cNvSpPr txBox="1"/>
          <p:nvPr/>
        </p:nvSpPr>
        <p:spPr>
          <a:xfrm>
            <a:off x="1362974" y="1431986"/>
            <a:ext cx="4612973" cy="2092881"/>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Nasvet 1: Začnite s pedagogiko, ne s tehnologijo</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Preden izberete orodje, je pomembno, da pojasnite želene učne izide in vrsto izkušnje učenca, ki jo želite ustvariti. Izberite tehnologijo, ki izboljša to izkušnjo, namesto da odvrača od vaših ciljev poučevanja. Ta pristop zagotavlja, da učenje ostane smiselno, strukturirano in usklajeno z načeli TPACK.</a:t>
            </a:r>
          </a:p>
        </p:txBody>
      </p:sp>
      <p:sp>
        <p:nvSpPr>
          <p:cNvPr id="9" name="TextBox 8">
            <a:extLst>
              <a:ext uri="{FF2B5EF4-FFF2-40B4-BE49-F238E27FC236}">
                <a16:creationId xmlns:a16="http://schemas.microsoft.com/office/drawing/2014/main" id="{9F96D440-8150-0D15-A9DD-644E74524D08}"/>
              </a:ext>
            </a:extLst>
          </p:cNvPr>
          <p:cNvSpPr txBox="1"/>
          <p:nvPr/>
        </p:nvSpPr>
        <p:spPr>
          <a:xfrm>
            <a:off x="1362974" y="3620220"/>
            <a:ext cx="4612973" cy="1877437"/>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Nasvet 2: Vključite le eno novo orodje ali metodo naenkrat</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Odrasli učenci in izobraževalci imajo koristi od postopnih sprememb. Uvedite en sam digitalni element, na primer brainstorming na Padletu ali kviz H5P, in zberite povratne informacije. Ta pristop gradi zaupanje, zmanjšuje kognitivno obremenitev in podpira trajnostne inovacije.</a:t>
            </a:r>
          </a:p>
        </p:txBody>
      </p:sp>
      <p:sp>
        <p:nvSpPr>
          <p:cNvPr id="10" name="TextBox 9">
            <a:extLst>
              <a:ext uri="{FF2B5EF4-FFF2-40B4-BE49-F238E27FC236}">
                <a16:creationId xmlns:a16="http://schemas.microsoft.com/office/drawing/2014/main" id="{0E48CC12-E1AC-1985-14E6-8F552F837B62}"/>
              </a:ext>
            </a:extLst>
          </p:cNvPr>
          <p:cNvSpPr txBox="1"/>
          <p:nvPr/>
        </p:nvSpPr>
        <p:spPr>
          <a:xfrm>
            <a:off x="6239776" y="1454527"/>
            <a:ext cx="4612973" cy="2123658"/>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Nasvet 3: Oblikujte za avtonomijo z jasno podporo</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Ponudite izbiro, prilagodljiv tempo in priložnosti za raziskovanje, ki ga vodijo učenci, ter to združite z navodili, kot so predloge, spodbude, seznami za preverjanje ali kratki videoposnetki </a:t>
            </a:r>
            <a:r>
              <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 navodili</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Ta pristop uravnava neodvisnost s strukturo in zagotavlja, da se vsi učenci lahko vključijo z zaupanjem.</a:t>
            </a:r>
          </a:p>
        </p:txBody>
      </p:sp>
      <p:sp>
        <p:nvSpPr>
          <p:cNvPr id="11" name="TextBox 10">
            <a:extLst>
              <a:ext uri="{FF2B5EF4-FFF2-40B4-BE49-F238E27FC236}">
                <a16:creationId xmlns:a16="http://schemas.microsoft.com/office/drawing/2014/main" id="{24B21AED-1D43-6545-4C0B-9FDAF439A21D}"/>
              </a:ext>
            </a:extLst>
          </p:cNvPr>
          <p:cNvSpPr txBox="1"/>
          <p:nvPr/>
        </p:nvSpPr>
        <p:spPr>
          <a:xfrm>
            <a:off x="6213178" y="3620220"/>
            <a:ext cx="4612973" cy="2092881"/>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Nasvet 4: Svobodno eksperimentirajte in spodbujajte ustvarjalnost</a:t>
            </a: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Spodbujajte svoje učence, da razumejo, da je pri digitalnem poučevanju najpomembnejše radovednost, eksperimentiranje in nenehno izboljševanje. Bodite pripravljeni raziskovati nova orodja, sodelovati pri dejavnostih in prilagajati svoj pristop na podlagi povratnih informacij. Ko izobraževalci pokažejo pripravljenost na inovacije, to spodbuja tudi učence, da storijo enako.</a:t>
            </a:r>
          </a:p>
        </p:txBody>
      </p:sp>
      <p:sp>
        <p:nvSpPr>
          <p:cNvPr id="7" name="Pravokotnik 6">
            <a:extLst>
              <a:ext uri="{FF2B5EF4-FFF2-40B4-BE49-F238E27FC236}">
                <a16:creationId xmlns:a16="http://schemas.microsoft.com/office/drawing/2014/main" id="{21AB5FFC-75C0-4A30-BFFE-12B201CF819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Slika 11">
            <a:extLst>
              <a:ext uri="{FF2B5EF4-FFF2-40B4-BE49-F238E27FC236}">
                <a16:creationId xmlns:a16="http://schemas.microsoft.com/office/drawing/2014/main" id="{7E480911-6EFC-4F26-97FF-5B8C896BE58D}"/>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6192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D2A225-C02B-C984-A66B-E2166F32E3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8445C8E-5E32-AB97-7481-3AD538A23FD8}"/>
              </a:ext>
            </a:extLst>
          </p:cNvPr>
          <p:cNvSpPr txBox="1"/>
          <p:nvPr/>
        </p:nvSpPr>
        <p:spPr>
          <a:xfrm>
            <a:off x="845038" y="976434"/>
            <a:ext cx="3644716"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Dodatni viri</a:t>
            </a:r>
          </a:p>
        </p:txBody>
      </p:sp>
      <p:grpSp>
        <p:nvGrpSpPr>
          <p:cNvPr id="2" name="Google Shape;284;p13">
            <a:extLst>
              <a:ext uri="{FF2B5EF4-FFF2-40B4-BE49-F238E27FC236}">
                <a16:creationId xmlns:a16="http://schemas.microsoft.com/office/drawing/2014/main" id="{771B3AF5-B535-1400-131C-269BEF9CE047}"/>
              </a:ext>
            </a:extLst>
          </p:cNvPr>
          <p:cNvGrpSpPr/>
          <p:nvPr/>
        </p:nvGrpSpPr>
        <p:grpSpPr>
          <a:xfrm>
            <a:off x="1318749" y="2205303"/>
            <a:ext cx="9696148" cy="2801622"/>
            <a:chOff x="1626" y="1006340"/>
            <a:chExt cx="8879148" cy="2407331"/>
          </a:xfrm>
        </p:grpSpPr>
        <p:sp>
          <p:nvSpPr>
            <p:cNvPr id="6" name="Google Shape;285;p13">
              <a:extLst>
                <a:ext uri="{FF2B5EF4-FFF2-40B4-BE49-F238E27FC236}">
                  <a16:creationId xmlns:a16="http://schemas.microsoft.com/office/drawing/2014/main" id="{43A62636-06D0-A33A-201E-E5B4E4C22E64}"/>
                </a:ext>
              </a:extLst>
            </p:cNvPr>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8" name="Google Shape;287;p13">
              <a:extLst>
                <a:ext uri="{FF2B5EF4-FFF2-40B4-BE49-F238E27FC236}">
                  <a16:creationId xmlns:a16="http://schemas.microsoft.com/office/drawing/2014/main" id="{D439A66F-51BF-AEE4-0233-815B6DF07CF7}"/>
                </a:ext>
              </a:extLst>
            </p:cNvPr>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a:lstStyle/>
            <a:p>
              <a:endParaRPr lang="en-IE" noProof="0" dirty="0"/>
            </a:p>
          </p:txBody>
        </p:sp>
        <p:sp>
          <p:nvSpPr>
            <p:cNvPr id="9" name="Google Shape;288;p13">
              <a:extLst>
                <a:ext uri="{FF2B5EF4-FFF2-40B4-BE49-F238E27FC236}">
                  <a16:creationId xmlns:a16="http://schemas.microsoft.com/office/drawing/2014/main" id="{A7646D0A-186D-5138-119A-BB97DFE85EF3}"/>
                </a:ext>
              </a:extLst>
            </p:cNvPr>
            <p:cNvSpPr/>
            <p:nvPr/>
          </p:nvSpPr>
          <p:spPr>
            <a:xfrm>
              <a:off x="375485" y="2174649"/>
              <a:ext cx="1495435" cy="934647"/>
            </a:xfrm>
            <a:prstGeom prst="roundRect">
              <a:avLst>
                <a:gd name="adj" fmla="val 10000"/>
              </a:avLst>
            </a:prstGeom>
            <a:solidFill>
              <a:schemeClr val="lt1">
                <a:alpha val="89803"/>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10" name="Google Shape;289;p13">
              <a:extLst>
                <a:ext uri="{FF2B5EF4-FFF2-40B4-BE49-F238E27FC236}">
                  <a16:creationId xmlns:a16="http://schemas.microsoft.com/office/drawing/2014/main" id="{ADA8B261-CC6C-51CD-7AD1-E8A610B92C92}"/>
                </a:ext>
              </a:extLst>
            </p:cNvPr>
            <p:cNvSpPr txBox="1"/>
            <p:nvPr/>
          </p:nvSpPr>
          <p:spPr>
            <a:xfrm>
              <a:off x="402861" y="2264880"/>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en-IE" sz="1200" b="1" noProof="0" dirty="0">
                  <a:solidFill>
                    <a:schemeClr val="dk1"/>
                  </a:solidFill>
                  <a:latin typeface="Calibri"/>
                  <a:ea typeface="Calibri"/>
                  <a:cs typeface="Calibri"/>
                  <a:sym typeface="Calibri"/>
                  <a:hlinkClick r:id="rId3"/>
                </a:rPr>
                <a:t>Članek </a:t>
              </a:r>
              <a:r>
                <a:rPr lang="en-IE" sz="1200" noProof="0" dirty="0">
                  <a:solidFill>
                    <a:schemeClr val="dk1"/>
                  </a:solidFill>
                  <a:latin typeface="Calibri"/>
                  <a:ea typeface="Calibri"/>
                  <a:cs typeface="Calibri"/>
                  <a:sym typeface="Calibri"/>
                </a:rPr>
                <a:t>– </a:t>
              </a:r>
              <a:r>
                <a:rPr lang="en-US" sz="1200" noProof="0" dirty="0">
                  <a:solidFill>
                    <a:schemeClr val="dk1"/>
                  </a:solidFill>
                  <a:latin typeface="Calibri"/>
                  <a:ea typeface="Calibri"/>
                  <a:cs typeface="Calibri"/>
                  <a:sym typeface="Calibri"/>
                </a:rPr>
                <a:t>Nove tehnologije in izobraževanje odraslih: koristni viri za izobraževalce</a:t>
              </a:r>
              <a:endParaRPr lang="en-IE" sz="1200" noProof="0" dirty="0">
                <a:solidFill>
                  <a:schemeClr val="dk1"/>
                </a:solidFill>
                <a:latin typeface="Calibri"/>
                <a:ea typeface="Calibri"/>
                <a:cs typeface="Calibri"/>
                <a:sym typeface="Calibri"/>
              </a:endParaRPr>
            </a:p>
          </p:txBody>
        </p:sp>
        <p:sp>
          <p:nvSpPr>
            <p:cNvPr id="11" name="Google Shape;290;p13">
              <a:extLst>
                <a:ext uri="{FF2B5EF4-FFF2-40B4-BE49-F238E27FC236}">
                  <a16:creationId xmlns:a16="http://schemas.microsoft.com/office/drawing/2014/main" id="{F611D320-92A8-E2AD-4AD0-F174C3892D60}"/>
                </a:ext>
              </a:extLst>
            </p:cNvPr>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13" name="Google Shape;292;p13">
              <a:extLst>
                <a:ext uri="{FF2B5EF4-FFF2-40B4-BE49-F238E27FC236}">
                  <a16:creationId xmlns:a16="http://schemas.microsoft.com/office/drawing/2014/main" id="{E57A4EAA-E0B3-D916-9289-5317E99F5791}"/>
                </a:ext>
              </a:extLst>
            </p:cNvPr>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a:lstStyle/>
            <a:p>
              <a:endParaRPr lang="en-IE" noProof="0" dirty="0"/>
            </a:p>
          </p:txBody>
        </p:sp>
        <p:sp>
          <p:nvSpPr>
            <p:cNvPr id="14" name="Google Shape;293;p13">
              <a:extLst>
                <a:ext uri="{FF2B5EF4-FFF2-40B4-BE49-F238E27FC236}">
                  <a16:creationId xmlns:a16="http://schemas.microsoft.com/office/drawing/2014/main" id="{7C1E83F3-5629-40B2-5B96-732110BFCF13}"/>
                </a:ext>
              </a:extLst>
            </p:cNvPr>
            <p:cNvSpPr/>
            <p:nvPr/>
          </p:nvSpPr>
          <p:spPr>
            <a:xfrm>
              <a:off x="2712103" y="2237505"/>
              <a:ext cx="1495435" cy="934647"/>
            </a:xfrm>
            <a:prstGeom prst="roundRect">
              <a:avLst>
                <a:gd name="adj" fmla="val 10000"/>
              </a:avLst>
            </a:prstGeom>
            <a:solidFill>
              <a:schemeClr val="lt1">
                <a:alpha val="89803"/>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IE" sz="1200" b="1" dirty="0">
                  <a:solidFill>
                    <a:schemeClr val="dk1"/>
                  </a:solidFill>
                  <a:latin typeface="Calibri"/>
                  <a:ea typeface="Calibri"/>
                  <a:cs typeface="Calibri"/>
                  <a:hlinkClick r:id="rId4"/>
                </a:rPr>
                <a:t>EdTech Tutorials </a:t>
              </a:r>
              <a:r>
                <a:rPr lang="en-IE" sz="1200" dirty="0">
                  <a:solidFill>
                    <a:schemeClr val="dk1"/>
                  </a:solidFill>
                  <a:latin typeface="Calibri"/>
                  <a:ea typeface="Calibri"/>
                  <a:cs typeface="Calibri"/>
                </a:rPr>
                <a:t>– Kratki video vodiči o tem, kako vključiti umetno inteligenco in druge tehnologije</a:t>
              </a:r>
            </a:p>
          </p:txBody>
        </p:sp>
        <p:sp>
          <p:nvSpPr>
            <p:cNvPr id="16" name="Google Shape;295;p13">
              <a:extLst>
                <a:ext uri="{FF2B5EF4-FFF2-40B4-BE49-F238E27FC236}">
                  <a16:creationId xmlns:a16="http://schemas.microsoft.com/office/drawing/2014/main" id="{F539E7FB-ABC2-F588-64F1-56BA4CB1382A}"/>
                </a:ext>
              </a:extLst>
            </p:cNvPr>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18" name="Google Shape;297;p13">
              <a:extLst>
                <a:ext uri="{FF2B5EF4-FFF2-40B4-BE49-F238E27FC236}">
                  <a16:creationId xmlns:a16="http://schemas.microsoft.com/office/drawing/2014/main" id="{BF63199C-CFA0-3A91-C943-36BB2E79F773}"/>
                </a:ext>
              </a:extLst>
            </p:cNvPr>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a:lstStyle/>
            <a:p>
              <a:endParaRPr lang="en-IE" noProof="0" dirty="0"/>
            </a:p>
          </p:txBody>
        </p:sp>
        <p:sp>
          <p:nvSpPr>
            <p:cNvPr id="19" name="Google Shape;298;p13">
              <a:extLst>
                <a:ext uri="{FF2B5EF4-FFF2-40B4-BE49-F238E27FC236}">
                  <a16:creationId xmlns:a16="http://schemas.microsoft.com/office/drawing/2014/main" id="{2CB03DF5-6C86-3AF4-9950-0F31AF5D129F}"/>
                </a:ext>
              </a:extLst>
            </p:cNvPr>
            <p:cNvSpPr/>
            <p:nvPr/>
          </p:nvSpPr>
          <p:spPr>
            <a:xfrm>
              <a:off x="5048721" y="2174649"/>
              <a:ext cx="1495435" cy="934647"/>
            </a:xfrm>
            <a:prstGeom prst="roundRect">
              <a:avLst>
                <a:gd name="adj" fmla="val 10000"/>
              </a:avLst>
            </a:prstGeom>
            <a:solidFill>
              <a:schemeClr val="lt1">
                <a:alpha val="89803"/>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20" name="Google Shape;299;p13">
              <a:extLst>
                <a:ext uri="{FF2B5EF4-FFF2-40B4-BE49-F238E27FC236}">
                  <a16:creationId xmlns:a16="http://schemas.microsoft.com/office/drawing/2014/main" id="{CC159145-7728-4836-E6C9-2EEAE4E262A6}"/>
                </a:ext>
              </a:extLst>
            </p:cNvPr>
            <p:cNvSpPr txBox="1"/>
            <p:nvPr/>
          </p:nvSpPr>
          <p:spPr>
            <a:xfrm>
              <a:off x="5021344" y="2470918"/>
              <a:ext cx="1440685" cy="879897"/>
            </a:xfrm>
            <a:prstGeom prst="rect">
              <a:avLst/>
            </a:prstGeom>
            <a:noFill/>
            <a:ln>
              <a:noFill/>
            </a:ln>
          </p:spPr>
          <p:txBody>
            <a:bodyPr spcFirstLastPara="1" wrap="square" lIns="83800" tIns="55875" rIns="83800" bIns="55875" anchor="ctr" anchorCtr="0">
              <a:noAutofit/>
            </a:bodyPr>
            <a:lstStyle/>
            <a:p>
              <a:pPr algn="ctr">
                <a:lnSpc>
                  <a:spcPct val="90000"/>
                </a:lnSpc>
                <a:buClr>
                  <a:schemeClr val="dk1"/>
                </a:buClr>
                <a:buSzPts val="4400"/>
              </a:pPr>
              <a:r>
                <a:rPr lang="en-IE" sz="1200" b="1" dirty="0">
                  <a:solidFill>
                    <a:schemeClr val="dk1"/>
                  </a:solidFill>
                  <a:latin typeface="Calibri"/>
                  <a:ea typeface="Calibri"/>
                  <a:cs typeface="Calibri"/>
                  <a:sym typeface="Calibri"/>
                  <a:hlinkClick r:id="rId5"/>
                </a:rPr>
                <a:t>Blog </a:t>
              </a:r>
              <a:r>
                <a:rPr lang="en-IE"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rPr>
                <a:t>Podpora netradicionalnim učencem s pomočjo </a:t>
              </a:r>
              <a:r>
                <a:rPr lang="en-US" sz="1200" dirty="0">
                  <a:latin typeface="Calibri" panose="020F0502020204030204" pitchFamily="34" charset="0"/>
                  <a:ea typeface="Calibri" panose="020F0502020204030204" pitchFamily="34" charset="0"/>
                  <a:cs typeface="Calibri" panose="020F0502020204030204" pitchFamily="34" charset="0"/>
                </a:rPr>
                <a:t>tehnologije</a:t>
              </a:r>
            </a:p>
            <a:p>
              <a:pPr marL="0" marR="0" lvl="0" indent="0" algn="ctr" rtl="0">
                <a:lnSpc>
                  <a:spcPct val="90000"/>
                </a:lnSpc>
                <a:spcBef>
                  <a:spcPts val="0"/>
                </a:spcBef>
                <a:spcAft>
                  <a:spcPts val="0"/>
                </a:spcAft>
                <a:buClr>
                  <a:schemeClr val="dk1"/>
                </a:buClr>
                <a:buSzPts val="4400"/>
                <a:buFont typeface="Calibri"/>
                <a:buNone/>
              </a:pPr>
              <a:endParaRPr lang="en-IE" sz="4400" noProof="0" dirty="0">
                <a:solidFill>
                  <a:schemeClr val="dk1"/>
                </a:solidFill>
                <a:latin typeface="Calibri"/>
                <a:ea typeface="Calibri"/>
                <a:cs typeface="Calibri"/>
                <a:sym typeface="Calibri"/>
              </a:endParaRPr>
            </a:p>
          </p:txBody>
        </p:sp>
        <p:sp>
          <p:nvSpPr>
            <p:cNvPr id="21" name="Google Shape;300;p13">
              <a:extLst>
                <a:ext uri="{FF2B5EF4-FFF2-40B4-BE49-F238E27FC236}">
                  <a16:creationId xmlns:a16="http://schemas.microsoft.com/office/drawing/2014/main" id="{25C1B30E-6D1C-4792-8FD2-EF29E4A0EE3D}"/>
                </a:ext>
              </a:extLst>
            </p:cNvPr>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23" name="Google Shape;302;p13">
              <a:extLst>
                <a:ext uri="{FF2B5EF4-FFF2-40B4-BE49-F238E27FC236}">
                  <a16:creationId xmlns:a16="http://schemas.microsoft.com/office/drawing/2014/main" id="{6EFA6BBB-2BB5-4B6E-ADEF-048A0C672E0E}"/>
                </a:ext>
              </a:extLst>
            </p:cNvPr>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a:lstStyle/>
            <a:p>
              <a:endParaRPr lang="en-IE" noProof="0" dirty="0"/>
            </a:p>
          </p:txBody>
        </p:sp>
        <p:sp>
          <p:nvSpPr>
            <p:cNvPr id="24" name="Google Shape;303;p13">
              <a:extLst>
                <a:ext uri="{FF2B5EF4-FFF2-40B4-BE49-F238E27FC236}">
                  <a16:creationId xmlns:a16="http://schemas.microsoft.com/office/drawing/2014/main" id="{9A498B2B-C62B-C7F7-AD1B-6F863F77368A}"/>
                </a:ext>
              </a:extLst>
            </p:cNvPr>
            <p:cNvSpPr/>
            <p:nvPr/>
          </p:nvSpPr>
          <p:spPr>
            <a:xfrm>
              <a:off x="7385339" y="2174649"/>
              <a:ext cx="1495435" cy="934647"/>
            </a:xfrm>
            <a:prstGeom prst="roundRect">
              <a:avLst>
                <a:gd name="adj" fmla="val 10000"/>
              </a:avLst>
            </a:prstGeom>
            <a:solidFill>
              <a:schemeClr val="lt1">
                <a:alpha val="89803"/>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E" noProof="0" dirty="0"/>
            </a:p>
          </p:txBody>
        </p:sp>
        <p:sp>
          <p:nvSpPr>
            <p:cNvPr id="25" name="Google Shape;304;p13">
              <a:extLst>
                <a:ext uri="{FF2B5EF4-FFF2-40B4-BE49-F238E27FC236}">
                  <a16:creationId xmlns:a16="http://schemas.microsoft.com/office/drawing/2014/main" id="{45EAEA0C-8E11-6F80-3D84-5CEA75D54BDF}"/>
                </a:ext>
              </a:extLst>
            </p:cNvPr>
            <p:cNvSpPr txBox="1"/>
            <p:nvPr/>
          </p:nvSpPr>
          <p:spPr>
            <a:xfrm>
              <a:off x="7385338" y="2533774"/>
              <a:ext cx="1440685" cy="879897"/>
            </a:xfrm>
            <a:prstGeom prst="rect">
              <a:avLst/>
            </a:prstGeom>
            <a:noFill/>
            <a:ln>
              <a:noFill/>
            </a:ln>
          </p:spPr>
          <p:txBody>
            <a:bodyPr spcFirstLastPara="1" wrap="square" lIns="100950" tIns="67300" rIns="100950" bIns="67300" anchor="ctr" anchorCtr="0">
              <a:noAutofit/>
            </a:bodyPr>
            <a:lstStyle/>
            <a:p>
              <a:pPr algn="ctr">
                <a:lnSpc>
                  <a:spcPct val="90000"/>
                </a:lnSpc>
                <a:buClr>
                  <a:schemeClr val="dk1"/>
                </a:buClr>
                <a:buSzPts val="5300"/>
              </a:pPr>
              <a:r>
                <a:rPr lang="en-IE" sz="1200" b="1" noProof="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hlinkClick r:id="rId6"/>
                </a:rPr>
                <a:t>Seznam orodij </a:t>
              </a:r>
              <a:r>
                <a:rPr lang="en-IE" sz="1200" noProof="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200" dirty="0">
                  <a:latin typeface="Calibri" panose="020F0502020204030204" pitchFamily="34" charset="0"/>
                  <a:ea typeface="Calibri" panose="020F0502020204030204" pitchFamily="34" charset="0"/>
                  <a:cs typeface="Calibri" panose="020F0502020204030204" pitchFamily="34" charset="0"/>
                </a:rPr>
                <a:t>Deset orodij IKT za spletno usposabljanje v izobraževanju odraslih</a:t>
              </a:r>
            </a:p>
            <a:p>
              <a:pPr marL="0" marR="0" lvl="0" indent="0" algn="ctr" rtl="0">
                <a:lnSpc>
                  <a:spcPct val="90000"/>
                </a:lnSpc>
                <a:spcBef>
                  <a:spcPts val="0"/>
                </a:spcBef>
                <a:spcAft>
                  <a:spcPts val="0"/>
                </a:spcAft>
                <a:buClr>
                  <a:schemeClr val="dk1"/>
                </a:buClr>
                <a:buSzPts val="5300"/>
                <a:buFont typeface="Calibri"/>
                <a:buNone/>
              </a:pPr>
              <a:endParaRPr lang="en-IE" sz="5300" noProof="0" dirty="0">
                <a:solidFill>
                  <a:schemeClr val="dk1"/>
                </a:solidFill>
                <a:latin typeface="Calibri"/>
                <a:ea typeface="Calibri"/>
                <a:cs typeface="Calibri"/>
                <a:sym typeface="Calibri"/>
              </a:endParaRPr>
            </a:p>
          </p:txBody>
        </p:sp>
      </p:grpSp>
      <p:pic>
        <p:nvPicPr>
          <p:cNvPr id="4" name="Graphic 3" descr="Newspaper outline">
            <a:extLst>
              <a:ext uri="{FF2B5EF4-FFF2-40B4-BE49-F238E27FC236}">
                <a16:creationId xmlns:a16="http://schemas.microsoft.com/office/drawing/2014/main" id="{045FFBF3-3446-EBA7-5F34-C12D4F43380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82196" y="2291968"/>
            <a:ext cx="914400" cy="914400"/>
          </a:xfrm>
          <a:prstGeom prst="rect">
            <a:avLst/>
          </a:prstGeom>
        </p:spPr>
      </p:pic>
      <p:pic>
        <p:nvPicPr>
          <p:cNvPr id="12" name="Graphic 11" descr="Presentation with media outline">
            <a:extLst>
              <a:ext uri="{FF2B5EF4-FFF2-40B4-BE49-F238E27FC236}">
                <a16:creationId xmlns:a16="http://schemas.microsoft.com/office/drawing/2014/main" id="{9F297967-3A41-9869-62ED-30FCE08117C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33813" y="2329332"/>
            <a:ext cx="914400" cy="914400"/>
          </a:xfrm>
          <a:prstGeom prst="rect">
            <a:avLst/>
          </a:prstGeom>
        </p:spPr>
      </p:pic>
      <p:pic>
        <p:nvPicPr>
          <p:cNvPr id="17" name="Graphic 16" descr="Blog outline">
            <a:extLst>
              <a:ext uri="{FF2B5EF4-FFF2-40B4-BE49-F238E27FC236}">
                <a16:creationId xmlns:a16="http://schemas.microsoft.com/office/drawing/2014/main" id="{900E843F-A3F1-3DFE-04E4-2B3B31D154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85432" y="2324617"/>
            <a:ext cx="914400" cy="914400"/>
          </a:xfrm>
          <a:prstGeom prst="rect">
            <a:avLst/>
          </a:prstGeom>
        </p:spPr>
      </p:pic>
      <p:pic>
        <p:nvPicPr>
          <p:cNvPr id="26" name="Graphic 25" descr="List outline">
            <a:extLst>
              <a:ext uri="{FF2B5EF4-FFF2-40B4-BE49-F238E27FC236}">
                <a16:creationId xmlns:a16="http://schemas.microsoft.com/office/drawing/2014/main" id="{13723CFB-612C-D322-A34F-E307A1AF0DE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537050" y="2329890"/>
            <a:ext cx="914400" cy="914400"/>
          </a:xfrm>
          <a:prstGeom prst="rect">
            <a:avLst/>
          </a:prstGeom>
        </p:spPr>
      </p:pic>
      <p:sp>
        <p:nvSpPr>
          <p:cNvPr id="27" name="Pravokotnik 26">
            <a:extLst>
              <a:ext uri="{FF2B5EF4-FFF2-40B4-BE49-F238E27FC236}">
                <a16:creationId xmlns:a16="http://schemas.microsoft.com/office/drawing/2014/main" id="{D5022645-045E-4ABF-83B8-9204B680F92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28" name="Slika 27">
            <a:extLst>
              <a:ext uri="{FF2B5EF4-FFF2-40B4-BE49-F238E27FC236}">
                <a16:creationId xmlns:a16="http://schemas.microsoft.com/office/drawing/2014/main" id="{C90B25A1-1879-476C-A271-5349D8EED419}"/>
              </a:ext>
            </a:extLst>
          </p:cNvPr>
          <p:cNvPicPr>
            <a:picLocks noChangeAspect="1"/>
          </p:cNvPicPr>
          <p:nvPr/>
        </p:nvPicPr>
        <p:blipFill>
          <a:blip r:embed="rId1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84348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13A460-364E-0175-C192-C59CA9A5CF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E7AE54F-FCFE-E9A6-7D59-35FC2D181D2E}"/>
              </a:ext>
            </a:extLst>
          </p:cNvPr>
          <p:cNvSpPr txBox="1"/>
          <p:nvPr/>
        </p:nvSpPr>
        <p:spPr>
          <a:xfrm>
            <a:off x="1034819" y="976434"/>
            <a:ext cx="2079737"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Ocena</a:t>
            </a:r>
          </a:p>
        </p:txBody>
      </p:sp>
      <p:sp>
        <p:nvSpPr>
          <p:cNvPr id="2" name="Rectangle 1">
            <a:extLst>
              <a:ext uri="{FF2B5EF4-FFF2-40B4-BE49-F238E27FC236}">
                <a16:creationId xmlns:a16="http://schemas.microsoft.com/office/drawing/2014/main" id="{F1C21059-3E15-AD98-9863-F2051CFCB8F4}"/>
              </a:ext>
            </a:extLst>
          </p:cNvPr>
          <p:cNvSpPr/>
          <p:nvPr/>
        </p:nvSpPr>
        <p:spPr>
          <a:xfrm>
            <a:off x="982595" y="1574685"/>
            <a:ext cx="10223118" cy="3109506"/>
          </a:xfrm>
          <a:prstGeom prst="rect">
            <a:avLst/>
          </a:prstGeom>
        </p:spPr>
        <p:txBody>
          <a:bodyPr wrap="square">
            <a:spAutoFit/>
          </a:bodyPr>
          <a:lstStyle/>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Vprašanje z več možnimi odgovori: </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V1: Katera trditev najbolje opisuje namen okvira TPACK?</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Pomagati učiteljem pri izbiri najnovejših digitalnih orodij</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Zagotoviti, da tehnologija nadomesti tradicionalne pedagoške pristope</a:t>
            </a:r>
          </a:p>
          <a:p>
            <a:pPr marL="228600" indent="-228600" algn="just">
              <a:lnSpc>
                <a:spcPct val="150000"/>
              </a:lnSpc>
              <a:buAutoNum type="alphaUcParenR"/>
            </a:pPr>
            <a:r>
              <a:rPr lang="en-IE" sz="1200" noProof="0" dirty="0">
                <a:highlight>
                  <a:srgbClr val="00FF00"/>
                </a:highlight>
                <a:latin typeface="Calibri" panose="020F0502020204030204" pitchFamily="34" charset="0"/>
                <a:ea typeface="Calibri" panose="020F0502020204030204" pitchFamily="34" charset="0"/>
                <a:cs typeface="Calibri" panose="020F0502020204030204" pitchFamily="34" charset="0"/>
              </a:rPr>
              <a:t>Usmerjati integracijo vsebine, pedagogike in tehnologije za učinkovito poučevanje</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Oceniti raven digitalne pismenosti učencev</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Razlog: TPACK poudarja namerno integracijo znanja o vsebini (CK), pedagoškega znanja (PK) in tehnološkega znanja (TK) za oblikovanje učinkovitih učnih izkušenj. Ne gre zgolj za uporabo novih orodij ali zamenjavo pedagogike.</a:t>
            </a: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C93FE7F8-B20C-433E-BB79-5307003D193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8BBF7BBF-AE68-47AE-89D4-10A798F70239}"/>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94602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E50A0E-7887-533D-B5C0-C542A4D4D22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9223C7-2930-951B-BAC9-83773B2FE2DF}"/>
              </a:ext>
            </a:extLst>
          </p:cNvPr>
          <p:cNvSpPr txBox="1"/>
          <p:nvPr/>
        </p:nvSpPr>
        <p:spPr>
          <a:xfrm>
            <a:off x="1034819" y="976434"/>
            <a:ext cx="2079737"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Ocena</a:t>
            </a:r>
          </a:p>
        </p:txBody>
      </p:sp>
      <p:sp>
        <p:nvSpPr>
          <p:cNvPr id="2" name="Rectangle 1">
            <a:extLst>
              <a:ext uri="{FF2B5EF4-FFF2-40B4-BE49-F238E27FC236}">
                <a16:creationId xmlns:a16="http://schemas.microsoft.com/office/drawing/2014/main" id="{C6EBF777-7369-C869-BF11-413CD556CDA2}"/>
              </a:ext>
            </a:extLst>
          </p:cNvPr>
          <p:cNvSpPr/>
          <p:nvPr/>
        </p:nvSpPr>
        <p:spPr>
          <a:xfrm>
            <a:off x="982595" y="1574685"/>
            <a:ext cx="10136854" cy="3386504"/>
          </a:xfrm>
          <a:prstGeom prst="rect">
            <a:avLst/>
          </a:prstGeom>
        </p:spPr>
        <p:txBody>
          <a:bodyPr wrap="square">
            <a:spAutoFit/>
          </a:bodyPr>
          <a:lstStyle/>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Vprašanje z več možnimi odgovori: </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V2: Katera od naslednjih možnosti najbolj natančno opisuje tehnološko podprto sodelovalno učenje?</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Učenci, ki posamično berejo poglavja digitalnih učbenikov</a:t>
            </a:r>
          </a:p>
          <a:p>
            <a:pPr marL="228600" indent="-228600" algn="just">
              <a:lnSpc>
                <a:spcPct val="150000"/>
              </a:lnSpc>
              <a:buAutoNum type="alphaUcParenR"/>
            </a:pPr>
            <a:r>
              <a:rPr lang="en-IE" sz="1200" noProof="0" dirty="0">
                <a:highlight>
                  <a:srgbClr val="00FF00"/>
                </a:highlight>
                <a:latin typeface="Calibri" panose="020F0502020204030204" pitchFamily="34" charset="0"/>
                <a:ea typeface="Calibri" panose="020F0502020204030204" pitchFamily="34" charset="0"/>
                <a:cs typeface="Calibri" panose="020F0502020204030204" pitchFamily="34" charset="0"/>
              </a:rPr>
              <a:t>Učenci uporabljajo Miro za skupno ustvarjanje procesnega zemljevida med nalogo reševanja problemov</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Učenci sami rešujejo časovno omejen spletni kviz</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Učenci si asinhrono ogledujejo video predavanje</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Razlog: Sodelovalno učenje vključuje skupinsko delo učencev pri reševanju problemov, opravljanju nalog ali ustvarjanju izdelka. Uporaba digitalnega orodja, kot je Miro, za skupno ustvarjanje v realnem času je v skladu s tehnološko podprtim sodelovanjem in problemsko usmerjenim učenjem.</a:t>
            </a: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DD29DD06-0B89-42F8-B4D3-8F48A44C1C5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A45C3A3F-0372-45D1-9D68-C49063FEDA25}"/>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60269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Naslov 1">
            <a:extLst>
              <a:ext uri="{FF2B5EF4-FFF2-40B4-BE49-F238E27FC236}">
                <a16:creationId xmlns:a16="http://schemas.microsoft.com/office/drawing/2014/main" id="{0B6756A2-5DDB-49AB-80CD-EEE2A85D481A}"/>
              </a:ext>
            </a:extLst>
          </p:cNvPr>
          <p:cNvSpPr>
            <a:spLocks noGrp="1"/>
          </p:cNvSpPr>
          <p:nvPr>
            <p:ph type="title"/>
          </p:nvPr>
        </p:nvSpPr>
        <p:spPr>
          <a:xfrm>
            <a:off x="7702526" y="1017916"/>
            <a:ext cx="3657600" cy="665787"/>
          </a:xfrm>
        </p:spPr>
        <p:txBody>
          <a:bodyPr rtlCol="0"/>
          <a:lstStyle/>
          <a:p>
            <a:pPr rtl="0"/>
            <a:r>
              <a:rPr lang="en-IE" noProof="0" dirty="0">
                <a:solidFill>
                  <a:srgbClr val="C52B87"/>
                </a:solidFill>
                <a:latin typeface="Calibri" panose="020F0502020204030204" pitchFamily="34" charset="0"/>
                <a:cs typeface="Calibri" panose="020F0502020204030204" pitchFamily="34" charset="0"/>
              </a:rPr>
              <a:t>Cilj </a:t>
            </a:r>
            <a:r>
              <a:rPr lang="en-IE" dirty="0">
                <a:solidFill>
                  <a:srgbClr val="C52B87"/>
                </a:solidFill>
                <a:latin typeface="Calibri" panose="020F0502020204030204" pitchFamily="34" charset="0"/>
                <a:cs typeface="Calibri" panose="020F0502020204030204" pitchFamily="34" charset="0"/>
              </a:rPr>
              <a:t>enote</a:t>
            </a:r>
            <a:r>
              <a:rPr lang="en-IE" noProof="0" dirty="0">
                <a:solidFill>
                  <a:srgbClr val="C52B87"/>
                </a:solidFill>
                <a:latin typeface="Calibri" panose="020F0502020204030204" pitchFamily="34" charset="0"/>
                <a:cs typeface="Calibri" panose="020F0502020204030204" pitchFamily="34" charset="0"/>
              </a:rPr>
              <a:t> </a:t>
            </a:r>
          </a:p>
        </p:txBody>
      </p:sp>
      <p:sp>
        <p:nvSpPr>
          <p:cNvPr id="14" name="Označba mesta za vsebino 2">
            <a:extLst>
              <a:ext uri="{FF2B5EF4-FFF2-40B4-BE49-F238E27FC236}">
                <a16:creationId xmlns:a16="http://schemas.microsoft.com/office/drawing/2014/main" id="{1DC46634-F29A-4B3B-96F9-93DC8BDB9D1F}"/>
              </a:ext>
            </a:extLst>
          </p:cNvPr>
          <p:cNvSpPr>
            <a:spLocks noGrp="1"/>
          </p:cNvSpPr>
          <p:nvPr>
            <p:ph type="body" sz="half" idx="2"/>
          </p:nvPr>
        </p:nvSpPr>
        <p:spPr>
          <a:xfrm>
            <a:off x="6656832" y="1791532"/>
            <a:ext cx="4444502" cy="2963347"/>
          </a:xfrm>
        </p:spPr>
        <p:txBody>
          <a:bodyPr rtlCol="0">
            <a:normAutofit/>
          </a:bodyPr>
          <a:lstStyle/>
          <a:p>
            <a:pPr algn="just"/>
            <a:r>
              <a:rPr lang="en-US"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Cilj te enote je izobraževalcem in trenerjem za odrasle zagotoviti znanje, veščine in samozavest za oblikovanje in izvajanje inovativnih, tehnološko podprtih učnih izkušenj. </a:t>
            </a:r>
          </a:p>
          <a:p>
            <a:pPr algn="just"/>
            <a:r>
              <a:rPr lang="en-US"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Spoznali boste okvir TPACK in odkrili nove digitalne metode poučevanja. Te metode se osredotočajo na sodelovanje in uporabo v praksi. Cilj je, da vam pomagamo oblikovati interaktivna in privlačna okolja, v katerih se lahko odrasli učenci razvijajo, ter spodbujati njihovo samostojnost in razvoj praktičnih veščin. </a:t>
            </a:r>
            <a:endParaRPr lang="en-IE"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hand pointing at a button&#10;&#10;AI-generated content may be incorrect.">
            <a:extLst>
              <a:ext uri="{FF2B5EF4-FFF2-40B4-BE49-F238E27FC236}">
                <a16:creationId xmlns:a16="http://schemas.microsoft.com/office/drawing/2014/main" id="{18A77E2B-2D26-1717-AE53-2162D46E7E6F}"/>
              </a:ext>
            </a:extLst>
          </p:cNvPr>
          <p:cNvPicPr>
            <a:picLocks noChangeAspect="1"/>
          </p:cNvPicPr>
          <p:nvPr/>
        </p:nvPicPr>
        <p:blipFill>
          <a:blip r:embed="rId3"/>
          <a:stretch>
            <a:fillRect/>
          </a:stretch>
        </p:blipFill>
        <p:spPr>
          <a:xfrm>
            <a:off x="486877" y="1515978"/>
            <a:ext cx="5398168" cy="3238901"/>
          </a:xfrm>
          <a:prstGeom prst="rect">
            <a:avLst/>
          </a:prstGeom>
        </p:spPr>
      </p:pic>
      <p:sp>
        <p:nvSpPr>
          <p:cNvPr id="5" name="TextBox 4">
            <a:extLst>
              <a:ext uri="{FF2B5EF4-FFF2-40B4-BE49-F238E27FC236}">
                <a16:creationId xmlns:a16="http://schemas.microsoft.com/office/drawing/2014/main" id="{CA19D52D-B759-90E5-16AB-BC9023BB5224}"/>
              </a:ext>
            </a:extLst>
          </p:cNvPr>
          <p:cNvSpPr txBox="1"/>
          <p:nvPr/>
        </p:nvSpPr>
        <p:spPr>
          <a:xfrm>
            <a:off x="486876" y="4828067"/>
            <a:ext cx="2381451"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rawpixel.com 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Pravokotnik 5">
            <a:extLst>
              <a:ext uri="{FF2B5EF4-FFF2-40B4-BE49-F238E27FC236}">
                <a16:creationId xmlns:a16="http://schemas.microsoft.com/office/drawing/2014/main" id="{B084E4CA-2E84-472A-8BFB-B00FD9276B8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Slika 6">
            <a:extLst>
              <a:ext uri="{FF2B5EF4-FFF2-40B4-BE49-F238E27FC236}">
                <a16:creationId xmlns:a16="http://schemas.microsoft.com/office/drawing/2014/main" id="{5D8771C9-E87F-411F-9A34-E9F151C0EC27}"/>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42502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FC5ECE-073E-68E8-5F07-7B383F3109C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7BF08A1-D1A4-8AB7-355B-B76E9AD8E0B3}"/>
              </a:ext>
            </a:extLst>
          </p:cNvPr>
          <p:cNvSpPr txBox="1"/>
          <p:nvPr/>
        </p:nvSpPr>
        <p:spPr>
          <a:xfrm>
            <a:off x="1034819" y="976434"/>
            <a:ext cx="2079737"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Ocena</a:t>
            </a:r>
          </a:p>
        </p:txBody>
      </p:sp>
      <p:sp>
        <p:nvSpPr>
          <p:cNvPr id="2" name="Rectangle 1">
            <a:extLst>
              <a:ext uri="{FF2B5EF4-FFF2-40B4-BE49-F238E27FC236}">
                <a16:creationId xmlns:a16="http://schemas.microsoft.com/office/drawing/2014/main" id="{FF234F35-E09B-12A9-F29B-8DF458534FE5}"/>
              </a:ext>
            </a:extLst>
          </p:cNvPr>
          <p:cNvSpPr/>
          <p:nvPr/>
        </p:nvSpPr>
        <p:spPr>
          <a:xfrm>
            <a:off x="982594" y="1574685"/>
            <a:ext cx="9791797" cy="3663503"/>
          </a:xfrm>
          <a:prstGeom prst="rect">
            <a:avLst/>
          </a:prstGeom>
        </p:spPr>
        <p:txBody>
          <a:bodyPr wrap="square">
            <a:spAutoFit/>
          </a:bodyPr>
          <a:lstStyle/>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Vprašanje z več možnimi odgovori: </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V3: Kakšna je ključna prednost novih digitalnih orodij, kot so prilagodljive platforme ali orodja za povratne informacije z umetno inteligenco?</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Nadomeščajo potrebo po načrtovanju s strani učitelja</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Zagotavljajo, da vsi učenci opravijo naloge z enako hitrostjo</a:t>
            </a:r>
          </a:p>
          <a:p>
            <a:pPr marL="228600" indent="-228600" algn="just">
              <a:lnSpc>
                <a:spcPct val="150000"/>
              </a:lnSpc>
              <a:buAutoNum type="alphaUcParenR"/>
            </a:pPr>
            <a:r>
              <a:rPr lang="en-IE" sz="1200" noProof="0" dirty="0">
                <a:latin typeface="Calibri" panose="020F0502020204030204" pitchFamily="34" charset="0"/>
                <a:ea typeface="Calibri" panose="020F0502020204030204" pitchFamily="34" charset="0"/>
                <a:cs typeface="Calibri" panose="020F0502020204030204" pitchFamily="34" charset="0"/>
              </a:rPr>
              <a:t>Odpravljajo potrebo po formativnem ocenjevanju</a:t>
            </a:r>
          </a:p>
          <a:p>
            <a:pPr marL="228600" indent="-228600" algn="just">
              <a:lnSpc>
                <a:spcPct val="150000"/>
              </a:lnSpc>
              <a:buAutoNum type="alphaUcParenR"/>
            </a:pPr>
            <a:r>
              <a:rPr lang="en-IE" sz="1200" noProof="0" dirty="0">
                <a:highlight>
                  <a:srgbClr val="00FF00"/>
                </a:highlight>
                <a:latin typeface="Calibri" panose="020F0502020204030204" pitchFamily="34" charset="0"/>
                <a:ea typeface="Calibri" panose="020F0502020204030204" pitchFamily="34" charset="0"/>
                <a:cs typeface="Calibri" panose="020F0502020204030204" pitchFamily="34" charset="0"/>
              </a:rPr>
              <a:t>Učencem omogočajo napredovanje po lastnem ritmu in prejemanje prilagojene podpore</a:t>
            </a:r>
          </a:p>
          <a:p>
            <a:pPr marL="228600" indent="-228600" algn="just">
              <a:lnSpc>
                <a:spcPct val="150000"/>
              </a:lnSpc>
              <a:buAutoNum type="alphaUcParenR"/>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Razlog: Prilagodljiva orodja in orodja na podlagi umetne inteligence ponujajo prilagojene poti, ki spodbujajo samostojnost učencev in zagotavljajo prilagojeno povratno informacijo – bistvena načela digitalne pedagogike in izobraževanja odraslih.</a:t>
            </a: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8235A60B-8893-48F7-A5FB-0F7650B70F9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666E33A8-CA9E-4932-965B-8A2957564185}"/>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09802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36A5940-F3CB-4046-D6F4-6AF15E08CDA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F36D74E-2015-0AC6-7D1F-D322BCE898D5}"/>
              </a:ext>
            </a:extLst>
          </p:cNvPr>
          <p:cNvSpPr txBox="1"/>
          <p:nvPr/>
        </p:nvSpPr>
        <p:spPr>
          <a:xfrm>
            <a:off x="1034819" y="976434"/>
            <a:ext cx="2079737"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Ocena</a:t>
            </a:r>
          </a:p>
        </p:txBody>
      </p:sp>
      <p:sp>
        <p:nvSpPr>
          <p:cNvPr id="2" name="Rectangle 1">
            <a:extLst>
              <a:ext uri="{FF2B5EF4-FFF2-40B4-BE49-F238E27FC236}">
                <a16:creationId xmlns:a16="http://schemas.microsoft.com/office/drawing/2014/main" id="{8D738D04-3004-ACAA-B5F9-8AC748CF89E5}"/>
              </a:ext>
            </a:extLst>
          </p:cNvPr>
          <p:cNvSpPr/>
          <p:nvPr/>
        </p:nvSpPr>
        <p:spPr>
          <a:xfrm>
            <a:off x="982594" y="1574685"/>
            <a:ext cx="10575421" cy="3386504"/>
          </a:xfrm>
          <a:prstGeom prst="rect">
            <a:avLst/>
          </a:prstGeom>
        </p:spPr>
        <p:txBody>
          <a:bodyPr wrap="square">
            <a:spAutoFit/>
          </a:bodyPr>
          <a:lstStyle/>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Vprašanje z več možnimi odgovori: </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V4: </a:t>
            </a:r>
            <a:r>
              <a:rPr lang="en-US" sz="1200" dirty="0">
                <a:latin typeface="Calibri" panose="020F0502020204030204" pitchFamily="34" charset="0"/>
                <a:ea typeface="Calibri" panose="020F0502020204030204" pitchFamily="34" charset="0"/>
                <a:cs typeface="Calibri" panose="020F0502020204030204" pitchFamily="34" charset="0"/>
              </a:rPr>
              <a:t>Kateri primer najbolje ponazarja pristno, realno učno nalogo?</a:t>
            </a: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Branje poglavja o teorijah storitev za stranke</a:t>
            </a: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Gledanje videa o varnostnih predpisih na delovnem mestu</a:t>
            </a:r>
          </a:p>
          <a:p>
            <a:pPr marL="228600" indent="-228600" algn="just">
              <a:lnSpc>
                <a:spcPct val="150000"/>
              </a:lnSpc>
              <a:buAutoNum type="alphaUcParenR"/>
            </a:pPr>
            <a:r>
              <a:rPr lang="en-US" sz="1200" noProof="0" dirty="0">
                <a:highlight>
                  <a:srgbClr val="00FF00"/>
                </a:highlight>
                <a:latin typeface="Calibri" panose="020F0502020204030204" pitchFamily="34" charset="0"/>
                <a:ea typeface="Calibri" panose="020F0502020204030204" pitchFamily="34" charset="0"/>
                <a:cs typeface="Calibri" panose="020F0502020204030204" pitchFamily="34" charset="0"/>
              </a:rPr>
              <a:t>Izpolnjevanje scenarija z več možnimi poteki, v katerem se učenci odzovejo na nezadovoljnega stranko</a:t>
            </a: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Poslušanje podkasta o reševanju konfliktov</a:t>
            </a: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1200" noProof="0" dirty="0">
                <a:latin typeface="Calibri" panose="020F0502020204030204" pitchFamily="34" charset="0"/>
                <a:ea typeface="Calibri" panose="020F0502020204030204" pitchFamily="34" charset="0"/>
                <a:cs typeface="Calibri" panose="020F0502020204030204" pitchFamily="34" charset="0"/>
              </a:rPr>
              <a:t>Razlog</a:t>
            </a:r>
            <a:r>
              <a:rPr lang="en-US" sz="1200" dirty="0">
                <a:latin typeface="Calibri" panose="020F0502020204030204" pitchFamily="34" charset="0"/>
                <a:ea typeface="Calibri" panose="020F0502020204030204" pitchFamily="34" charset="0"/>
                <a:cs typeface="Calibri" panose="020F0502020204030204" pitchFamily="34" charset="0"/>
              </a:rPr>
              <a:t>: Scenariji z več možnimi poteki simulirajo resnične izzive na delovnem mestu, pri čemer morajo udeleženci uporabiti svoje spretnosti, sprejemati odločitve in opazovati njihove posledice – kar je bistveno za avtentično učenje odraslih.</a:t>
            </a: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E24244B9-7842-48FF-9FFD-9304443CA8F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7BA48229-3E47-4F3E-8D4E-12B7C4DFABFE}"/>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29056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F38892-50CF-5993-2D53-09FC6271CDB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93F4F77-4579-66F4-8489-3172A2F340E8}"/>
              </a:ext>
            </a:extLst>
          </p:cNvPr>
          <p:cNvSpPr txBox="1"/>
          <p:nvPr/>
        </p:nvSpPr>
        <p:spPr>
          <a:xfrm>
            <a:off x="1034819" y="976434"/>
            <a:ext cx="2079737"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Ocena</a:t>
            </a:r>
          </a:p>
        </p:txBody>
      </p:sp>
      <p:sp>
        <p:nvSpPr>
          <p:cNvPr id="2" name="Rectangle 1">
            <a:extLst>
              <a:ext uri="{FF2B5EF4-FFF2-40B4-BE49-F238E27FC236}">
                <a16:creationId xmlns:a16="http://schemas.microsoft.com/office/drawing/2014/main" id="{33317CF0-4342-B6AC-8039-FBB7E4C615B2}"/>
              </a:ext>
            </a:extLst>
          </p:cNvPr>
          <p:cNvSpPr/>
          <p:nvPr/>
        </p:nvSpPr>
        <p:spPr>
          <a:xfrm>
            <a:off x="982594" y="1574685"/>
            <a:ext cx="10063357" cy="3663503"/>
          </a:xfrm>
          <a:prstGeom prst="rect">
            <a:avLst/>
          </a:prstGeom>
        </p:spPr>
        <p:txBody>
          <a:bodyPr wrap="square">
            <a:spAutoFit/>
          </a:bodyPr>
          <a:lstStyle/>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Vprašanje z več možnimi odgovori: </a:t>
            </a: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IE" sz="1200" noProof="0" dirty="0">
                <a:latin typeface="Calibri" panose="020F0502020204030204" pitchFamily="34" charset="0"/>
                <a:ea typeface="Calibri" panose="020F0502020204030204" pitchFamily="34" charset="0"/>
                <a:cs typeface="Calibri" panose="020F0502020204030204" pitchFamily="34" charset="0"/>
              </a:rPr>
              <a:t>V5: </a:t>
            </a:r>
            <a:r>
              <a:rPr lang="en-US" sz="1200" dirty="0">
                <a:latin typeface="Calibri" panose="020F0502020204030204" pitchFamily="34" charset="0"/>
                <a:ea typeface="Calibri" panose="020F0502020204030204" pitchFamily="34" charset="0"/>
                <a:cs typeface="Calibri" panose="020F0502020204030204" pitchFamily="34" charset="0"/>
              </a:rPr>
              <a:t>Katera miselnost spodbuja inovativnost in ustvarjalno tveganje v digitalnem poučevanju?</a:t>
            </a:r>
          </a:p>
          <a:p>
            <a:pPr algn="just">
              <a:lnSpc>
                <a:spcPct val="150000"/>
              </a:lnSpc>
            </a:pPr>
            <a:endParaRPr lang="en-US" sz="1200" noProof="0" dirty="0">
              <a:latin typeface="Calibri" panose="020F0502020204030204" pitchFamily="34" charset="0"/>
              <a:ea typeface="Calibri" panose="020F0502020204030204" pitchFamily="34" charset="0"/>
              <a:cs typeface="Calibri" panose="020F0502020204030204" pitchFamily="34" charset="0"/>
            </a:endParaRPr>
          </a:p>
          <a:p>
            <a:pPr marL="228600" indent="-228600" algn="just">
              <a:lnSpc>
                <a:spcPct val="150000"/>
              </a:lnSpc>
              <a:buAutoNum type="alphaUcParenR"/>
            </a:pPr>
            <a:r>
              <a:rPr lang="en-US" sz="1200" noProof="0" dirty="0">
                <a:highlight>
                  <a:srgbClr val="00FF00"/>
                </a:highlight>
                <a:latin typeface="Calibri" panose="020F0502020204030204" pitchFamily="34" charset="0"/>
                <a:ea typeface="Calibri" panose="020F0502020204030204" pitchFamily="34" charset="0"/>
                <a:cs typeface="Calibri" panose="020F0502020204030204" pitchFamily="34" charset="0"/>
              </a:rPr>
              <a:t>Odprtost za preizkušanje novih orodij, razmišljanje in prilagajanje na podlagi povratnih informacij učencev</a:t>
            </a: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Uporaba le orodij, s katerimi se izobraževalci že počutijo samozavestno</a:t>
            </a: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Izogibanje vključevanju učencev v oblikovanje pouka</a:t>
            </a:r>
          </a:p>
          <a:p>
            <a:pPr marL="228600" indent="-228600" algn="just">
              <a:lnSpc>
                <a:spcPct val="150000"/>
              </a:lnSpc>
              <a:buAutoNum type="alphaUcParenR"/>
            </a:pPr>
            <a:r>
              <a:rPr lang="en-US" sz="1200" noProof="0" dirty="0">
                <a:latin typeface="Calibri" panose="020F0502020204030204" pitchFamily="34" charset="0"/>
                <a:ea typeface="Calibri" panose="020F0502020204030204" pitchFamily="34" charset="0"/>
                <a:cs typeface="Calibri" panose="020F0502020204030204" pitchFamily="34" charset="0"/>
              </a:rPr>
              <a:t>Čakanje na formalno usposabljanje, preden se poskusi kakršna koli nova digitalna metoda</a:t>
            </a: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1200" noProof="0" dirty="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1200" noProof="0" dirty="0">
                <a:latin typeface="Calibri" panose="020F0502020204030204" pitchFamily="34" charset="0"/>
                <a:ea typeface="Calibri" panose="020F0502020204030204" pitchFamily="34" charset="0"/>
                <a:cs typeface="Calibri" panose="020F0502020204030204" pitchFamily="34" charset="0"/>
              </a:rPr>
              <a:t>Razlog</a:t>
            </a:r>
            <a:r>
              <a:rPr lang="en-US" sz="1200" dirty="0">
                <a:latin typeface="Calibri" panose="020F0502020204030204" pitchFamily="34" charset="0"/>
                <a:ea typeface="Calibri" panose="020F0502020204030204" pitchFamily="34" charset="0"/>
                <a:cs typeface="Calibri" panose="020F0502020204030204" pitchFamily="34" charset="0"/>
              </a:rPr>
              <a:t>: Inovacije zahtevajo eksperimentiranje, razmišljanje in prilagodljivost. Sprejemanje novih metod in njihovo prilagajanje na podlagi povratnih informacij spodbuja nenehno izboljševanje digitalne pedagogike.</a:t>
            </a: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AF9CE338-FFD6-48ED-A669-5475A55978A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B4AE96EB-6E64-4CBC-8F8A-998AC9B2374A}"/>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83875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1E28A7-1C67-B343-6071-DEAFC956A22A}"/>
            </a:ext>
          </a:extLst>
        </p:cNvPr>
        <p:cNvGrpSpPr/>
        <p:nvPr/>
      </p:nvGrpSpPr>
      <p:grpSpPr>
        <a:xfrm>
          <a:off x="0" y="0"/>
          <a:ext cx="0" cy="0"/>
          <a:chOff x="0" y="0"/>
          <a:chExt cx="0" cy="0"/>
        </a:xfrm>
      </p:grpSpPr>
      <p:pic>
        <p:nvPicPr>
          <p:cNvPr id="8" name="Picture Placeholder 7" descr="A person sitting cross legged with a computer and a question mark&#10;&#10;AI-generated content may be incorrect.">
            <a:extLst>
              <a:ext uri="{FF2B5EF4-FFF2-40B4-BE49-F238E27FC236}">
                <a16:creationId xmlns:a16="http://schemas.microsoft.com/office/drawing/2014/main" id="{81B435C1-CF43-CA98-7891-A30EDCE74DD0}"/>
              </a:ext>
            </a:extLst>
          </p:cNvPr>
          <p:cNvPicPr>
            <a:picLocks noGrp="1" noChangeAspect="1"/>
          </p:cNvPicPr>
          <p:nvPr>
            <p:ph type="pic" idx="1"/>
          </p:nvPr>
        </p:nvPicPr>
        <p:blipFill>
          <a:blip r:embed="rId3"/>
          <a:srcRect l="7479" r="7479"/>
          <a:stretch>
            <a:fillRect/>
          </a:stretch>
        </p:blipFill>
        <p:spPr>
          <a:xfrm>
            <a:off x="655638" y="371475"/>
            <a:ext cx="4621212" cy="5434013"/>
          </a:xfrm>
        </p:spPr>
      </p:pic>
      <p:sp>
        <p:nvSpPr>
          <p:cNvPr id="5" name="TextBox 4">
            <a:extLst>
              <a:ext uri="{FF2B5EF4-FFF2-40B4-BE49-F238E27FC236}">
                <a16:creationId xmlns:a16="http://schemas.microsoft.com/office/drawing/2014/main" id="{7604B059-2597-BD38-5BA4-E183EB8F0D05}"/>
              </a:ext>
            </a:extLst>
          </p:cNvPr>
          <p:cNvSpPr txBox="1"/>
          <p:nvPr/>
        </p:nvSpPr>
        <p:spPr>
          <a:xfrm>
            <a:off x="6441595" y="827715"/>
            <a:ext cx="4472122" cy="461665"/>
          </a:xfrm>
          <a:prstGeom prst="rect">
            <a:avLst/>
          </a:prstGeom>
          <a:noFill/>
        </p:spPr>
        <p:txBody>
          <a:bodyPr wrap="none" rtlCol="0">
            <a:spAutoFit/>
          </a:bodyPr>
          <a:lstStyle/>
          <a:p>
            <a:r>
              <a:rPr lang="en-IE" sz="2400" b="1" spc="300" noProof="0">
                <a:solidFill>
                  <a:srgbClr val="C52B87"/>
                </a:solidFill>
                <a:latin typeface="Calibri" panose="020F0502020204030204" pitchFamily="34" charset="0"/>
                <a:ea typeface="Calibri" panose="020F0502020204030204" pitchFamily="34" charset="0"/>
                <a:cs typeface="Calibri" panose="020F0502020204030204" pitchFamily="34" charset="0"/>
              </a:rPr>
              <a:t>Vprašanja za samoanalizo </a:t>
            </a:r>
            <a:endPar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14C471BB-304A-99FD-F34A-077CEA07E009}"/>
              </a:ext>
            </a:extLst>
          </p:cNvPr>
          <p:cNvSpPr/>
          <p:nvPr/>
        </p:nvSpPr>
        <p:spPr>
          <a:xfrm>
            <a:off x="5614416" y="1458445"/>
            <a:ext cx="6126480" cy="2690417"/>
          </a:xfrm>
          <a:prstGeom prst="rect">
            <a:avLst/>
          </a:prstGeom>
        </p:spPr>
        <p:txBody>
          <a:bodyPr wrap="square">
            <a:spAutoFit/>
          </a:bodyPr>
          <a:lstStyle/>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V1: </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Ali učinkovito združujem vsebino, metode poučevanja in tehnologijo, da ustvarjam dragocene učne izkušnje?</a:t>
            </a:r>
          </a:p>
          <a:p>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V2: </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Kako pomagam odraslim učencem pridobiti samostojnost prek izbire, prilagodljivosti in orodij, hkrati pa jim še vedno nudim podporo za uspeh?</a:t>
            </a:r>
          </a:p>
          <a:p>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V3: </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Katera tveganja ali inovacije sem pripravljen preizkusiti v svojem digitalnem poučevanju in kako lahko svojim učencem dajem zgled radovednosti in neprestanega učenja?</a:t>
            </a:r>
            <a:r>
              <a:rPr lang="en-IE" noProof="0" dirty="0">
                <a:latin typeface="Calibri" panose="020F0502020204030204" pitchFamily="34" charset="0"/>
                <a:ea typeface="Calibri" panose="020F0502020204030204" pitchFamily="34" charset="0"/>
                <a:cs typeface="Calibri" panose="020F0502020204030204" pitchFamily="34" charset="0"/>
              </a:rPr>
              <a:t> </a:t>
            </a:r>
          </a:p>
          <a:p>
            <a:endParaRPr lang="en-IE" sz="1100" noProof="0" dirty="0"/>
          </a:p>
          <a:p>
            <a:pPr algn="just">
              <a:lnSpc>
                <a:spcPct val="150000"/>
              </a:lnSpc>
            </a:pPr>
            <a:endParaRPr lang="en-IE" sz="900" noProof="0" dirty="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80ED9286-47AD-4B35-C53E-051806E96BD0}"/>
              </a:ext>
            </a:extLst>
          </p:cNvPr>
          <p:cNvSpPr txBox="1"/>
          <p:nvPr/>
        </p:nvSpPr>
        <p:spPr>
          <a:xfrm>
            <a:off x="655638" y="5908006"/>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jcomp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Pravokotnik 6">
            <a:extLst>
              <a:ext uri="{FF2B5EF4-FFF2-40B4-BE49-F238E27FC236}">
                <a16:creationId xmlns:a16="http://schemas.microsoft.com/office/drawing/2014/main" id="{ACBE8EE5-4BB1-40E8-8A2D-690A41753F7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Slika 9">
            <a:extLst>
              <a:ext uri="{FF2B5EF4-FFF2-40B4-BE49-F238E27FC236}">
                <a16:creationId xmlns:a16="http://schemas.microsoft.com/office/drawing/2014/main" id="{F437C7CC-4F3F-417A-B0D1-2942453B3B77}"/>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95590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BA9407-652B-DB60-3E17-B5E8736AFFC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C40EC44-94C9-4A4F-978C-2E0E20C817F8}"/>
              </a:ext>
            </a:extLst>
          </p:cNvPr>
          <p:cNvSpPr txBox="1"/>
          <p:nvPr/>
        </p:nvSpPr>
        <p:spPr>
          <a:xfrm>
            <a:off x="6614384" y="1015548"/>
            <a:ext cx="1972463"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Viri</a:t>
            </a:r>
          </a:p>
        </p:txBody>
      </p:sp>
      <p:sp>
        <p:nvSpPr>
          <p:cNvPr id="6" name="Rectangle 5">
            <a:extLst>
              <a:ext uri="{FF2B5EF4-FFF2-40B4-BE49-F238E27FC236}">
                <a16:creationId xmlns:a16="http://schemas.microsoft.com/office/drawing/2014/main" id="{8032AF54-EA39-F2A7-29EA-155EDE65E008}"/>
              </a:ext>
            </a:extLst>
          </p:cNvPr>
          <p:cNvSpPr/>
          <p:nvPr/>
        </p:nvSpPr>
        <p:spPr>
          <a:xfrm>
            <a:off x="4740705" y="1686243"/>
            <a:ext cx="6790533" cy="4383188"/>
          </a:xfrm>
          <a:prstGeom prst="rect">
            <a:avLst/>
          </a:prstGeom>
        </p:spPr>
        <p:txBody>
          <a:bodyPr wrap="square">
            <a:spAutoFit/>
          </a:bodyPr>
          <a:lstStyle/>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Green, D. N. (2024). </a:t>
            </a:r>
            <a:r>
              <a:rPr lang="en-IE" sz="1600" i="1"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Odrasli</a:t>
            </a:r>
            <a:r>
              <a:rPr lang="en-IE" sz="1600" i="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600" i="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udeleženci</a:t>
            </a:r>
            <a:r>
              <a:rPr lang="en-IE" sz="1600" i="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povezovanje andragogike in transformativnega vodstva v učilnici.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Poslovna etika in vodstvo, 8(4), 137–147.</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3"/>
              </a:rPr>
              <a:t> https://doi.org/10.61093/bel.8(4).137-147</a:t>
            </a: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Katona, B., Venkataragavan, J., Erlandsson, N., Burmann, U., &amp; Oparina, B. (2023). </a:t>
            </a:r>
            <a:r>
              <a:rPr lang="en-IE" sz="1600" i="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Uporaba vizualnih učnih medijev za povečanje motivacije učencev za učenje. Svetovna psihologija,</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1(3), 89–105.</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 https://doi.org/10.55849/wp.v1i3.381</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Koehler, M. J., &amp; Mishra, P. (2009). Kaj je tehnološko-pedagoško-vsebinsko znanje? </a:t>
            </a:r>
            <a:r>
              <a:rPr lang="en-IE" sz="1600" i="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Contemporary Issues in Technology and Teacher Education, 9(1).</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 https://citejournal.org/volume-9/issue-1-09/general/what-is-technological-pedagogicalcontent-knowledge</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Kurt, S. (12. maj 2018). </a:t>
            </a:r>
            <a:r>
              <a:rPr lang="en-US" sz="1600" i="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TPACK: Okvir tehnološko-pedagoškega znanja o vsebini</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Izobraževalna tehnologija.</a:t>
            </a:r>
            <a:r>
              <a:rPr lang="en-US" sz="1600" dirty="0">
                <a:latin typeface="Calibri" panose="020F0502020204030204" pitchFamily="34" charset="0"/>
                <a:ea typeface="Calibri" panose="020F0502020204030204" pitchFamily="34" charset="0"/>
                <a:cs typeface="Calibri" panose="020F0502020204030204" pitchFamily="34" charset="0"/>
                <a:hlinkClick r:id="rId6"/>
              </a:rPr>
              <a:t> https://educationaltechnology.net/technological-pedagogical-content-knowledge-tpack-framework/</a:t>
            </a:r>
            <a:endParaRPr lang="en-IE" sz="1600" noProof="0" dirty="0">
              <a:latin typeface="Calibri" panose="020F0502020204030204" pitchFamily="34" charset="0"/>
              <a:ea typeface="Calibri" panose="020F0502020204030204" pitchFamily="34" charset="0"/>
              <a:cs typeface="Calibri" panose="020F0502020204030204" pitchFamily="34" charset="0"/>
            </a:endParaRPr>
          </a:p>
          <a:p>
            <a:r>
              <a:rPr lang="en-IE" sz="1600" noProof="0" dirty="0">
                <a:latin typeface="Calibri" panose="020F0502020204030204" pitchFamily="34" charset="0"/>
                <a:ea typeface="Calibri" panose="020F0502020204030204" pitchFamily="34" charset="0"/>
                <a:cs typeface="Calibri" panose="020F0502020204030204" pitchFamily="34" charset="0"/>
              </a:rPr>
              <a:t> </a:t>
            </a:r>
          </a:p>
          <a:p>
            <a:endParaRPr lang="en-IE" sz="1100" noProof="0" dirty="0"/>
          </a:p>
          <a:p>
            <a:pPr algn="just">
              <a:lnSpc>
                <a:spcPct val="150000"/>
              </a:lnSpc>
            </a:pPr>
            <a:endParaRPr lang="en-IE" sz="900" noProof="0" dirty="0">
              <a:ea typeface="Lato" panose="020F0502020204030203" pitchFamily="34" charset="0"/>
              <a:cs typeface="Lato" panose="020F0502020204030203" pitchFamily="34" charset="0"/>
            </a:endParaRPr>
          </a:p>
        </p:txBody>
      </p:sp>
      <p:pic>
        <p:nvPicPr>
          <p:cNvPr id="8" name="Picture 7" descr="A tablet with a list and gears&#10;&#10;AI-generated content may be incorrect.">
            <a:extLst>
              <a:ext uri="{FF2B5EF4-FFF2-40B4-BE49-F238E27FC236}">
                <a16:creationId xmlns:a16="http://schemas.microsoft.com/office/drawing/2014/main" id="{E8B02E52-CF61-1DC8-894A-40FD86C5DA5D}"/>
              </a:ext>
            </a:extLst>
          </p:cNvPr>
          <p:cNvPicPr>
            <a:picLocks noChangeAspect="1"/>
          </p:cNvPicPr>
          <p:nvPr/>
        </p:nvPicPr>
        <p:blipFill>
          <a:blip r:embed="rId7"/>
          <a:stretch>
            <a:fillRect/>
          </a:stretch>
        </p:blipFill>
        <p:spPr>
          <a:xfrm>
            <a:off x="505314" y="1268184"/>
            <a:ext cx="4321632" cy="4321632"/>
          </a:xfrm>
          <a:prstGeom prst="rect">
            <a:avLst/>
          </a:prstGeom>
        </p:spPr>
      </p:pic>
      <p:sp>
        <p:nvSpPr>
          <p:cNvPr id="9" name="TextBox 8">
            <a:extLst>
              <a:ext uri="{FF2B5EF4-FFF2-40B4-BE49-F238E27FC236}">
                <a16:creationId xmlns:a16="http://schemas.microsoft.com/office/drawing/2014/main" id="{31E8931E-487F-E75C-DF9B-24C5D50655FD}"/>
              </a:ext>
            </a:extLst>
          </p:cNvPr>
          <p:cNvSpPr txBox="1"/>
          <p:nvPr/>
        </p:nvSpPr>
        <p:spPr>
          <a:xfrm>
            <a:off x="591630" y="5692404"/>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vectorjuice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8"/>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Pravokotnik 6">
            <a:extLst>
              <a:ext uri="{FF2B5EF4-FFF2-40B4-BE49-F238E27FC236}">
                <a16:creationId xmlns:a16="http://schemas.microsoft.com/office/drawing/2014/main" id="{8C7352D1-7D05-4DA9-9D7B-F8B296B7E13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Slika 9">
            <a:extLst>
              <a:ext uri="{FF2B5EF4-FFF2-40B4-BE49-F238E27FC236}">
                <a16:creationId xmlns:a16="http://schemas.microsoft.com/office/drawing/2014/main" id="{61EDBDF2-919E-4131-88C8-CB7524318AFA}"/>
              </a:ext>
            </a:extLst>
          </p:cNvPr>
          <p:cNvPicPr>
            <a:picLocks noChangeAspect="1"/>
          </p:cNvPicPr>
          <p:nvPr/>
        </p:nvPicPr>
        <p:blipFill>
          <a:blip r:embed="rId9"/>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57539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FE39D2-A8D9-49D4-6F54-998F14C533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A257D80-98EA-BCCA-FD93-20AA2CA34C9B}"/>
              </a:ext>
            </a:extLst>
          </p:cNvPr>
          <p:cNvSpPr txBox="1"/>
          <p:nvPr/>
        </p:nvSpPr>
        <p:spPr>
          <a:xfrm>
            <a:off x="1034819" y="976434"/>
            <a:ext cx="1960793" cy="461665"/>
          </a:xfrm>
          <a:prstGeom prst="rect">
            <a:avLst/>
          </a:prstGeom>
          <a:noFill/>
        </p:spPr>
        <p:txBody>
          <a:bodyPr wrap="non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Zaključek</a:t>
            </a:r>
          </a:p>
        </p:txBody>
      </p:sp>
      <p:sp>
        <p:nvSpPr>
          <p:cNvPr id="2" name="Rectangle 1">
            <a:extLst>
              <a:ext uri="{FF2B5EF4-FFF2-40B4-BE49-F238E27FC236}">
                <a16:creationId xmlns:a16="http://schemas.microsoft.com/office/drawing/2014/main" id="{0F48DB27-E6B1-F1B7-7C5A-F11B80AB0591}"/>
              </a:ext>
            </a:extLst>
          </p:cNvPr>
          <p:cNvSpPr/>
          <p:nvPr/>
        </p:nvSpPr>
        <p:spPr>
          <a:xfrm>
            <a:off x="568482" y="1574685"/>
            <a:ext cx="10495758" cy="4013856"/>
          </a:xfrm>
          <a:prstGeom prst="rect">
            <a:avLst/>
          </a:prstGeom>
        </p:spPr>
        <p:txBody>
          <a:bodyPr wrap="square">
            <a:spAutoFit/>
          </a:bodyPr>
          <a:lstStyle/>
          <a:p>
            <a:pPr algn="just">
              <a:lnSpc>
                <a:spcPct val="150000"/>
              </a:lnSpc>
            </a:pPr>
            <a:r>
              <a:rPr lang="en-US" sz="1600" b="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Inovativno poučevanje in učenje v digitalni dobi</a:t>
            </a:r>
          </a:p>
          <a:p>
            <a:pPr marL="285750" indent="-285750" algn="just">
              <a:lnSpc>
                <a:spcPct val="150000"/>
              </a:lnSpc>
              <a:buFont typeface="Arial" panose="020B0604020202020204" pitchFamily="34" charset="0"/>
              <a:buChar char="•"/>
            </a:pPr>
            <a:r>
              <a:rPr lang="en-US"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Učinkovito digitalno poučevanje ne pomeni zgolj uporabe tehnologije zaradi same tehnologije, temveč premišljeno vključevanje vsebin, pedagogike in orodij za ustvarjanje smiselnih učnih izkušenj. </a:t>
            </a:r>
          </a:p>
          <a:p>
            <a:pPr marL="285750" indent="-285750" algn="just">
              <a:lnSpc>
                <a:spcPct val="150000"/>
              </a:lnSpc>
              <a:buFont typeface="Arial" panose="020B0604020202020204" pitchFamily="34" charset="0"/>
              <a:buChar char="•"/>
            </a:pPr>
            <a:r>
              <a:rPr lang="en-US"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Začnite v majhnem, bodite pripravljeni eksperimentirati in pustite, da vašo zasnovo vodi ustvarjalnost.</a:t>
            </a:r>
          </a:p>
          <a:p>
            <a:pPr marL="285750" indent="-285750" algn="just">
              <a:lnSpc>
                <a:spcPct val="150000"/>
              </a:lnSpc>
              <a:buFont typeface="Arial" panose="020B0604020202020204" pitchFamily="34" charset="0"/>
              <a:buChar char="•"/>
            </a:pPr>
            <a:r>
              <a:rPr lang="en-US"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Tehnologija lahko učencem omogoči sodelovanje, raziskovanje in uporabo znanja v realnih kontekstih, vendar vaša vloga kot izobraževalca – spodbujanje, podpiranje in navdihovanje – ostaja osrednja. </a:t>
            </a:r>
          </a:p>
          <a:p>
            <a:pPr marL="285750" indent="-285750" algn="just">
              <a:lnSpc>
                <a:spcPct val="150000"/>
              </a:lnSpc>
              <a:buFont typeface="Arial" panose="020B0604020202020204" pitchFamily="34" charset="0"/>
              <a:buChar char="•"/>
            </a:pPr>
            <a:r>
              <a:rPr lang="en-US"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Sprejmite eksperimentiranje, nenehno razmišljajte in postavite učence v središče vsake digitalne izkušnje.</a:t>
            </a:r>
          </a:p>
          <a:p>
            <a:pPr marL="285750" indent="-285750" algn="just">
              <a:lnSpc>
                <a:spcPct val="150000"/>
              </a:lnSpc>
              <a:buFont typeface="Arial" panose="020B0604020202020204" pitchFamily="34" charset="0"/>
              <a:buChar char="•"/>
            </a:pPr>
            <a:endPar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lnSpc>
                <a:spcPct val="150000"/>
              </a:lnSpc>
              <a:buFont typeface="Arial" panose="020B0604020202020204" pitchFamily="34" charset="0"/>
              <a:buChar char="•"/>
            </a:pPr>
            <a:endPar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1600" i="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„Povej mi in pozabil bom. Nauči me in se bom spomnil. Vključi me in se bom naučil.“ – </a:t>
            </a:r>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Benjamin Franklin</a:t>
            </a:r>
            <a:endPar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IE" sz="900" noProof="0" dirty="0">
              <a:ea typeface="Lato" panose="020F0502020204030203" pitchFamily="34" charset="0"/>
              <a:cs typeface="Lato" panose="020F0502020204030203" pitchFamily="34" charset="0"/>
            </a:endParaRPr>
          </a:p>
        </p:txBody>
      </p:sp>
      <p:sp>
        <p:nvSpPr>
          <p:cNvPr id="4" name="Pravokotnik 3">
            <a:extLst>
              <a:ext uri="{FF2B5EF4-FFF2-40B4-BE49-F238E27FC236}">
                <a16:creationId xmlns:a16="http://schemas.microsoft.com/office/drawing/2014/main" id="{14EB017D-F134-4598-96A8-3D63F98C0AC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6" name="Slika 5">
            <a:extLst>
              <a:ext uri="{FF2B5EF4-FFF2-40B4-BE49-F238E27FC236}">
                <a16:creationId xmlns:a16="http://schemas.microsoft.com/office/drawing/2014/main" id="{87645647-1C60-49D1-82D4-472C30A03030}"/>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31745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E2CCC7-28F4-F6B2-3227-24A048157BF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22834C8-4CF3-56F6-EB0C-F3ED17AAA509}"/>
              </a:ext>
            </a:extLst>
          </p:cNvPr>
          <p:cNvSpPr txBox="1"/>
          <p:nvPr/>
        </p:nvSpPr>
        <p:spPr>
          <a:xfrm>
            <a:off x="1034819" y="976434"/>
            <a:ext cx="4398315" cy="1569660"/>
          </a:xfrm>
          <a:prstGeom prst="rect">
            <a:avLst/>
          </a:prstGeom>
          <a:noFill/>
        </p:spPr>
        <p:txBody>
          <a:bodyPr wrap="square" rtlCol="0">
            <a:spAutoFit/>
          </a:bodyPr>
          <a:lstStyle/>
          <a:p>
            <a:r>
              <a:rPr lang="en-IE" sz="2400" b="1" spc="300" noProof="0" dirty="0">
                <a:solidFill>
                  <a:srgbClr val="C52B87"/>
                </a:solidFill>
                <a:latin typeface="Calibri" panose="020F0502020204030204" pitchFamily="34" charset="0"/>
                <a:ea typeface="Calibri" panose="020F0502020204030204" pitchFamily="34" charset="0"/>
                <a:cs typeface="Calibri" panose="020F0502020204030204" pitchFamily="34" charset="0"/>
              </a:rPr>
              <a:t>Čestitamo za uspešno zaključitev 3. enote: Inovativno poučevanje in učenje</a:t>
            </a:r>
            <a:endParaRPr lang="en-IE" sz="2400" b="1" spc="300" noProof="0" dirty="0">
              <a:solidFill>
                <a:srgbClr val="C52B87"/>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group of people standing next to a check mark&#10;&#10;AI-generated content may be incorrect.">
            <a:extLst>
              <a:ext uri="{FF2B5EF4-FFF2-40B4-BE49-F238E27FC236}">
                <a16:creationId xmlns:a16="http://schemas.microsoft.com/office/drawing/2014/main" id="{6938A15D-C2BF-098D-CE12-0A14CBFC1FC8}"/>
              </a:ext>
            </a:extLst>
          </p:cNvPr>
          <p:cNvPicPr>
            <a:picLocks noChangeAspect="1"/>
          </p:cNvPicPr>
          <p:nvPr/>
        </p:nvPicPr>
        <p:blipFill>
          <a:blip r:embed="rId3"/>
          <a:stretch>
            <a:fillRect/>
          </a:stretch>
        </p:blipFill>
        <p:spPr>
          <a:xfrm>
            <a:off x="5227320" y="850392"/>
            <a:ext cx="6569964" cy="4379976"/>
          </a:xfrm>
          <a:prstGeom prst="rect">
            <a:avLst/>
          </a:prstGeom>
        </p:spPr>
      </p:pic>
      <p:sp>
        <p:nvSpPr>
          <p:cNvPr id="6" name="TextBox 5">
            <a:extLst>
              <a:ext uri="{FF2B5EF4-FFF2-40B4-BE49-F238E27FC236}">
                <a16:creationId xmlns:a16="http://schemas.microsoft.com/office/drawing/2014/main" id="{03572777-476D-254D-B01E-8862BF378B70}"/>
              </a:ext>
            </a:extLst>
          </p:cNvPr>
          <p:cNvSpPr txBox="1"/>
          <p:nvPr/>
        </p:nvSpPr>
        <p:spPr>
          <a:xfrm>
            <a:off x="5227320" y="5356410"/>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pch.vector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Pravokotnik 6">
            <a:extLst>
              <a:ext uri="{FF2B5EF4-FFF2-40B4-BE49-F238E27FC236}">
                <a16:creationId xmlns:a16="http://schemas.microsoft.com/office/drawing/2014/main" id="{225B1DB6-E996-4CBE-8C8C-8A14D9AEB23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Slika 7">
            <a:extLst>
              <a:ext uri="{FF2B5EF4-FFF2-40B4-BE49-F238E27FC236}">
                <a16:creationId xmlns:a16="http://schemas.microsoft.com/office/drawing/2014/main" id="{9AFABC44-0D65-42C5-B8DE-7603CCE15341}"/>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40469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53000">
              <a:srgbClr val="F5E0D5"/>
            </a:gs>
            <a:gs pos="0">
              <a:schemeClr val="bg1">
                <a:lumMod val="100000"/>
              </a:schemeClr>
            </a:gs>
            <a:gs pos="100000">
              <a:schemeClr val="bg1">
                <a:lumMod val="95000"/>
                <a:alpha val="65000"/>
              </a:schemeClr>
            </a:gs>
          </a:gsLst>
          <a:lin ang="5400000" scaled="1"/>
        </a:gradFill>
        <a:effectLst/>
      </p:bgPr>
    </p:bg>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E70607B1-02A6-470C-8C87-8C93F29FD5DA}"/>
              </a:ext>
            </a:extLst>
          </p:cNvPr>
          <p:cNvPicPr>
            <a:picLocks noChangeAspect="1"/>
          </p:cNvPicPr>
          <p:nvPr/>
        </p:nvPicPr>
        <p:blipFill>
          <a:blip r:embed="rId3"/>
          <a:stretch>
            <a:fillRect/>
          </a:stretch>
        </p:blipFill>
        <p:spPr>
          <a:xfrm>
            <a:off x="8865752" y="5818900"/>
            <a:ext cx="1746138" cy="389585"/>
          </a:xfrm>
          <a:prstGeom prst="rect">
            <a:avLst/>
          </a:prstGeom>
        </p:spPr>
      </p:pic>
      <p:pic>
        <p:nvPicPr>
          <p:cNvPr id="3" name="Slika 2">
            <a:extLst>
              <a:ext uri="{FF2B5EF4-FFF2-40B4-BE49-F238E27FC236}">
                <a16:creationId xmlns:a16="http://schemas.microsoft.com/office/drawing/2014/main" id="{CF8DD654-7178-4249-A69F-BFA86F8F55B9}"/>
              </a:ext>
            </a:extLst>
          </p:cNvPr>
          <p:cNvPicPr>
            <a:picLocks noChangeAspect="1"/>
          </p:cNvPicPr>
          <p:nvPr/>
        </p:nvPicPr>
        <p:blipFill rotWithShape="1">
          <a:blip r:embed="rId4"/>
          <a:srcRect l="8165" t="22296" r="3992" b="40848"/>
          <a:stretch/>
        </p:blipFill>
        <p:spPr>
          <a:xfrm>
            <a:off x="8057569" y="2301049"/>
            <a:ext cx="3300687" cy="1384904"/>
          </a:xfrm>
          <a:prstGeom prst="rect">
            <a:avLst/>
          </a:prstGeom>
        </p:spPr>
      </p:pic>
      <p:sp>
        <p:nvSpPr>
          <p:cNvPr id="5" name="Pravokotnik 4">
            <a:extLst>
              <a:ext uri="{FF2B5EF4-FFF2-40B4-BE49-F238E27FC236}">
                <a16:creationId xmlns:a16="http://schemas.microsoft.com/office/drawing/2014/main" id="{B5B25077-4379-4047-B749-237744DB1710}"/>
              </a:ext>
            </a:extLst>
          </p:cNvPr>
          <p:cNvSpPr/>
          <p:nvPr/>
        </p:nvSpPr>
        <p:spPr>
          <a:xfrm>
            <a:off x="7718335" y="6208485"/>
            <a:ext cx="4040973" cy="461665"/>
          </a:xfrm>
          <a:prstGeom prst="rect">
            <a:avLst/>
          </a:prstGeom>
        </p:spPr>
        <p:txBody>
          <a:bodyPr wrap="square">
            <a:spAutoFit/>
          </a:bodyPr>
          <a:lstStyle/>
          <a:p>
            <a:pPr algn="just"/>
            <a:r>
              <a:rPr lang="en-IE" sz="800" b="1" i="1" noProof="0" dirty="0">
                <a:solidFill>
                  <a:srgbClr val="222C34"/>
                </a:solidFill>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izključno stališča in mnenja avtorja(-ev) in ne odražajo nujno stališč in mnenj Evropske unije ali OeAD-GmbH. Niti Evropska unija niti organ, ki je dodelil sredstva, ne odgovarjata zanje.“</a:t>
            </a:r>
            <a:endParaRPr lang="en-IE" sz="800" noProof="0" dirty="0">
              <a:latin typeface="Calibri" panose="020F0502020204030204" pitchFamily="34" charset="0"/>
              <a:cs typeface="Calibri" panose="020F0502020204030204" pitchFamily="34" charset="0"/>
            </a:endParaRPr>
          </a:p>
        </p:txBody>
      </p:sp>
      <p:pic>
        <p:nvPicPr>
          <p:cNvPr id="3073" name="Slika 5" descr="CIK_Trebnje_logo">
            <a:extLst>
              <a:ext uri="{FF2B5EF4-FFF2-40B4-BE49-F238E27FC236}">
                <a16:creationId xmlns:a16="http://schemas.microsoft.com/office/drawing/2014/main" id="{8AFA7C2E-04D5-4214-BC0C-5DEC1F929C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1638" y="4518456"/>
            <a:ext cx="1840992" cy="10350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Slika 4" descr="UNIC-logo">
            <a:extLst>
              <a:ext uri="{FF2B5EF4-FFF2-40B4-BE49-F238E27FC236}">
                <a16:creationId xmlns:a16="http://schemas.microsoft.com/office/drawing/2014/main" id="{C343908A-3AB8-438A-A856-66C807E04B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22" t="8711" r="5219" b="10188"/>
          <a:stretch>
            <a:fillRect/>
          </a:stretch>
        </p:blipFill>
        <p:spPr bwMode="auto">
          <a:xfrm>
            <a:off x="1271470" y="3730728"/>
            <a:ext cx="1215698" cy="1257260"/>
          </a:xfrm>
          <a:prstGeom prst="rect">
            <a:avLst/>
          </a:prstGeom>
          <a:noFill/>
          <a:extLst>
            <a:ext uri="{909E8E84-426E-40DD-AFC4-6F175D3DCCD1}">
              <a14:hiddenFill xmlns:a14="http://schemas.microsoft.com/office/drawing/2010/main">
                <a:solidFill>
                  <a:srgbClr val="FFFFFF"/>
                </a:solidFill>
              </a14:hiddenFill>
            </a:ext>
          </a:extLst>
        </p:spPr>
      </p:pic>
      <p:pic>
        <p:nvPicPr>
          <p:cNvPr id="3077" name="Slika 3" descr="Rural-Hub-Logo (6)">
            <a:extLst>
              <a:ext uri="{FF2B5EF4-FFF2-40B4-BE49-F238E27FC236}">
                <a16:creationId xmlns:a16="http://schemas.microsoft.com/office/drawing/2014/main" id="{1FFD8542-14BF-4DF5-BE50-9ED49F35C2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0064" y="2732210"/>
            <a:ext cx="1540000" cy="658553"/>
          </a:xfrm>
          <a:prstGeom prst="rect">
            <a:avLst/>
          </a:prstGeom>
          <a:noFill/>
          <a:extLst>
            <a:ext uri="{909E8E84-426E-40DD-AFC4-6F175D3DCCD1}">
              <a14:hiddenFill xmlns:a14="http://schemas.microsoft.com/office/drawing/2010/main">
                <a:solidFill>
                  <a:srgbClr val="FFFFFF"/>
                </a:solidFill>
              </a14:hiddenFill>
            </a:ext>
          </a:extLst>
        </p:spPr>
      </p:pic>
      <p:pic>
        <p:nvPicPr>
          <p:cNvPr id="3074" name="Slika 1" descr="CRDT360_Logo-01">
            <a:extLst>
              <a:ext uri="{FF2B5EF4-FFF2-40B4-BE49-F238E27FC236}">
                <a16:creationId xmlns:a16="http://schemas.microsoft.com/office/drawing/2014/main" id="{8FA12CA2-14DF-4167-8E2E-8BF742BEA4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809" y="2111132"/>
            <a:ext cx="2692431" cy="5455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Slika 2" descr="Meta4 Logo png">
            <a:extLst>
              <a:ext uri="{FF2B5EF4-FFF2-40B4-BE49-F238E27FC236}">
                <a16:creationId xmlns:a16="http://schemas.microsoft.com/office/drawing/2014/main" id="{5FDB6FB4-54B8-4E89-8A33-0BCEC94D6A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6576" y="1019756"/>
            <a:ext cx="1850419" cy="6156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9">
            <a:extLst>
              <a:ext uri="{FF2B5EF4-FFF2-40B4-BE49-F238E27FC236}">
                <a16:creationId xmlns:a16="http://schemas.microsoft.com/office/drawing/2014/main" id="{E1CD6049-5EE1-450F-8F43-A762F1843EB9}"/>
              </a:ext>
            </a:extLst>
          </p:cNvPr>
          <p:cNvSpPr>
            <a:spLocks noChangeArrowheads="1"/>
          </p:cNvSpPr>
          <p:nvPr/>
        </p:nvSpPr>
        <p:spPr bwMode="auto">
          <a:xfrm>
            <a:off x="694944" y="32287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noProof="0" dirty="0"/>
          </a:p>
        </p:txBody>
      </p:sp>
      <p:sp>
        <p:nvSpPr>
          <p:cNvPr id="9" name="Rectangle 10">
            <a:extLst>
              <a:ext uri="{FF2B5EF4-FFF2-40B4-BE49-F238E27FC236}">
                <a16:creationId xmlns:a16="http://schemas.microsoft.com/office/drawing/2014/main" id="{25C68DE1-11F6-447C-8D64-6A8299828E1F}"/>
              </a:ext>
            </a:extLst>
          </p:cNvPr>
          <p:cNvSpPr>
            <a:spLocks noChangeArrowheads="1"/>
          </p:cNvSpPr>
          <p:nvPr/>
        </p:nvSpPr>
        <p:spPr bwMode="auto">
          <a:xfrm>
            <a:off x="694944" y="36859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noProof="0" dirty="0"/>
          </a:p>
        </p:txBody>
      </p:sp>
      <p:sp>
        <p:nvSpPr>
          <p:cNvPr id="10" name="Rectangle 11">
            <a:extLst>
              <a:ext uri="{FF2B5EF4-FFF2-40B4-BE49-F238E27FC236}">
                <a16:creationId xmlns:a16="http://schemas.microsoft.com/office/drawing/2014/main" id="{14F4B5EE-FA8F-49FC-AFFF-9E6F418F2C18}"/>
              </a:ext>
            </a:extLst>
          </p:cNvPr>
          <p:cNvSpPr>
            <a:spLocks noChangeArrowheads="1"/>
          </p:cNvSpPr>
          <p:nvPr/>
        </p:nvSpPr>
        <p:spPr bwMode="auto">
          <a:xfrm>
            <a:off x="1730363" y="6236921"/>
            <a:ext cx="319177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447800" algn="l"/>
              </a:tabLst>
              <a:defRPr>
                <a:solidFill>
                  <a:schemeClr val="tx1"/>
                </a:solidFill>
                <a:latin typeface="Arial" panose="020B0604020202020204" pitchFamily="34" charset="0"/>
              </a:defRPr>
            </a:lvl1pPr>
            <a:lvl2pPr eaLnBrk="0" fontAlgn="base" hangingPunct="0">
              <a:spcBef>
                <a:spcPct val="0"/>
              </a:spcBef>
              <a:spcAft>
                <a:spcPct val="0"/>
              </a:spcAft>
              <a:tabLst>
                <a:tab pos="1447800" algn="l"/>
              </a:tabLst>
              <a:defRPr>
                <a:solidFill>
                  <a:schemeClr val="tx1"/>
                </a:solidFill>
                <a:latin typeface="Arial" panose="020B0604020202020204" pitchFamily="34" charset="0"/>
              </a:defRPr>
            </a:lvl2pPr>
            <a:lvl3pPr eaLnBrk="0" fontAlgn="base" hangingPunct="0">
              <a:spcBef>
                <a:spcPct val="0"/>
              </a:spcBef>
              <a:spcAft>
                <a:spcPct val="0"/>
              </a:spcAft>
              <a:tabLst>
                <a:tab pos="1447800" algn="l"/>
              </a:tabLst>
              <a:defRPr>
                <a:solidFill>
                  <a:schemeClr val="tx1"/>
                </a:solidFill>
                <a:latin typeface="Arial" panose="020B0604020202020204" pitchFamily="34" charset="0"/>
              </a:defRPr>
            </a:lvl3pPr>
            <a:lvl4pPr eaLnBrk="0" fontAlgn="base" hangingPunct="0">
              <a:spcBef>
                <a:spcPct val="0"/>
              </a:spcBef>
              <a:spcAft>
                <a:spcPct val="0"/>
              </a:spcAft>
              <a:tabLst>
                <a:tab pos="1447800" algn="l"/>
              </a:tabLst>
              <a:defRPr>
                <a:solidFill>
                  <a:schemeClr val="tx1"/>
                </a:solidFill>
                <a:latin typeface="Arial" panose="020B0604020202020204" pitchFamily="34" charset="0"/>
              </a:defRPr>
            </a:lvl4pPr>
            <a:lvl5pPr eaLnBrk="0" fontAlgn="base" hangingPunct="0">
              <a:spcBef>
                <a:spcPct val="0"/>
              </a:spcBef>
              <a:spcAft>
                <a:spcPct val="0"/>
              </a:spcAft>
              <a:tabLst>
                <a:tab pos="1447800" algn="l"/>
              </a:tabLst>
              <a:defRPr>
                <a:solidFill>
                  <a:schemeClr val="tx1"/>
                </a:solidFill>
                <a:latin typeface="Arial" panose="020B0604020202020204" pitchFamily="34" charset="0"/>
              </a:defRPr>
            </a:lvl5pPr>
            <a:lvl6pPr eaLnBrk="0" fontAlgn="base" hangingPunct="0">
              <a:spcBef>
                <a:spcPct val="0"/>
              </a:spcBef>
              <a:spcAft>
                <a:spcPct val="0"/>
              </a:spcAft>
              <a:tabLst>
                <a:tab pos="1447800" algn="l"/>
              </a:tabLst>
              <a:defRPr>
                <a:solidFill>
                  <a:schemeClr val="tx1"/>
                </a:solidFill>
                <a:latin typeface="Arial" panose="020B0604020202020204" pitchFamily="34" charset="0"/>
              </a:defRPr>
            </a:lvl6pPr>
            <a:lvl7pPr eaLnBrk="0" fontAlgn="base" hangingPunct="0">
              <a:spcBef>
                <a:spcPct val="0"/>
              </a:spcBef>
              <a:spcAft>
                <a:spcPct val="0"/>
              </a:spcAft>
              <a:tabLst>
                <a:tab pos="1447800" algn="l"/>
              </a:tabLst>
              <a:defRPr>
                <a:solidFill>
                  <a:schemeClr val="tx1"/>
                </a:solidFill>
                <a:latin typeface="Arial" panose="020B0604020202020204" pitchFamily="34" charset="0"/>
              </a:defRPr>
            </a:lvl7pPr>
            <a:lvl8pPr eaLnBrk="0" fontAlgn="base" hangingPunct="0">
              <a:spcBef>
                <a:spcPct val="0"/>
              </a:spcBef>
              <a:spcAft>
                <a:spcPct val="0"/>
              </a:spcAft>
              <a:tabLst>
                <a:tab pos="1447800" algn="l"/>
              </a:tabLst>
              <a:defRPr>
                <a:solidFill>
                  <a:schemeClr val="tx1"/>
                </a:solidFill>
                <a:latin typeface="Arial" panose="020B0604020202020204" pitchFamily="34" charset="0"/>
              </a:defRPr>
            </a:lvl8pPr>
            <a:lvl9pPr eaLnBrk="0" fontAlgn="base" hangingPunct="0">
              <a:spcBef>
                <a:spcPct val="0"/>
              </a:spcBef>
              <a:spcAft>
                <a:spcPct val="0"/>
              </a:spcAft>
              <a:tabLst>
                <a:tab pos="14478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447800" algn="l"/>
              </a:tabLst>
            </a:pPr>
            <a:r>
              <a:rPr kumimoji="0" lang="en-IE" sz="1200" b="0" i="0" u="none" strike="noStrike" cap="none" normalizeH="0" baseline="0" noProof="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Projekt št.</a:t>
            </a:r>
            <a:r>
              <a:rPr kumimoji="0" lang="en-IE" sz="1200" b="1" i="0" u="none" strike="noStrike" cap="none" normalizeH="0" baseline="0" noProof="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2024-1-AT01-KA220-ADU-000254167</a:t>
            </a:r>
            <a:endParaRPr kumimoji="0" lang="en-IE" sz="1200" b="0" i="0" u="none" strike="noStrike" cap="none" normalizeH="0" baseline="0" noProof="0" dirty="0">
              <a:ln>
                <a:noFill/>
              </a:ln>
              <a:solidFill>
                <a:schemeClr val="tx1"/>
              </a:solidFill>
              <a:effectLst/>
              <a:latin typeface="Arial" panose="020B0604020202020204" pitchFamily="34" charset="0"/>
            </a:endParaRPr>
          </a:p>
        </p:txBody>
      </p:sp>
      <p:sp>
        <p:nvSpPr>
          <p:cNvPr id="19" name="Naslov 1">
            <a:extLst>
              <a:ext uri="{FF2B5EF4-FFF2-40B4-BE49-F238E27FC236}">
                <a16:creationId xmlns:a16="http://schemas.microsoft.com/office/drawing/2014/main" id="{672CCEDA-ED26-48E1-8382-78F002784FF3}"/>
              </a:ext>
            </a:extLst>
          </p:cNvPr>
          <p:cNvSpPr txBox="1">
            <a:spLocks/>
          </p:cNvSpPr>
          <p:nvPr/>
        </p:nvSpPr>
        <p:spPr>
          <a:xfrm>
            <a:off x="499188" y="814873"/>
            <a:ext cx="1544564" cy="3732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pPr lvl="0" eaLnBrk="0" fontAlgn="base" hangingPunct="0">
              <a:lnSpc>
                <a:spcPct val="100000"/>
              </a:lnSpc>
              <a:spcAft>
                <a:spcPct val="0"/>
              </a:spcAft>
            </a:pPr>
            <a:r>
              <a:rPr lang="en-IE" sz="1200" noProof="0" dirty="0">
                <a:solidFill>
                  <a:schemeClr val="tx1"/>
                </a:solidFill>
                <a:latin typeface="Calibri" panose="020F0502020204030204" pitchFamily="34" charset="0"/>
                <a:ea typeface="Times New Roman" panose="02020603050405020304" pitchFamily="18" charset="0"/>
                <a:cs typeface="Calibri" panose="020F0502020204030204" pitchFamily="34" charset="0"/>
              </a:rPr>
              <a:t>Partnerji projekta: </a:t>
            </a:r>
            <a:endParaRPr lang="en-IE" sz="1200" b="0" noProof="0" dirty="0">
              <a:solidFill>
                <a:schemeClr val="tx1"/>
              </a:solidFill>
              <a:ea typeface="Times New Roman" panose="02020603050405020304" pitchFamily="18" charset="0"/>
            </a:endParaRPr>
          </a:p>
        </p:txBody>
      </p:sp>
      <p:pic>
        <p:nvPicPr>
          <p:cNvPr id="6" name="Picture 5" descr="A black background with a black square&#10;&#10;AI-generated content may be incorrect.">
            <a:extLst>
              <a:ext uri="{FF2B5EF4-FFF2-40B4-BE49-F238E27FC236}">
                <a16:creationId xmlns:a16="http://schemas.microsoft.com/office/drawing/2014/main" id="{96B59F58-DDEC-BAD7-A219-7347D63C7098}"/>
              </a:ext>
            </a:extLst>
          </p:cNvPr>
          <p:cNvPicPr>
            <a:picLocks noChangeAspect="1"/>
          </p:cNvPicPr>
          <p:nvPr/>
        </p:nvPicPr>
        <p:blipFill>
          <a:blip r:embed="rId10"/>
          <a:stretch>
            <a:fillRect/>
          </a:stretch>
        </p:blipFill>
        <p:spPr>
          <a:xfrm>
            <a:off x="5970064" y="6251555"/>
            <a:ext cx="880092" cy="375523"/>
          </a:xfrm>
          <a:prstGeom prst="rect">
            <a:avLst/>
          </a:prstGeom>
        </p:spPr>
      </p:pic>
      <p:pic>
        <p:nvPicPr>
          <p:cNvPr id="15" name="Slika 14">
            <a:extLst>
              <a:ext uri="{FF2B5EF4-FFF2-40B4-BE49-F238E27FC236}">
                <a16:creationId xmlns:a16="http://schemas.microsoft.com/office/drawing/2014/main" id="{1E570EFC-C7E8-416A-9610-A0BECFB8837C}"/>
              </a:ext>
            </a:extLst>
          </p:cNvPr>
          <p:cNvPicPr>
            <a:picLocks noChangeAspect="1"/>
          </p:cNvPicPr>
          <p:nvPr/>
        </p:nvPicPr>
        <p:blipFill>
          <a:blip r:embed="rId11"/>
          <a:stretch>
            <a:fillRect/>
          </a:stretch>
        </p:blipFill>
        <p:spPr>
          <a:xfrm>
            <a:off x="8865752" y="5833342"/>
            <a:ext cx="1746138" cy="366331"/>
          </a:xfrm>
          <a:prstGeom prst="rect">
            <a:avLst/>
          </a:prstGeom>
        </p:spPr>
      </p:pic>
    </p:spTree>
    <p:extLst>
      <p:ext uri="{BB962C8B-B14F-4D97-AF65-F5344CB8AC3E}">
        <p14:creationId xmlns:p14="http://schemas.microsoft.com/office/powerpoint/2010/main" val="98209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A67AF4-EE9D-8805-0628-16D0534DA44D}"/>
            </a:ext>
          </a:extLst>
        </p:cNvPr>
        <p:cNvGrpSpPr/>
        <p:nvPr/>
      </p:nvGrpSpPr>
      <p:grpSpPr>
        <a:xfrm>
          <a:off x="0" y="0"/>
          <a:ext cx="0" cy="0"/>
          <a:chOff x="0" y="0"/>
          <a:chExt cx="0" cy="0"/>
        </a:xfrm>
      </p:grpSpPr>
      <p:sp>
        <p:nvSpPr>
          <p:cNvPr id="13" name="Naslov 1">
            <a:extLst>
              <a:ext uri="{FF2B5EF4-FFF2-40B4-BE49-F238E27FC236}">
                <a16:creationId xmlns:a16="http://schemas.microsoft.com/office/drawing/2014/main" id="{E01FBA21-86A6-6A15-C6FB-0014ECA81DF7}"/>
              </a:ext>
            </a:extLst>
          </p:cNvPr>
          <p:cNvSpPr>
            <a:spLocks noGrp="1"/>
          </p:cNvSpPr>
          <p:nvPr>
            <p:ph type="title"/>
          </p:nvPr>
        </p:nvSpPr>
        <p:spPr>
          <a:xfrm>
            <a:off x="844526" y="759124"/>
            <a:ext cx="3657600" cy="665787"/>
          </a:xfrm>
        </p:spPr>
        <p:txBody>
          <a:bodyPr rtlCol="0"/>
          <a:lstStyle/>
          <a:p>
            <a:pPr rtl="0"/>
            <a:r>
              <a:rPr lang="en-IE" noProof="0" dirty="0">
                <a:solidFill>
                  <a:srgbClr val="C52B87"/>
                </a:solidFill>
                <a:latin typeface="Calibri" panose="020F0502020204030204" pitchFamily="34" charset="0"/>
                <a:cs typeface="Calibri" panose="020F0502020204030204" pitchFamily="34" charset="0"/>
              </a:rPr>
              <a:t>Učni </a:t>
            </a:r>
            <a:r>
              <a:rPr lang="en-IE" noProof="0" dirty="0">
                <a:solidFill>
                  <a:srgbClr val="0070C0"/>
                </a:solidFill>
                <a:latin typeface="Calibri" panose="020F0502020204030204" pitchFamily="34" charset="0"/>
                <a:cs typeface="Calibri" panose="020F0502020204030204" pitchFamily="34" charset="0"/>
              </a:rPr>
              <a:t>izidi</a:t>
            </a:r>
          </a:p>
        </p:txBody>
      </p:sp>
      <p:sp>
        <p:nvSpPr>
          <p:cNvPr id="14" name="Označba mesta za vsebino 2">
            <a:extLst>
              <a:ext uri="{FF2B5EF4-FFF2-40B4-BE49-F238E27FC236}">
                <a16:creationId xmlns:a16="http://schemas.microsoft.com/office/drawing/2014/main" id="{D1B0CE19-176F-D993-97C5-CACE1E08C27E}"/>
              </a:ext>
            </a:extLst>
          </p:cNvPr>
          <p:cNvSpPr>
            <a:spLocks noGrp="1"/>
          </p:cNvSpPr>
          <p:nvPr>
            <p:ph type="body" sz="half" idx="2"/>
          </p:nvPr>
        </p:nvSpPr>
        <p:spPr>
          <a:xfrm>
            <a:off x="715130" y="1549994"/>
            <a:ext cx="4624965" cy="4548882"/>
          </a:xfrm>
        </p:spPr>
        <p:txBody>
          <a:bodyPr rtlCol="0">
            <a:normAutofit/>
          </a:bodyPr>
          <a:lstStyle/>
          <a:p>
            <a:pPr rtl="0"/>
            <a:r>
              <a:rPr lang="en-IE" noProof="0" dirty="0">
                <a:solidFill>
                  <a:schemeClr val="tx1">
                    <a:lumMod val="75000"/>
                    <a:lumOff val="25000"/>
                  </a:schemeClr>
                </a:solidFill>
                <a:latin typeface="Calibri" panose="020F0502020204030204" pitchFamily="34" charset="0"/>
                <a:cs typeface="Calibri" panose="020F0502020204030204" pitchFamily="34" charset="0"/>
              </a:rPr>
              <a:t>Po zaključku te </a:t>
            </a:r>
            <a:r>
              <a:rPr lang="en-IE" dirty="0">
                <a:solidFill>
                  <a:schemeClr val="tx1">
                    <a:lumMod val="75000"/>
                    <a:lumOff val="25000"/>
                  </a:schemeClr>
                </a:solidFill>
                <a:latin typeface="Calibri" panose="020F0502020204030204" pitchFamily="34" charset="0"/>
                <a:cs typeface="Calibri" panose="020F0502020204030204" pitchFamily="34" charset="0"/>
              </a:rPr>
              <a:t>enote</a:t>
            </a:r>
            <a:r>
              <a:rPr lang="en-IE" noProof="0" dirty="0">
                <a:solidFill>
                  <a:schemeClr val="tx1">
                    <a:lumMod val="75000"/>
                    <a:lumOff val="25000"/>
                  </a:schemeClr>
                </a:solidFill>
                <a:latin typeface="Calibri" panose="020F0502020204030204" pitchFamily="34" charset="0"/>
                <a:cs typeface="Calibri" panose="020F0502020204030204" pitchFamily="34" charset="0"/>
              </a:rPr>
              <a:t> SDL boste pridobili naslednja znanja, veščine in odnos: </a:t>
            </a:r>
          </a:p>
          <a:p>
            <a:pPr marL="285750" indent="-285750" rtl="0">
              <a:buFont typeface="Arial" panose="020B0604020202020204" pitchFamily="34" charset="0"/>
              <a:buChar char="•"/>
            </a:pPr>
            <a:r>
              <a:rPr lang="en-IE" noProof="0" dirty="0">
                <a:solidFill>
                  <a:schemeClr val="tx1">
                    <a:lumMod val="75000"/>
                    <a:lumOff val="25000"/>
                  </a:schemeClr>
                </a:solidFill>
                <a:latin typeface="Calibri" panose="020F0502020204030204" pitchFamily="34" charset="0"/>
                <a:cs typeface="Calibri" panose="020F0502020204030204" pitchFamily="34" charset="0"/>
              </a:rPr>
              <a:t>LO 1: </a:t>
            </a:r>
            <a:r>
              <a:rPr lang="en-US" noProof="0" dirty="0">
                <a:solidFill>
                  <a:schemeClr val="tx1">
                    <a:lumMod val="75000"/>
                    <a:lumOff val="25000"/>
                  </a:schemeClr>
                </a:solidFill>
                <a:latin typeface="Calibri" panose="020F0502020204030204" pitchFamily="34" charset="0"/>
                <a:cs typeface="Calibri" panose="020F0502020204030204" pitchFamily="34" charset="0"/>
              </a:rPr>
              <a:t>Razumevanje in uporaba TPACK ter nastajajočih digitalnih pedagogik za oblikovanje smiselnih, s tehnologijo podprtih učnih izkušenj.</a:t>
            </a:r>
            <a:endParaRPr lang="en-IE" noProof="0"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rtl="0">
              <a:buFont typeface="Arial" panose="020B0604020202020204" pitchFamily="34" charset="0"/>
              <a:buChar char="•"/>
            </a:pPr>
            <a:r>
              <a:rPr lang="en-IE" noProof="0" dirty="0">
                <a:solidFill>
                  <a:schemeClr val="tx1">
                    <a:lumMod val="75000"/>
                    <a:lumOff val="25000"/>
                  </a:schemeClr>
                </a:solidFill>
                <a:latin typeface="Calibri" panose="020F0502020204030204" pitchFamily="34" charset="0"/>
                <a:cs typeface="Calibri" panose="020F0502020204030204" pitchFamily="34" charset="0"/>
              </a:rPr>
              <a:t>LO 2: </a:t>
            </a:r>
            <a:r>
              <a:rPr lang="en-US" noProof="0" dirty="0">
                <a:solidFill>
                  <a:schemeClr val="tx1">
                    <a:lumMod val="75000"/>
                    <a:lumOff val="25000"/>
                  </a:schemeClr>
                </a:solidFill>
                <a:latin typeface="Calibri" panose="020F0502020204030204" pitchFamily="34" charset="0"/>
                <a:cs typeface="Calibri" panose="020F0502020204030204" pitchFamily="34" charset="0"/>
              </a:rPr>
              <a:t>Integrirati orodja, strategije in naloge iz resničnega sveta za spodbujanje sodelovalnih, avtonomnih in </a:t>
            </a:r>
            <a:r>
              <a:rPr lang="en-US" noProof="0" dirty="0" err="1">
                <a:solidFill>
                  <a:schemeClr val="tx1">
                    <a:lumMod val="75000"/>
                    <a:lumOff val="25000"/>
                  </a:schemeClr>
                </a:solidFill>
                <a:latin typeface="Calibri" panose="020F0502020204030204" pitchFamily="34" charset="0"/>
                <a:cs typeface="Calibri" panose="020F0502020204030204" pitchFamily="34" charset="0"/>
              </a:rPr>
              <a:t>na</a:t>
            </a:r>
            <a:r>
              <a:rPr lang="en-US" noProof="0" dirty="0">
                <a:solidFill>
                  <a:schemeClr val="tx1">
                    <a:lumMod val="75000"/>
                    <a:lumOff val="25000"/>
                  </a:schemeClr>
                </a:solidFill>
                <a:latin typeface="Calibri" panose="020F0502020204030204" pitchFamily="34" charset="0"/>
                <a:cs typeface="Calibri" panose="020F0502020204030204" pitchFamily="34" charset="0"/>
              </a:rPr>
              <a:t> </a:t>
            </a:r>
            <a:r>
              <a:rPr lang="sl-SI" noProof="0" dirty="0">
                <a:solidFill>
                  <a:schemeClr val="tx1">
                    <a:lumMod val="75000"/>
                    <a:lumOff val="25000"/>
                  </a:schemeClr>
                </a:solidFill>
                <a:latin typeface="Calibri" panose="020F0502020204030204" pitchFamily="34" charset="0"/>
                <a:cs typeface="Calibri" panose="020F0502020204030204" pitchFamily="34" charset="0"/>
              </a:rPr>
              <a:t>udeleženca</a:t>
            </a:r>
            <a:r>
              <a:rPr lang="en-US" noProof="0" dirty="0">
                <a:solidFill>
                  <a:schemeClr val="tx1">
                    <a:lumMod val="75000"/>
                    <a:lumOff val="25000"/>
                  </a:schemeClr>
                </a:solidFill>
                <a:latin typeface="Calibri" panose="020F0502020204030204" pitchFamily="34" charset="0"/>
                <a:cs typeface="Calibri" panose="020F0502020204030204" pitchFamily="34" charset="0"/>
              </a:rPr>
              <a:t> </a:t>
            </a:r>
            <a:r>
              <a:rPr lang="en-US" noProof="0" dirty="0" err="1">
                <a:solidFill>
                  <a:schemeClr val="tx1">
                    <a:lumMod val="75000"/>
                    <a:lumOff val="25000"/>
                  </a:schemeClr>
                </a:solidFill>
                <a:latin typeface="Calibri" panose="020F0502020204030204" pitchFamily="34" charset="0"/>
                <a:cs typeface="Calibri" panose="020F0502020204030204" pitchFamily="34" charset="0"/>
              </a:rPr>
              <a:t>osredotočenih</a:t>
            </a:r>
            <a:r>
              <a:rPr lang="en-US" noProof="0" dirty="0">
                <a:solidFill>
                  <a:schemeClr val="tx1">
                    <a:lumMod val="75000"/>
                    <a:lumOff val="25000"/>
                  </a:schemeClr>
                </a:solidFill>
                <a:latin typeface="Calibri" panose="020F0502020204030204" pitchFamily="34" charset="0"/>
                <a:cs typeface="Calibri" panose="020F0502020204030204" pitchFamily="34" charset="0"/>
              </a:rPr>
              <a:t> okolij.</a:t>
            </a:r>
            <a:endParaRPr lang="en-IE" noProof="0"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rtl="0">
              <a:buFont typeface="Arial" panose="020B0604020202020204" pitchFamily="34" charset="0"/>
              <a:buChar char="•"/>
            </a:pPr>
            <a:r>
              <a:rPr lang="en-IE" noProof="0" dirty="0">
                <a:solidFill>
                  <a:schemeClr val="tx1">
                    <a:lumMod val="75000"/>
                    <a:lumOff val="25000"/>
                  </a:schemeClr>
                </a:solidFill>
                <a:latin typeface="Calibri" panose="020F0502020204030204" pitchFamily="34" charset="0"/>
                <a:cs typeface="Calibri" panose="020F0502020204030204" pitchFamily="34" charset="0"/>
              </a:rPr>
              <a:t>LO 3: </a:t>
            </a:r>
            <a:r>
              <a:rPr lang="en-US" noProof="0" dirty="0">
                <a:solidFill>
                  <a:schemeClr val="tx1">
                    <a:lumMod val="75000"/>
                    <a:lumOff val="25000"/>
                  </a:schemeClr>
                </a:solidFill>
                <a:latin typeface="Calibri" panose="020F0502020204030204" pitchFamily="34" charset="0"/>
                <a:cs typeface="Calibri" panose="020F0502020204030204" pitchFamily="34" charset="0"/>
              </a:rPr>
              <a:t>Kot izobraževalec pokazati inovativno in reflektivno miselnost s sprejemanjem eksperimentiranja, kreativnega tveganja in spreminjajoče se vloge digitalnega poučevanja.</a:t>
            </a:r>
            <a:endParaRPr lang="en-IE" noProof="0" dirty="0">
              <a:solidFill>
                <a:schemeClr val="tx1">
                  <a:lumMod val="75000"/>
                  <a:lumOff val="25000"/>
                </a:schemeClr>
              </a:solidFill>
              <a:latin typeface="Calibri" panose="020F0502020204030204" pitchFamily="34" charset="0"/>
              <a:cs typeface="Calibri" panose="020F0502020204030204" pitchFamily="34" charset="0"/>
            </a:endParaRPr>
          </a:p>
        </p:txBody>
      </p:sp>
      <p:pic>
        <p:nvPicPr>
          <p:cNvPr id="3" name="Picture 2" descr="A person sitting on a computer&#10;&#10;AI-generated content may be incorrect.">
            <a:extLst>
              <a:ext uri="{FF2B5EF4-FFF2-40B4-BE49-F238E27FC236}">
                <a16:creationId xmlns:a16="http://schemas.microsoft.com/office/drawing/2014/main" id="{DE464118-D2E9-7C61-64F9-35944B493D03}"/>
              </a:ext>
            </a:extLst>
          </p:cNvPr>
          <p:cNvPicPr>
            <a:picLocks noChangeAspect="1"/>
          </p:cNvPicPr>
          <p:nvPr/>
        </p:nvPicPr>
        <p:blipFill>
          <a:blip r:embed="rId3"/>
          <a:stretch>
            <a:fillRect/>
          </a:stretch>
        </p:blipFill>
        <p:spPr>
          <a:xfrm>
            <a:off x="5883039" y="1116530"/>
            <a:ext cx="5789597" cy="3859731"/>
          </a:xfrm>
          <a:prstGeom prst="rect">
            <a:avLst/>
          </a:prstGeom>
        </p:spPr>
      </p:pic>
      <p:sp>
        <p:nvSpPr>
          <p:cNvPr id="5" name="TextBox 4">
            <a:extLst>
              <a:ext uri="{FF2B5EF4-FFF2-40B4-BE49-F238E27FC236}">
                <a16:creationId xmlns:a16="http://schemas.microsoft.com/office/drawing/2014/main" id="{EFE58E13-0009-772B-BDCA-F7B9EB3B8957}"/>
              </a:ext>
            </a:extLst>
          </p:cNvPr>
          <p:cNvSpPr txBox="1"/>
          <p:nvPr/>
        </p:nvSpPr>
        <p:spPr>
          <a:xfrm>
            <a:off x="5883039" y="5087950"/>
            <a:ext cx="2381451"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vectorjuice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Pravokotnik 5">
            <a:extLst>
              <a:ext uri="{FF2B5EF4-FFF2-40B4-BE49-F238E27FC236}">
                <a16:creationId xmlns:a16="http://schemas.microsoft.com/office/drawing/2014/main" id="{E336F80B-572B-4377-97D5-684E1AC6A2C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Slika 6">
            <a:extLst>
              <a:ext uri="{FF2B5EF4-FFF2-40B4-BE49-F238E27FC236}">
                <a16:creationId xmlns:a16="http://schemas.microsoft.com/office/drawing/2014/main" id="{A58A3931-25D5-424B-B461-634251A787F4}"/>
              </a:ext>
            </a:extLst>
          </p:cNvPr>
          <p:cNvPicPr>
            <a:picLocks noChangeAspect="1"/>
          </p:cNvPicPr>
          <p:nvPr/>
        </p:nvPicPr>
        <p:blipFill>
          <a:blip r:embed="rId5"/>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82866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6AA378D-7456-C30A-7B38-F5396C0C66EA}"/>
            </a:ext>
          </a:extLst>
        </p:cNvPr>
        <p:cNvGrpSpPr/>
        <p:nvPr/>
      </p:nvGrpSpPr>
      <p:grpSpPr>
        <a:xfrm>
          <a:off x="0" y="0"/>
          <a:ext cx="0" cy="0"/>
          <a:chOff x="0" y="0"/>
          <a:chExt cx="0" cy="0"/>
        </a:xfrm>
      </p:grpSpPr>
      <p:sp>
        <p:nvSpPr>
          <p:cNvPr id="13" name="Naslov 1">
            <a:extLst>
              <a:ext uri="{FF2B5EF4-FFF2-40B4-BE49-F238E27FC236}">
                <a16:creationId xmlns:a16="http://schemas.microsoft.com/office/drawing/2014/main" id="{A7F41BAA-CE55-19C2-1007-41F6AA9A0B13}"/>
              </a:ext>
            </a:extLst>
          </p:cNvPr>
          <p:cNvSpPr>
            <a:spLocks noGrp="1"/>
          </p:cNvSpPr>
          <p:nvPr>
            <p:ph type="title"/>
          </p:nvPr>
        </p:nvSpPr>
        <p:spPr>
          <a:xfrm>
            <a:off x="4289485" y="-313881"/>
            <a:ext cx="3733800" cy="1142385"/>
          </a:xfrm>
        </p:spPr>
        <p:txBody>
          <a:bodyPr rtlCol="0"/>
          <a:lstStyle/>
          <a:p>
            <a:pPr algn="ctr" rtl="0"/>
            <a:r>
              <a:rPr lang="en-IE" noProof="0" dirty="0">
                <a:solidFill>
                  <a:srgbClr val="C52B87"/>
                </a:solidFill>
                <a:latin typeface="Calibri" panose="020F0502020204030204" pitchFamily="34" charset="0"/>
                <a:cs typeface="Calibri" panose="020F0502020204030204" pitchFamily="34" charset="0"/>
              </a:rPr>
              <a:t>Pregled </a:t>
            </a:r>
            <a:r>
              <a:rPr lang="en-IE" noProof="0" dirty="0">
                <a:solidFill>
                  <a:srgbClr val="0070C0"/>
                </a:solidFill>
                <a:latin typeface="Calibri" panose="020F0502020204030204" pitchFamily="34" charset="0"/>
                <a:cs typeface="Calibri" panose="020F0502020204030204" pitchFamily="34" charset="0"/>
              </a:rPr>
              <a:t>enote</a:t>
            </a:r>
          </a:p>
        </p:txBody>
      </p:sp>
      <p:sp>
        <p:nvSpPr>
          <p:cNvPr id="8" name="TextBox 7">
            <a:extLst>
              <a:ext uri="{FF2B5EF4-FFF2-40B4-BE49-F238E27FC236}">
                <a16:creationId xmlns:a16="http://schemas.microsoft.com/office/drawing/2014/main" id="{7EE90CC7-00E8-68D5-BB04-240EAF3A3C4F}"/>
              </a:ext>
            </a:extLst>
          </p:cNvPr>
          <p:cNvSpPr txBox="1"/>
          <p:nvPr/>
        </p:nvSpPr>
        <p:spPr>
          <a:xfrm>
            <a:off x="994554" y="972015"/>
            <a:ext cx="4483219" cy="2369880"/>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Razumevanje TPK in nastajajočih digitalnih pedagogik</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Digitalna orodja kot spodbujevalci aktivnega učenja, sodelovanja in diferenciacije.</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Nove metode: mikro učenje, prilagodljivo učenje, povratne informacije s pomočjo umetne inteligence, immersivno učenje (AR/VR).</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Upoštevanje avtonomije, relevantnosti in izkušenj odraslih udeležencev.</a:t>
            </a:r>
          </a:p>
        </p:txBody>
      </p:sp>
      <p:sp>
        <p:nvSpPr>
          <p:cNvPr id="9" name="TextBox 8">
            <a:extLst>
              <a:ext uri="{FF2B5EF4-FFF2-40B4-BE49-F238E27FC236}">
                <a16:creationId xmlns:a16="http://schemas.microsoft.com/office/drawing/2014/main" id="{39130A56-B105-274F-748E-A705D6F7127D}"/>
              </a:ext>
            </a:extLst>
          </p:cNvPr>
          <p:cNvSpPr txBox="1"/>
          <p:nvPr/>
        </p:nvSpPr>
        <p:spPr>
          <a:xfrm>
            <a:off x="994555" y="3516106"/>
            <a:ext cx="4483218" cy="2369880"/>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Uporaba okvira TPACK pri oblikovanju tečajev</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Oblikovanje lastnega CK (znanja o vsebini), PK (pedagoškega znanja) in TK (tehnološkega znanja).</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Oblikovanje učnih ur, v katerih tehnologija podpira, ne pa nadomešča pedagogiko.</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Uravnoteženje učnih izidov z možnostmi in omejitvami orodij.</a:t>
            </a:r>
          </a:p>
        </p:txBody>
      </p:sp>
      <p:sp>
        <p:nvSpPr>
          <p:cNvPr id="10" name="TextBox 9">
            <a:extLst>
              <a:ext uri="{FF2B5EF4-FFF2-40B4-BE49-F238E27FC236}">
                <a16:creationId xmlns:a16="http://schemas.microsoft.com/office/drawing/2014/main" id="{B0C5BAB4-6B14-7E2E-EF69-D3C617FB0CFB}"/>
              </a:ext>
            </a:extLst>
          </p:cNvPr>
          <p:cNvSpPr txBox="1"/>
          <p:nvPr/>
        </p:nvSpPr>
        <p:spPr>
          <a:xfrm>
            <a:off x="6622213" y="973342"/>
            <a:ext cx="4483219" cy="2369880"/>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Tehnološko podprto sodelovalno in problemsko učenje</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Digitalne platforme za skupno gradnjo znanja (Miro, Padlet, Google Workspace, Microsoft Loop).</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Orodja za sodelovalno raziskovanje in reševanje problemov.</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Spodbujanje skupinske dinamike na spletu in podpiranje samostojnega učenja.</a:t>
            </a:r>
            <a:endParaRPr lang="en-IE" sz="16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F97489C-C6C6-5977-E494-9FB47B98C637}"/>
              </a:ext>
            </a:extLst>
          </p:cNvPr>
          <p:cNvSpPr txBox="1"/>
          <p:nvPr/>
        </p:nvSpPr>
        <p:spPr>
          <a:xfrm>
            <a:off x="6714229" y="3514779"/>
            <a:ext cx="4391203" cy="2616101"/>
          </a:xfrm>
          <a:prstGeom prst="rect">
            <a:avLst/>
          </a:prstGeom>
          <a:noFill/>
        </p:spPr>
        <p:txBody>
          <a:bodyPr wrap="square" rtlCol="0">
            <a:spAutoFit/>
          </a:bodyPr>
          <a:lstStyle/>
          <a:p>
            <a:r>
              <a:rPr lang="en-IE" b="1" noProof="0" dirty="0">
                <a:latin typeface="Calibri" panose="020F0502020204030204" pitchFamily="34" charset="0"/>
                <a:ea typeface="Calibri" panose="020F0502020204030204" pitchFamily="34" charset="0"/>
                <a:cs typeface="Calibri" panose="020F0502020204030204" pitchFamily="34" charset="0"/>
              </a:rPr>
              <a:t>Oblikovanje interaktivnih, realističnih digitalnih učnih izkušenj</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Naloge iz resničnega sveta: simulacije, digitalni izzivi s primeri, učenje na podlagi scenarijev, projekti, relevantni za delovno mesto.</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Uporaba multimedijskih in multimodalnih virov za povečanje vključenosti.</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Ustvarjanje samostojnih poti z izbirnimi tablicami, razvejitimi dejavnostmi ali AI-vodeni vodiči.</a:t>
            </a:r>
          </a:p>
        </p:txBody>
      </p:sp>
      <p:sp>
        <p:nvSpPr>
          <p:cNvPr id="7" name="Pravokotnik 6">
            <a:extLst>
              <a:ext uri="{FF2B5EF4-FFF2-40B4-BE49-F238E27FC236}">
                <a16:creationId xmlns:a16="http://schemas.microsoft.com/office/drawing/2014/main" id="{1722D16F-F85B-494F-92D2-75F864E90B0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Slika 11">
            <a:extLst>
              <a:ext uri="{FF2B5EF4-FFF2-40B4-BE49-F238E27FC236}">
                <a16:creationId xmlns:a16="http://schemas.microsoft.com/office/drawing/2014/main" id="{851FAC83-79D3-4D16-AB7A-D7CD24259C0B}"/>
              </a:ext>
            </a:extLst>
          </p:cNvPr>
          <p:cNvPicPr>
            <a:picLocks noChangeAspect="1"/>
          </p:cNvPicPr>
          <p:nvPr/>
        </p:nvPicPr>
        <p:blipFill>
          <a:blip r:embed="rId3"/>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80148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BAF6BAB-BD87-A70C-AE97-426E2F60DC55}"/>
            </a:ext>
          </a:extLst>
        </p:cNvPr>
        <p:cNvGrpSpPr/>
        <p:nvPr/>
      </p:nvGrpSpPr>
      <p:grpSpPr>
        <a:xfrm>
          <a:off x="0" y="0"/>
          <a:ext cx="0" cy="0"/>
          <a:chOff x="0" y="0"/>
          <a:chExt cx="0" cy="0"/>
        </a:xfrm>
      </p:grpSpPr>
      <p:sp>
        <p:nvSpPr>
          <p:cNvPr id="7" name="Naslov 1">
            <a:extLst>
              <a:ext uri="{FF2B5EF4-FFF2-40B4-BE49-F238E27FC236}">
                <a16:creationId xmlns:a16="http://schemas.microsoft.com/office/drawing/2014/main" id="{F8DD40F1-4C30-9A5F-49EA-554E71C42E9B}"/>
              </a:ext>
            </a:extLst>
          </p:cNvPr>
          <p:cNvSpPr txBox="1">
            <a:spLocks/>
          </p:cNvSpPr>
          <p:nvPr/>
        </p:nvSpPr>
        <p:spPr>
          <a:xfrm>
            <a:off x="568482" y="4879"/>
            <a:ext cx="9601200" cy="11423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r>
              <a:rPr lang="en-IE" noProof="0" dirty="0">
                <a:solidFill>
                  <a:srgbClr val="C52B87"/>
                </a:solidFill>
                <a:latin typeface="Calibri" panose="020F0502020204030204" pitchFamily="34" charset="0"/>
                <a:cs typeface="Calibri" panose="020F0502020204030204" pitchFamily="34" charset="0"/>
              </a:rPr>
              <a:t>Razumevanje TPK in nastajajočih digitalnih pedagogik</a:t>
            </a:r>
          </a:p>
        </p:txBody>
      </p:sp>
      <p:sp>
        <p:nvSpPr>
          <p:cNvPr id="8" name="TextBox 7">
            <a:extLst>
              <a:ext uri="{FF2B5EF4-FFF2-40B4-BE49-F238E27FC236}">
                <a16:creationId xmlns:a16="http://schemas.microsoft.com/office/drawing/2014/main" id="{FFF248AF-ED71-5957-1007-045588A8ED3D}"/>
              </a:ext>
            </a:extLst>
          </p:cNvPr>
          <p:cNvSpPr txBox="1"/>
          <p:nvPr/>
        </p:nvSpPr>
        <p:spPr>
          <a:xfrm>
            <a:off x="447472" y="1318586"/>
            <a:ext cx="7464868" cy="4401205"/>
          </a:xfrm>
          <a:prstGeom prst="rect">
            <a:avLst/>
          </a:prstGeom>
          <a:noFill/>
        </p:spPr>
        <p:txBody>
          <a:bodyPr wrap="square" rtlCol="0">
            <a:spAutoFit/>
          </a:bodyPr>
          <a:lstStyle/>
          <a:p>
            <a:pPr marL="285750" indent="-285750">
              <a:buFont typeface="Arial" panose="020B0604020202020204" pitchFamily="34" charset="0"/>
              <a:buChar char="•"/>
            </a:pPr>
            <a:r>
              <a:rPr lang="en-US"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Tehnološko-pedagoško znanje (TPK) opisuje odnose in interakcije med tehnološkimi orodji in konkretnimi pedagoškimi praksami. (Kurt, 2018)</a:t>
            </a:r>
          </a:p>
          <a:p>
            <a:pPr marL="285750" indent="-285750">
              <a:buFont typeface="Arial" panose="020B0604020202020204" pitchFamily="34" charset="0"/>
              <a:buChar char="•"/>
            </a:pPr>
            <a:endParaRPr lang="en-US"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Digitalna orodja omogočajo aktivno učenje, sodelovanje in diferenciacijo. Med primeri so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3"/>
              </a:rPr>
              <a:t>Padlet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 brainstorming,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Mentimeter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 ankete,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Google Docs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ali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6"/>
              </a:rPr>
              <a:t>Miro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 soustvarjanje ter sistemi za upravljanje učenja, ki prilagajajo vsebino posameznim učencem.</a:t>
            </a:r>
          </a:p>
          <a:p>
            <a:pPr marL="285750" indent="-285750">
              <a:buFont typeface="Arial" panose="020B0604020202020204" pitchFamily="34" charset="0"/>
              <a:buChar char="•"/>
            </a:pPr>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Primeri nastajajočih metod vključujejo mikro učenje, kot so kratki video vodiči ali mini lekcije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7"/>
              </a:rPr>
              <a:t>H5P</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prilagodljive učne platforme, kot sta </a:t>
            </a: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8"/>
              </a:rPr>
              <a:t>Magicschool</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8"/>
              </a:rPr>
              <a: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ali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9"/>
              </a:rPr>
              <a:t>Eduaide</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ki se prilagajajo </a:t>
            </a: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napredku</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izobraževanca</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pa tudi povratne informacije, podprte z umetno inteligenco, prek orodij, kot sta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10"/>
              </a:rPr>
              <a:t>ChatGPT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ali avtomatizirani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11"/>
              </a:rPr>
              <a:t>kvizi</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ter immersivno učenje s simulacijami AR ali VR za praktične veščine.</a:t>
            </a: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Odrasli</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udeleženci</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imajo koristi, ko učne izkušnje zagotavljajo avtonomijo prek prilagodljivega tempa in izbire s povezovanjem vsebin z nalogami iz resničnega sveta ter priložnostmi za črpanje iz predhodnega znanja in izmenjavo izkušenj s sovrstniki. (Green, 2024)</a:t>
            </a:r>
          </a:p>
          <a:p>
            <a:pPr marL="285750" indent="-285750">
              <a:buFont typeface="Arial" panose="020B0604020202020204" pitchFamily="34" charset="0"/>
              <a:buChar char="•"/>
            </a:pPr>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Izobraževalci naj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začnejo v majhnem obsegu, tako da v vsak modul vključijo eno orodje ali metodo, jo uskladijo z jasnim učnim ciljem in zbirajo povratne informacije za izpopolnitev pristopa.</a:t>
            </a:r>
          </a:p>
        </p:txBody>
      </p:sp>
      <p:sp>
        <p:nvSpPr>
          <p:cNvPr id="6" name="TextBox 5">
            <a:extLst>
              <a:ext uri="{FF2B5EF4-FFF2-40B4-BE49-F238E27FC236}">
                <a16:creationId xmlns:a16="http://schemas.microsoft.com/office/drawing/2014/main" id="{32FFACE5-B731-6521-3F81-1F28B1AF654F}"/>
              </a:ext>
            </a:extLst>
          </p:cNvPr>
          <p:cNvSpPr txBox="1"/>
          <p:nvPr/>
        </p:nvSpPr>
        <p:spPr>
          <a:xfrm>
            <a:off x="8080027" y="5049448"/>
            <a:ext cx="1329240"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12"/>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7" name="Picture 16" descr="A person with a computer and a headset&#10;&#10;AI-generated content may be incorrect.">
            <a:extLst>
              <a:ext uri="{FF2B5EF4-FFF2-40B4-BE49-F238E27FC236}">
                <a16:creationId xmlns:a16="http://schemas.microsoft.com/office/drawing/2014/main" id="{A2C30DB1-F2B0-A968-F75B-24DEFA77AA44}"/>
              </a:ext>
            </a:extLst>
          </p:cNvPr>
          <p:cNvPicPr>
            <a:picLocks noChangeAspect="1"/>
          </p:cNvPicPr>
          <p:nvPr/>
        </p:nvPicPr>
        <p:blipFill>
          <a:blip r:embed="rId13"/>
          <a:stretch>
            <a:fillRect/>
          </a:stretch>
        </p:blipFill>
        <p:spPr>
          <a:xfrm>
            <a:off x="8080027" y="1808552"/>
            <a:ext cx="3256429" cy="3131388"/>
          </a:xfrm>
          <a:prstGeom prst="rect">
            <a:avLst/>
          </a:prstGeom>
        </p:spPr>
      </p:pic>
      <p:sp>
        <p:nvSpPr>
          <p:cNvPr id="9" name="Pravokotnik 8">
            <a:extLst>
              <a:ext uri="{FF2B5EF4-FFF2-40B4-BE49-F238E27FC236}">
                <a16:creationId xmlns:a16="http://schemas.microsoft.com/office/drawing/2014/main" id="{F54582D1-07D9-4CD2-BF5D-3A654D28F8A6}"/>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Slika 9">
            <a:extLst>
              <a:ext uri="{FF2B5EF4-FFF2-40B4-BE49-F238E27FC236}">
                <a16:creationId xmlns:a16="http://schemas.microsoft.com/office/drawing/2014/main" id="{0AB651D0-1FBB-4D84-8BAA-0AE1646745C1}"/>
              </a:ext>
            </a:extLst>
          </p:cNvPr>
          <p:cNvPicPr>
            <a:picLocks noChangeAspect="1"/>
          </p:cNvPicPr>
          <p:nvPr/>
        </p:nvPicPr>
        <p:blipFill>
          <a:blip r:embed="rId14"/>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66244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EFC688B-C097-CEEE-812D-B4631EFA39A6}"/>
            </a:ext>
          </a:extLst>
        </p:cNvPr>
        <p:cNvGrpSpPr/>
        <p:nvPr/>
      </p:nvGrpSpPr>
      <p:grpSpPr>
        <a:xfrm>
          <a:off x="0" y="0"/>
          <a:ext cx="0" cy="0"/>
          <a:chOff x="0" y="0"/>
          <a:chExt cx="0" cy="0"/>
        </a:xfrm>
      </p:grpSpPr>
      <p:sp>
        <p:nvSpPr>
          <p:cNvPr id="7" name="Naslov 1">
            <a:extLst>
              <a:ext uri="{FF2B5EF4-FFF2-40B4-BE49-F238E27FC236}">
                <a16:creationId xmlns:a16="http://schemas.microsoft.com/office/drawing/2014/main" id="{3C905394-CB75-B65D-1F86-B93409C9812B}"/>
              </a:ext>
            </a:extLst>
          </p:cNvPr>
          <p:cNvSpPr txBox="1">
            <a:spLocks/>
          </p:cNvSpPr>
          <p:nvPr/>
        </p:nvSpPr>
        <p:spPr>
          <a:xfrm>
            <a:off x="568482" y="4879"/>
            <a:ext cx="9601200" cy="11423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r>
              <a:rPr lang="en-IE" noProof="0" dirty="0">
                <a:solidFill>
                  <a:srgbClr val="C52B87"/>
                </a:solidFill>
                <a:latin typeface="Calibri" panose="020F0502020204030204" pitchFamily="34" charset="0"/>
                <a:cs typeface="Calibri" panose="020F0502020204030204" pitchFamily="34" charset="0"/>
              </a:rPr>
              <a:t>Uporaba okvira TPACK pri oblikovanju predmetov</a:t>
            </a:r>
          </a:p>
        </p:txBody>
      </p:sp>
      <p:sp>
        <p:nvSpPr>
          <p:cNvPr id="2" name="TextBox 1">
            <a:extLst>
              <a:ext uri="{FF2B5EF4-FFF2-40B4-BE49-F238E27FC236}">
                <a16:creationId xmlns:a16="http://schemas.microsoft.com/office/drawing/2014/main" id="{83C58076-5A66-F166-E5F4-31C66A818920}"/>
              </a:ext>
            </a:extLst>
          </p:cNvPr>
          <p:cNvSpPr txBox="1"/>
          <p:nvPr/>
        </p:nvSpPr>
        <p:spPr>
          <a:xfrm>
            <a:off x="102180" y="4953149"/>
            <a:ext cx="2202660"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lexamer 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3"/>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FC9AB04-9EFD-9A2A-7BCE-ED585947D5C6}"/>
              </a:ext>
            </a:extLst>
          </p:cNvPr>
          <p:cNvSpPr txBox="1"/>
          <p:nvPr/>
        </p:nvSpPr>
        <p:spPr>
          <a:xfrm>
            <a:off x="3339830" y="1219984"/>
            <a:ext cx="8719897" cy="4185761"/>
          </a:xfrm>
          <a:prstGeom prst="rect">
            <a:avLst/>
          </a:prstGeom>
          <a:noFill/>
        </p:spPr>
        <p:txBody>
          <a:bodyPr wrap="square">
            <a:spAutoFit/>
          </a:bodyPr>
          <a:lstStyle/>
          <a:p>
            <a:r>
              <a:rPr lang="en-IE" sz="1400" b="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1. Naredite pregled svojega znanja</a:t>
            </a: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Vsebinsko znanje (CK) je tisto, kar poučujete, na primer pismenost odraslih ali delovne spretnosti. </a:t>
            </a: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Pedagoško znanje (PK) je način poučevanja, na primer sodelovalno učenje ali učenje na podlagi problemov. (Koehler &amp; Mishra, 2009)</a:t>
            </a: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Tehnološko znanje (TK) so orodja, ki jih uporabljate (Koehler &amp; Mishra, 2009), kot so interaktivne table,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Zoom breakout rooms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in/ali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Google Docs</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b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b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primer, lekcija angleščine kot drugega jezika (ESL) za odrasle lahko združuje znanje slovnice, strategije za vključevanje odraslih in aplikacije za učenje jezikov.</a:t>
            </a: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400" b="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2. Tehnologijo vključite premišljeno, pri čemer upoštevajte naslednje:</a:t>
            </a:r>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Tehnologijo uporabite za izboljšanje učenja, ne pa za nadomestitev pedagogike. Na primer, uporabite aplikacijo za kvize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6"/>
              </a:rPr>
              <a:t>Genially</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7"/>
              </a:rPr>
              <a:t>H5P</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za utrditev vsebine po razpravi, namesto da bi aplikaciji prepustili poučevanje.</a:t>
            </a: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Uravnotežite učne cilje in zmožnosti orodij.</a:t>
            </a: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Izberite orodja, ki so usklajena z učnimi izidi in </a:t>
            </a: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potrebami</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sl-SI"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izobraževancev</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t>
            </a:r>
            <a:b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b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 primer, v delavnici za razvoj veščin so</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8"/>
              </a:rPr>
              <a:t> interaktivne simulacije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lahko bolj učinkovite kot predstavitev s slikami, saj odraslim omogočajo vajo v varnem okolju.</a:t>
            </a: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IE" sz="1400" b="1"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3. Razmislite o vsaki lekciji </a:t>
            </a:r>
            <a:r>
              <a:rPr lang="en-IE" sz="14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se vprašajte, ali je tehnologija, ki ste jo uporabili, podprla razumevanje, sodelovanje ali vključenost, ali pa je povzročila nepotrebno zapletenost.</a:t>
            </a:r>
          </a:p>
        </p:txBody>
      </p:sp>
      <p:pic>
        <p:nvPicPr>
          <p:cNvPr id="10" name="Picture 9" descr="A hand holding a phone&#10;&#10;AI-generated content may be incorrect.">
            <a:extLst>
              <a:ext uri="{FF2B5EF4-FFF2-40B4-BE49-F238E27FC236}">
                <a16:creationId xmlns:a16="http://schemas.microsoft.com/office/drawing/2014/main" id="{21511C25-8F8E-078E-0AC9-6DD4EDE285AA}"/>
              </a:ext>
            </a:extLst>
          </p:cNvPr>
          <p:cNvPicPr>
            <a:picLocks noChangeAspect="1"/>
          </p:cNvPicPr>
          <p:nvPr/>
        </p:nvPicPr>
        <p:blipFill>
          <a:blip r:embed="rId9"/>
          <a:stretch>
            <a:fillRect/>
          </a:stretch>
        </p:blipFill>
        <p:spPr>
          <a:xfrm>
            <a:off x="102180" y="1802921"/>
            <a:ext cx="3039223" cy="3039223"/>
          </a:xfrm>
          <a:prstGeom prst="rect">
            <a:avLst/>
          </a:prstGeom>
        </p:spPr>
      </p:pic>
      <p:sp>
        <p:nvSpPr>
          <p:cNvPr id="6" name="Pravokotnik 5">
            <a:extLst>
              <a:ext uri="{FF2B5EF4-FFF2-40B4-BE49-F238E27FC236}">
                <a16:creationId xmlns:a16="http://schemas.microsoft.com/office/drawing/2014/main" id="{F4898956-4960-4239-AF49-BA6299F4913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Slika 7">
            <a:extLst>
              <a:ext uri="{FF2B5EF4-FFF2-40B4-BE49-F238E27FC236}">
                <a16:creationId xmlns:a16="http://schemas.microsoft.com/office/drawing/2014/main" id="{DC397635-FE5F-46DC-A748-BAE608190C87}"/>
              </a:ext>
            </a:extLst>
          </p:cNvPr>
          <p:cNvPicPr>
            <a:picLocks noChangeAspect="1"/>
          </p:cNvPicPr>
          <p:nvPr/>
        </p:nvPicPr>
        <p:blipFill>
          <a:blip r:embed="rId10"/>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10610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B5683F-258E-26EE-A2E0-C8D4B2CEEC87}"/>
            </a:ext>
          </a:extLst>
        </p:cNvPr>
        <p:cNvGrpSpPr/>
        <p:nvPr/>
      </p:nvGrpSpPr>
      <p:grpSpPr>
        <a:xfrm>
          <a:off x="0" y="0"/>
          <a:ext cx="0" cy="0"/>
          <a:chOff x="0" y="0"/>
          <a:chExt cx="0" cy="0"/>
        </a:xfrm>
      </p:grpSpPr>
      <p:sp>
        <p:nvSpPr>
          <p:cNvPr id="7" name="Naslov 1">
            <a:extLst>
              <a:ext uri="{FF2B5EF4-FFF2-40B4-BE49-F238E27FC236}">
                <a16:creationId xmlns:a16="http://schemas.microsoft.com/office/drawing/2014/main" id="{5B4C5CD9-FD2D-74C6-E7C8-CFF47B714811}"/>
              </a:ext>
            </a:extLst>
          </p:cNvPr>
          <p:cNvSpPr txBox="1">
            <a:spLocks/>
          </p:cNvSpPr>
          <p:nvPr/>
        </p:nvSpPr>
        <p:spPr>
          <a:xfrm>
            <a:off x="568482" y="4879"/>
            <a:ext cx="9601200" cy="11423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r>
              <a:rPr lang="en-IE" noProof="0" dirty="0">
                <a:solidFill>
                  <a:srgbClr val="C52B87"/>
                </a:solidFill>
                <a:latin typeface="Calibri" panose="020F0502020204030204" pitchFamily="34" charset="0"/>
                <a:cs typeface="Calibri" panose="020F0502020204030204" pitchFamily="34" charset="0"/>
              </a:rPr>
              <a:t>Tehnološko podprto sodelovalno in problemsko učenje</a:t>
            </a:r>
          </a:p>
        </p:txBody>
      </p:sp>
      <p:sp>
        <p:nvSpPr>
          <p:cNvPr id="8" name="TextBox 7">
            <a:extLst>
              <a:ext uri="{FF2B5EF4-FFF2-40B4-BE49-F238E27FC236}">
                <a16:creationId xmlns:a16="http://schemas.microsoft.com/office/drawing/2014/main" id="{BE5B74D4-469B-7052-C3A2-69B65F4A242F}"/>
              </a:ext>
            </a:extLst>
          </p:cNvPr>
          <p:cNvSpPr txBox="1"/>
          <p:nvPr/>
        </p:nvSpPr>
        <p:spPr>
          <a:xfrm>
            <a:off x="326942" y="1492320"/>
            <a:ext cx="7669194" cy="4185761"/>
          </a:xfrm>
          <a:prstGeom prst="rect">
            <a:avLst/>
          </a:prstGeom>
          <a:noFill/>
        </p:spPr>
        <p:txBody>
          <a:bodyPr wrap="square" rtlCol="0">
            <a:spAutoFit/>
          </a:bodyPr>
          <a:lstStyle/>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Uporabite digitalne platforme za skupno ustvarjanje znanja. Orodja, kot so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3"/>
              </a:rPr>
              <a:t>Miro</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Padlet</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Google Workspace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6"/>
              </a:rPr>
              <a:t>Microsoft Loop</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6"/>
              </a:rPr>
              <a:t>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omogočajo odraslim, da izmenjujejo ideje, jih organizirajo in ustvarjajo skupne izdelke.  Učenci na primer v Miroju načrtujejo korake za protokol varnosti na delovnem mestu ter v realnem času dodajajo slike, opombe in </a:t>
            </a:r>
            <a:r>
              <a:rPr lang="en-IE" sz="1400" noProof="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povezave</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t>
            </a:r>
            <a:endParaRPr lang="sl-SI"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Učence usmerjajte k uporabi orodij za sodelovalno raziskovanje in reševanje problemov. Diskusijski forumi, skupni dokumenti in platforme za učenje na podlagi primerov podpirajo raziskovanje, primerjavo idej in skupno sprejemanje odločitev. Na primer, skupina uporabi Google Docs za analizo scenarija storitve za stranke, ugotavljanje temeljnih vzrokov in skupno predlaganje rešitev. </a:t>
            </a:r>
            <a:endParaRPr lang="sl-SI"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Upravljajte dinamiko vodenja skupin na spletu. Jasne vloge, protokoli za izmenjavo govora, spodbude v ločenih sobah in kroženje odgovornosti pomagajo ohranjati vključenost in odgovornost. Na primer, dodelitev vlog vodje, zapisovalca in predstavnika med spletnim projektom pomaga odraslim ostati osredotočenim in deliti odgovornost. </a:t>
            </a:r>
            <a:endParaRPr lang="sl-SI"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Zagotovite podporo za samostojno učenje znotraj skupin. Zagotovite predloge, vodilna vprašanja, sezname za preverjanje in kratke videoposnetke z navodili, da se lahko udeleženci samozavestno vključijo in ostanejo osredotočeni na nalogo. Na primer,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7"/>
              </a:rPr>
              <a:t>Padlet s podrobnimi navodili </a:t>
            </a:r>
            <a:r>
              <a:rPr lang="en-IE" sz="14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posameznike vodi skozi začetno raziskovanje, preden se vrnejo k skupinskemu reševanju problemov.</a:t>
            </a:r>
          </a:p>
        </p:txBody>
      </p:sp>
      <p:sp>
        <p:nvSpPr>
          <p:cNvPr id="6" name="TextBox 5">
            <a:extLst>
              <a:ext uri="{FF2B5EF4-FFF2-40B4-BE49-F238E27FC236}">
                <a16:creationId xmlns:a16="http://schemas.microsoft.com/office/drawing/2014/main" id="{B04025AD-B9E5-C889-121C-01376A5793AB}"/>
              </a:ext>
            </a:extLst>
          </p:cNvPr>
          <p:cNvSpPr txBox="1"/>
          <p:nvPr/>
        </p:nvSpPr>
        <p:spPr>
          <a:xfrm>
            <a:off x="8080027" y="5049448"/>
            <a:ext cx="2297550"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pikisuperstar 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8"/>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group of people sitting at a table with puzzles&#10;&#10;AI-generated content may be incorrect.">
            <a:extLst>
              <a:ext uri="{FF2B5EF4-FFF2-40B4-BE49-F238E27FC236}">
                <a16:creationId xmlns:a16="http://schemas.microsoft.com/office/drawing/2014/main" id="{F0B9449F-6581-68B8-76F5-0D94D00E32F7}"/>
              </a:ext>
            </a:extLst>
          </p:cNvPr>
          <p:cNvPicPr>
            <a:picLocks noChangeAspect="1"/>
          </p:cNvPicPr>
          <p:nvPr/>
        </p:nvPicPr>
        <p:blipFill>
          <a:blip r:embed="rId9"/>
          <a:stretch>
            <a:fillRect/>
          </a:stretch>
        </p:blipFill>
        <p:spPr>
          <a:xfrm>
            <a:off x="8080027" y="2019539"/>
            <a:ext cx="3689379" cy="3029909"/>
          </a:xfrm>
          <a:prstGeom prst="rect">
            <a:avLst/>
          </a:prstGeom>
        </p:spPr>
      </p:pic>
      <p:sp>
        <p:nvSpPr>
          <p:cNvPr id="9" name="Pravokotnik 8">
            <a:extLst>
              <a:ext uri="{FF2B5EF4-FFF2-40B4-BE49-F238E27FC236}">
                <a16:creationId xmlns:a16="http://schemas.microsoft.com/office/drawing/2014/main" id="{2FA1193D-9B68-44A1-8AB9-B4C061BCDB1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Slika 9">
            <a:extLst>
              <a:ext uri="{FF2B5EF4-FFF2-40B4-BE49-F238E27FC236}">
                <a16:creationId xmlns:a16="http://schemas.microsoft.com/office/drawing/2014/main" id="{DFD1D548-96EE-45C4-893E-5CE3654A6A0B}"/>
              </a:ext>
            </a:extLst>
          </p:cNvPr>
          <p:cNvPicPr>
            <a:picLocks noChangeAspect="1"/>
          </p:cNvPicPr>
          <p:nvPr/>
        </p:nvPicPr>
        <p:blipFill>
          <a:blip r:embed="rId10"/>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170012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BAFD75-5032-4816-FB55-EFBB9948BD16}"/>
            </a:ext>
          </a:extLst>
        </p:cNvPr>
        <p:cNvGrpSpPr/>
        <p:nvPr/>
      </p:nvGrpSpPr>
      <p:grpSpPr>
        <a:xfrm>
          <a:off x="0" y="0"/>
          <a:ext cx="0" cy="0"/>
          <a:chOff x="0" y="0"/>
          <a:chExt cx="0" cy="0"/>
        </a:xfrm>
      </p:grpSpPr>
      <p:sp>
        <p:nvSpPr>
          <p:cNvPr id="7" name="Naslov 1">
            <a:extLst>
              <a:ext uri="{FF2B5EF4-FFF2-40B4-BE49-F238E27FC236}">
                <a16:creationId xmlns:a16="http://schemas.microsoft.com/office/drawing/2014/main" id="{BE9D30E0-CF08-63D6-0F78-8E03B661D58B}"/>
              </a:ext>
            </a:extLst>
          </p:cNvPr>
          <p:cNvSpPr txBox="1">
            <a:spLocks/>
          </p:cNvSpPr>
          <p:nvPr/>
        </p:nvSpPr>
        <p:spPr>
          <a:xfrm>
            <a:off x="801396" y="27987"/>
            <a:ext cx="9601200" cy="11423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r>
              <a:rPr lang="en-IE" noProof="0" dirty="0">
                <a:solidFill>
                  <a:srgbClr val="C52B87"/>
                </a:solidFill>
                <a:latin typeface="Calibri" panose="020F0502020204030204" pitchFamily="34" charset="0"/>
                <a:cs typeface="Calibri" panose="020F0502020204030204" pitchFamily="34" charset="0"/>
              </a:rPr>
              <a:t>Oblikovanje interaktivnih, realističnih digitalnih učnih izkušenj</a:t>
            </a:r>
          </a:p>
        </p:txBody>
      </p:sp>
      <p:sp>
        <p:nvSpPr>
          <p:cNvPr id="2" name="TextBox 1">
            <a:extLst>
              <a:ext uri="{FF2B5EF4-FFF2-40B4-BE49-F238E27FC236}">
                <a16:creationId xmlns:a16="http://schemas.microsoft.com/office/drawing/2014/main" id="{5A8AD58D-1452-7298-7129-68CA0401C65B}"/>
              </a:ext>
            </a:extLst>
          </p:cNvPr>
          <p:cNvSpPr txBox="1"/>
          <p:nvPr/>
        </p:nvSpPr>
        <p:spPr>
          <a:xfrm>
            <a:off x="136776" y="4849631"/>
            <a:ext cx="1329240"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3"/>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6367465-4770-3179-2800-4C32C4409A6E}"/>
              </a:ext>
            </a:extLst>
          </p:cNvPr>
          <p:cNvSpPr txBox="1"/>
          <p:nvPr/>
        </p:nvSpPr>
        <p:spPr>
          <a:xfrm>
            <a:off x="4870824" y="1272115"/>
            <a:ext cx="6429780" cy="4524315"/>
          </a:xfrm>
          <a:prstGeom prst="rect">
            <a:avLst/>
          </a:prstGeom>
          <a:noFill/>
        </p:spPr>
        <p:txBody>
          <a:bodyPr wrap="square">
            <a:spAutoFit/>
          </a:bodyPr>
          <a:lstStyle/>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Uvajajte naloge iz resničnega sveta, ki razvijajo prenosljive veščine. Simulacije, digitalni izzivi, dejavnosti na podlagi scenarijev in projekti, povezani z delovnim mestom, odraslim pomagajo takoj uporabiti znanje. Učenci lahko na primer vadijo odzivanje na nalogo na delovnem mestu v spletnem scenariju z razvejitvami, ki se spreminja glede na njihove odločitve. Oglejte si primer scenarija z razvejitvami, ustvarjenega v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4"/>
              </a:rPr>
              <a:t>Genially. </a:t>
            </a:r>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Uporabite multimedijske vire za povečanje vključenosti. Kratki videi, avdio posnetki, infografike, interaktivni grafi in virtualni ogledi podpirajo raznolike učne preference in ohranjajo motivacijo udeležencev. (Katona, Venkataragavan, Erlandsson, Burmann, &amp; Oparina, 2023) </a:t>
            </a:r>
          </a:p>
          <a:p>
            <a:pPr marL="285750" indent="-285750">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Podprite avtonomijo s strukturo, tako da zagotovite jasne cilje, merila uspešnosti, ocene časa in kontrolne točke, da se lahko učenci samozavestno gibljejo po prilagodljivih poteh. Na primer, AI-vodeni tutorial ponuja namige ali predlaga gradivo za ponovitev le, ko učenec zaprosi za podporo. To je mogoče videti v praksi v orodju za učenje jezikov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Duolingo</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kjer vam, če ponavljate napake, ne vsili takoj ponovitve. Namesto tega počaka, da zaprosite za pomoč s klikom na gumb </a:t>
            </a:r>
            <a:r>
              <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»nasvet«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ali »namig«.</a:t>
            </a:r>
          </a:p>
        </p:txBody>
      </p:sp>
      <p:pic>
        <p:nvPicPr>
          <p:cNvPr id="4" name="Picture 3">
            <a:extLst>
              <a:ext uri="{FF2B5EF4-FFF2-40B4-BE49-F238E27FC236}">
                <a16:creationId xmlns:a16="http://schemas.microsoft.com/office/drawing/2014/main" id="{9A3A1CCD-C06F-8489-AA88-76647C4204B2}"/>
              </a:ext>
            </a:extLst>
          </p:cNvPr>
          <p:cNvPicPr>
            <a:picLocks noChangeAspect="1"/>
          </p:cNvPicPr>
          <p:nvPr/>
        </p:nvPicPr>
        <p:blipFill>
          <a:blip r:embed="rId6"/>
          <a:stretch>
            <a:fillRect/>
          </a:stretch>
        </p:blipFill>
        <p:spPr>
          <a:xfrm>
            <a:off x="202000" y="1726947"/>
            <a:ext cx="4565307" cy="3043538"/>
          </a:xfrm>
          <a:prstGeom prst="rect">
            <a:avLst/>
          </a:prstGeom>
        </p:spPr>
      </p:pic>
      <p:sp>
        <p:nvSpPr>
          <p:cNvPr id="6" name="Pravokotnik 5">
            <a:extLst>
              <a:ext uri="{FF2B5EF4-FFF2-40B4-BE49-F238E27FC236}">
                <a16:creationId xmlns:a16="http://schemas.microsoft.com/office/drawing/2014/main" id="{15E70AB4-3D46-48EC-8C30-DC105E5C7DB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Slika 7">
            <a:extLst>
              <a:ext uri="{FF2B5EF4-FFF2-40B4-BE49-F238E27FC236}">
                <a16:creationId xmlns:a16="http://schemas.microsoft.com/office/drawing/2014/main" id="{22F1C4BC-0EF9-47F0-BD6D-FF6C33602A0A}"/>
              </a:ext>
            </a:extLst>
          </p:cNvPr>
          <p:cNvPicPr>
            <a:picLocks noChangeAspect="1"/>
          </p:cNvPicPr>
          <p:nvPr/>
        </p:nvPicPr>
        <p:blipFill>
          <a:blip r:embed="rId7"/>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214910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E7D4178-C223-F46B-75B8-2D0FB9F00B9A}"/>
            </a:ext>
          </a:extLst>
        </p:cNvPr>
        <p:cNvGrpSpPr/>
        <p:nvPr/>
      </p:nvGrpSpPr>
      <p:grpSpPr>
        <a:xfrm>
          <a:off x="0" y="0"/>
          <a:ext cx="0" cy="0"/>
          <a:chOff x="0" y="0"/>
          <a:chExt cx="0" cy="0"/>
        </a:xfrm>
      </p:grpSpPr>
      <p:sp>
        <p:nvSpPr>
          <p:cNvPr id="7" name="Naslov 1">
            <a:extLst>
              <a:ext uri="{FF2B5EF4-FFF2-40B4-BE49-F238E27FC236}">
                <a16:creationId xmlns:a16="http://schemas.microsoft.com/office/drawing/2014/main" id="{DDBAA8DD-AB82-51D5-E864-35BD54C3FBEB}"/>
              </a:ext>
            </a:extLst>
          </p:cNvPr>
          <p:cNvSpPr txBox="1">
            <a:spLocks/>
          </p:cNvSpPr>
          <p:nvPr/>
        </p:nvSpPr>
        <p:spPr>
          <a:xfrm>
            <a:off x="568482" y="-100869"/>
            <a:ext cx="9601200" cy="11423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600" b="1" kern="1200">
                <a:solidFill>
                  <a:schemeClr val="bg1"/>
                </a:solidFill>
                <a:latin typeface="+mj-lt"/>
                <a:ea typeface="+mj-ea"/>
                <a:cs typeface="+mj-cs"/>
              </a:defRPr>
            </a:lvl1pPr>
          </a:lstStyle>
          <a:p>
            <a:r>
              <a:rPr lang="en-IE" noProof="0" dirty="0">
                <a:solidFill>
                  <a:srgbClr val="C52B87"/>
                </a:solidFill>
                <a:latin typeface="Calibri" panose="020F0502020204030204" pitchFamily="34" charset="0"/>
                <a:cs typeface="Calibri" panose="020F0502020204030204" pitchFamily="34" charset="0"/>
              </a:rPr>
              <a:t>Primer iz prakse – Prilagajanje študijskih programov na DCU (Dublin City University)</a:t>
            </a:r>
          </a:p>
        </p:txBody>
      </p:sp>
      <p:sp>
        <p:nvSpPr>
          <p:cNvPr id="8" name="TextBox 7">
            <a:extLst>
              <a:ext uri="{FF2B5EF4-FFF2-40B4-BE49-F238E27FC236}">
                <a16:creationId xmlns:a16="http://schemas.microsoft.com/office/drawing/2014/main" id="{57A64117-8FAC-734F-0D36-8E77550B6173}"/>
              </a:ext>
            </a:extLst>
          </p:cNvPr>
          <p:cNvSpPr txBox="1"/>
          <p:nvPr/>
        </p:nvSpPr>
        <p:spPr>
          <a:xfrm>
            <a:off x="568482" y="1147264"/>
            <a:ext cx="6168748" cy="954107"/>
          </a:xfrm>
          <a:prstGeom prst="rect">
            <a:avLst/>
          </a:prstGeom>
          <a:noFill/>
        </p:spPr>
        <p:txBody>
          <a:bodyPr wrap="square" rtlCol="0">
            <a:spAutoFit/>
          </a:bodyPr>
          <a:lstStyle/>
          <a:p>
            <a:r>
              <a:rPr lang="en-IE" sz="2800" b="1" spc="300" noProof="0" dirty="0" err="1">
                <a:solidFill>
                  <a:srgbClr val="343434"/>
                </a:solidFill>
                <a:latin typeface="Calibri" panose="020F0502020204030204" pitchFamily="34" charset="0"/>
                <a:ea typeface="Calibri" panose="020F0502020204030204" pitchFamily="34" charset="0"/>
                <a:cs typeface="Calibri" panose="020F0502020204030204" pitchFamily="34" charset="0"/>
                <a:hlinkClick r:id="rId3"/>
              </a:rPr>
              <a:t>Vključevanje</a:t>
            </a:r>
            <a:r>
              <a:rPr lang="en-IE" sz="2800" b="1" spc="300" noProof="0" dirty="0">
                <a:solidFill>
                  <a:srgbClr val="343434"/>
                </a:solidFill>
                <a:latin typeface="Calibri" panose="020F0502020204030204" pitchFamily="34" charset="0"/>
                <a:ea typeface="Calibri" panose="020F0502020204030204" pitchFamily="34" charset="0"/>
                <a:cs typeface="Calibri" panose="020F0502020204030204" pitchFamily="34" charset="0"/>
                <a:hlinkClick r:id="rId3"/>
              </a:rPr>
              <a:t> </a:t>
            </a:r>
            <a:r>
              <a:rPr lang="en-IE" sz="2800" b="1" spc="300" noProof="0" dirty="0" err="1">
                <a:solidFill>
                  <a:srgbClr val="343434"/>
                </a:solidFill>
                <a:latin typeface="Calibri" panose="020F0502020204030204" pitchFamily="34" charset="0"/>
                <a:ea typeface="Calibri" panose="020F0502020204030204" pitchFamily="34" charset="0"/>
                <a:cs typeface="Calibri" panose="020F0502020204030204" pitchFamily="34" charset="0"/>
                <a:hlinkClick r:id="rId3"/>
              </a:rPr>
              <a:t>študentov</a:t>
            </a:r>
            <a:r>
              <a:rPr lang="en-IE" sz="2800" b="1" spc="300" noProof="0" dirty="0">
                <a:solidFill>
                  <a:srgbClr val="343434"/>
                </a:solidFill>
                <a:latin typeface="Calibri" panose="020F0502020204030204" pitchFamily="34" charset="0"/>
                <a:ea typeface="Calibri" panose="020F0502020204030204" pitchFamily="34" charset="0"/>
                <a:cs typeface="Calibri" panose="020F0502020204030204" pitchFamily="34" charset="0"/>
                <a:hlinkClick r:id="rId3"/>
              </a:rPr>
              <a:t> prek asinhronega poučevanja</a:t>
            </a:r>
            <a:endParaRPr lang="en-IE" sz="2800" b="1" spc="300" noProof="0" dirty="0">
              <a:solidFill>
                <a:srgbClr val="34343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11932B65-5064-E3DB-635F-7A7D8CA83564}"/>
              </a:ext>
            </a:extLst>
          </p:cNvPr>
          <p:cNvSpPr/>
          <p:nvPr/>
        </p:nvSpPr>
        <p:spPr>
          <a:xfrm>
            <a:off x="646119" y="2207119"/>
            <a:ext cx="6358529" cy="3785652"/>
          </a:xfrm>
          <a:prstGeom prst="rect">
            <a:avLst/>
          </a:prstGeom>
        </p:spPr>
        <p:txBody>
          <a:bodyPr wrap="square">
            <a:spAutoFit/>
          </a:bodyPr>
          <a:lstStyle/>
          <a:p>
            <a:pPr algn="just"/>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Ta študija primera raziskuje, kako je bil zelo interaktiven, na prakso usmerjen modul verske vzgoje preoblikovan v popolnoma asinhrono spletno izkušnjo.</a:t>
            </a:r>
          </a:p>
          <a:p>
            <a:pPr algn="just"/>
            <a:r>
              <a:rPr lang="en-US"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Ko v prvem semestru akademskega leta 2020/2021 ni bilo več mogoče izvajati pouka v živo, je moral predavatelj ponovno premisliti o svojem pristopu, da bi ohranil praktičnost, osredotočenost na študente in privlačnost. Uporabil je načela TPK in TPACK, da bi zagotovil, da učenje ostane smiselno in interaktivno tudi v virtualnem okolju. </a:t>
            </a:r>
          </a:p>
          <a:p>
            <a:pPr algn="just"/>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Prej so bili v središču modula seminarji v majhnih skupinah, ki so študentom omogočali praktične izkušnje s kurikulumom katoliškega verskega pouka v osnovni šoli in programom Grow in Love.</a:t>
            </a:r>
          </a:p>
          <a:p>
            <a:pPr algn="just"/>
            <a:endPar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Izziv </a:t>
            </a:r>
            <a:r>
              <a:rPr lang="en-IE"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je bil </a:t>
            </a: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ponovno vzpostaviti bogato, sodelovalno okolje na spletu.</a:t>
            </a:r>
          </a:p>
          <a:p>
            <a:pPr marL="285750" indent="-285750" algn="just">
              <a:buFont typeface="Arial" panose="020B0604020202020204" pitchFamily="34" charset="0"/>
              <a:buChar char="•"/>
            </a:pPr>
            <a:r>
              <a:rPr lang="en-IE" sz="16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Cilj je bil zagotoviti smiselno interakcijo in povratne informacije.</a:t>
            </a:r>
          </a:p>
        </p:txBody>
      </p:sp>
      <p:pic>
        <p:nvPicPr>
          <p:cNvPr id="3" name="Picture 2">
            <a:extLst>
              <a:ext uri="{FF2B5EF4-FFF2-40B4-BE49-F238E27FC236}">
                <a16:creationId xmlns:a16="http://schemas.microsoft.com/office/drawing/2014/main" id="{C607D146-7F49-4D30-A0E5-E3047F682623}"/>
              </a:ext>
            </a:extLst>
          </p:cNvPr>
          <p:cNvPicPr>
            <a:picLocks noChangeAspect="1"/>
          </p:cNvPicPr>
          <p:nvPr/>
        </p:nvPicPr>
        <p:blipFill>
          <a:blip r:embed="rId4"/>
          <a:stretch>
            <a:fillRect/>
          </a:stretch>
        </p:blipFill>
        <p:spPr>
          <a:xfrm>
            <a:off x="7712015" y="1760548"/>
            <a:ext cx="3606339" cy="3564283"/>
          </a:xfrm>
          <a:prstGeom prst="rect">
            <a:avLst/>
          </a:prstGeom>
        </p:spPr>
      </p:pic>
      <p:sp>
        <p:nvSpPr>
          <p:cNvPr id="5" name="TextBox 4">
            <a:extLst>
              <a:ext uri="{FF2B5EF4-FFF2-40B4-BE49-F238E27FC236}">
                <a16:creationId xmlns:a16="http://schemas.microsoft.com/office/drawing/2014/main" id="{13CDB25F-BD91-D918-3CC9-C028378B531D}"/>
              </a:ext>
            </a:extLst>
          </p:cNvPr>
          <p:cNvSpPr txBox="1"/>
          <p:nvPr/>
        </p:nvSpPr>
        <p:spPr>
          <a:xfrm>
            <a:off x="7712015" y="5324831"/>
            <a:ext cx="2010492" cy="261610"/>
          </a:xfrm>
          <a:prstGeom prst="rect">
            <a:avLst/>
          </a:prstGeom>
          <a:noFill/>
        </p:spPr>
        <p:txBody>
          <a:bodyPr wrap="square" rtlCol="0">
            <a:spAutoFit/>
          </a:bodyPr>
          <a:lstStyle/>
          <a:p>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Slika: rawpixel na </a:t>
            </a:r>
            <a:r>
              <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hlinkClick r:id="rId5"/>
              </a:rPr>
              <a:t>Freepik</a:t>
            </a:r>
            <a:endParaRPr lang="en-IE" sz="1100" noProof="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Pravokotnik 9">
            <a:extLst>
              <a:ext uri="{FF2B5EF4-FFF2-40B4-BE49-F238E27FC236}">
                <a16:creationId xmlns:a16="http://schemas.microsoft.com/office/drawing/2014/main" id="{2C7DEB71-1401-4F3F-9DDB-FF63CAB7636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pic>
        <p:nvPicPr>
          <p:cNvPr id="11" name="Slika 10">
            <a:extLst>
              <a:ext uri="{FF2B5EF4-FFF2-40B4-BE49-F238E27FC236}">
                <a16:creationId xmlns:a16="http://schemas.microsoft.com/office/drawing/2014/main" id="{72035BF9-E37E-4667-926D-C3DD8D801736}"/>
              </a:ext>
            </a:extLst>
          </p:cNvPr>
          <p:cNvPicPr>
            <a:picLocks noChangeAspect="1"/>
          </p:cNvPicPr>
          <p:nvPr/>
        </p:nvPicPr>
        <p:blipFill>
          <a:blip r:embed="rId6"/>
          <a:stretch>
            <a:fillRect/>
          </a:stretch>
        </p:blipFill>
        <p:spPr>
          <a:xfrm>
            <a:off x="597212" y="6315296"/>
            <a:ext cx="1551289" cy="325453"/>
          </a:xfrm>
          <a:prstGeom prst="rect">
            <a:avLst/>
          </a:prstGeom>
        </p:spPr>
      </p:pic>
    </p:spTree>
    <p:extLst>
      <p:ext uri="{BB962C8B-B14F-4D97-AF65-F5344CB8AC3E}">
        <p14:creationId xmlns:p14="http://schemas.microsoft.com/office/powerpoint/2010/main" val="387309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545_TF03031015" id="{247E4ABC-3AB6-46C2-801B-9AC059EE55AE}" vid="{9D2EE0C3-F4D1-4134-99CB-018650A316F1}"/>
    </a:ext>
  </a:extLst>
</a:theme>
</file>

<file path=ppt/theme/theme2.xml><?xml version="1.0" encoding="utf-8"?>
<a:theme xmlns:a="http://schemas.openxmlformats.org/drawingml/2006/main" name="Officeova tema">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Poslovna predstavitev z mrežo rombastega vzorca (širokozaslonska)</Template>
  <TotalTime>3746</TotalTime>
  <Words>5001</Words>
  <Application>Microsoft Office PowerPoint</Application>
  <PresentationFormat>Širokozaslonsko</PresentationFormat>
  <Paragraphs>304</Paragraphs>
  <Slides>27</Slides>
  <Notes>2</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27</vt:i4>
      </vt:variant>
    </vt:vector>
  </HeadingPairs>
  <TitlesOfParts>
    <vt:vector size="33" baseType="lpstr">
      <vt:lpstr>Arial</vt:lpstr>
      <vt:lpstr>Calibri</vt:lpstr>
      <vt:lpstr>Courier New</vt:lpstr>
      <vt:lpstr>Lato</vt:lpstr>
      <vt:lpstr>Times New Roman</vt:lpstr>
      <vt:lpstr>Mreža, sestavljena iz rombov 16 x 9</vt:lpstr>
      <vt:lpstr>PowerPointova predstavitev</vt:lpstr>
      <vt:lpstr>Cilj enote </vt:lpstr>
      <vt:lpstr>Učni izidi</vt:lpstr>
      <vt:lpstr>Pregled enote</vt:lpstr>
      <vt:lpstr>PowerPointova predstavitev</vt:lpstr>
      <vt:lpstr>PowerPointova predstavitev</vt:lpstr>
      <vt:lpstr>PowerPointova predstavitev</vt:lpstr>
      <vt:lpstr>PowerPointova predstavitev</vt:lpstr>
      <vt:lpstr>PowerPointova predstavitev</vt:lpstr>
      <vt:lpstr>Primer iz prakse – Prilagajanje študijskih programov na DCU</vt:lpstr>
      <vt:lpstr>PowerPointova predstavitev</vt:lpstr>
      <vt:lpstr>PowerPointova predstavitev</vt:lpstr>
      <vt:lpstr>PowerPointova predstavitev</vt:lpstr>
      <vt:lpstr>PowerPointova predstavitev</vt:lpstr>
      <vt:lpstr>PowerPointova predstavitev</vt:lpstr>
      <vt:lpstr>Nasveti za učitelje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Jasmina Pakiž</dc:creator>
  <cp:keywords>, docId:BBBF22E8E4DF2531F68659D9A71D3ACB</cp:keywords>
  <cp:lastModifiedBy>Tanja Žibert</cp:lastModifiedBy>
  <cp:revision>50</cp:revision>
  <cp:lastPrinted>2024-12-02T10:55:00Z</cp:lastPrinted>
  <dcterms:created xsi:type="dcterms:W3CDTF">2024-11-27T09:16:14Z</dcterms:created>
  <dcterms:modified xsi:type="dcterms:W3CDTF">2026-05-13T12:55:01Z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