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GoogleSlidesCustomDataVersion2">
      <go:slidesCustomData xmlns:go="http://customooxmlschemas.google.com/" r:id="rId65" roundtripDataSignature="AMtx7mjg+V/MceeRr4q9zagjKtC0WtMv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21" Type="http://schemas.openxmlformats.org/officeDocument/2006/relationships/slide" Target="slides/slide16.xml"/><Relationship Id="rId65"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0444" y="0"/>
            <a:ext cx="2945659" cy="49805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28585"/>
            <a:ext cx="2945659" cy="49805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l-SI"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p1: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adc94a52c7_0_33: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g3adc94a52c7_0_3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9: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ae70b7d73a_0_15: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7" name="Google Shape;477;g3ae70b7d73a_0_1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adc94a52c7_0_39: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4" name="Google Shape;484;g3adc94a52c7_0_3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0: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1" name="Google Shape;491;p1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af88922ed5_0_76: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8" name="Google Shape;498;g3af88922ed5_0_7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1: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p1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adc94a52c7_0_45: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g3adc94a52c7_0_4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0: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p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adc94a52c7_0_51: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6" name="Google Shape;526;g3adc94a52c7_0_5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p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36: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 name="Google Shape;533;p3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ae70b7d73a_0_407: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0" name="Google Shape;540;g3ae70b7d73a_0_40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7" name="Google Shape;547;p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ae70b7d73a_0_2: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4" name="Google Shape;554;g3ae70b7d73a_0_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37: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1" name="Google Shape;561;p3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ae70b7d73a_0_9: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8" name="Google Shape;568;g3ae70b7d73a_0_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ae70b7d73a_0_413: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5" name="Google Shape;575;g3ae70b7d73a_0_4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ae70b7d73a_0_421: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2" name="Google Shape;582;g3ae70b7d73a_0_421: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3ae70b7d73a_0_437: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9" name="Google Shape;589;g3ae70b7d73a_0_43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ae70b7d73a_0_429: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6" name="Google Shape;596;g3ae70b7d73a_0_42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2" name="Google Shape;412;p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38: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3" name="Google Shape;603;p3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0" name="Google Shape;610;p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ae70b7d73a_0_451: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7" name="Google Shape;617;g3ae70b7d73a_0_45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af88922ed5_0_25: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4" name="Google Shape;624;g3af88922ed5_0_2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3ae70b7d73a_0_444: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1" name="Google Shape;631;g3ae70b7d73a_0_44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39: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8" name="Google Shape;638;p3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ae70b7d73a_0_457: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5" name="Google Shape;645;g3ae70b7d73a_0_45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ae70b7d73a_0_464: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2" name="Google Shape;652;g3ae70b7d73a_0_46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ae70b7d73a_0_470: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9" name="Google Shape;659;g3ae70b7d73a_0_470: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40: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6" name="Google Shape;666;p4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9" name="Google Shape;419;p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3ae70b7d73a_0_483: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3" name="Google Shape;673;g3ae70b7d73a_0_48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ae70b7d73a_0_490: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g3ae70b7d73a_0_49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ae70b7d73a_0_498: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7" name="Google Shape;687;g3ae70b7d73a_0_49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3ae70b7d73a_0_505: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4" name="Google Shape;694;g3ae70b7d73a_0_50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4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1" name="Google Shape;701;p4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1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8" name="Google Shape;708;p1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aee64c9156_0_1: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5" name="Google Shape;715;g3aee64c9156_0_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1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2" name="Google Shape;722;p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1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7" name="Google Shape;747;p1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1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4" name="Google Shape;754;p1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adc94a52c7_0_4: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8" name="Google Shape;428;g3adc94a52c7_0_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1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1" name="Google Shape;761;p1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1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8" name="Google Shape;768;p1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1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5" name="Google Shape;775;p1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1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2" name="Google Shape;782;p1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af88922ed5_0_36: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9" name="Google Shape;789;g3af88922ed5_0_3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af88922ed5_0_62: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6" name="Google Shape;796;g3af88922ed5_0_6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af88922ed5_0_68: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3" name="Google Shape;803;g3af88922ed5_0_6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2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0" name="Google Shape;810;p2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2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7" name="Google Shape;817;p2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2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3" name="Google Shape;823;p2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4" name="Google Shape;824;p23: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adc94a52c7_0_13: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5" name="Google Shape;435;g3adc94a52c7_0_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8: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2" name="Google Shape;442;p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adc94a52c7_0_20: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9" name="Google Shape;449;g3adc94a52c7_0_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p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67"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0" name="Google Shape;70;p25"/>
            <p:cNvCxnSpPr/>
            <p:nvPr/>
          </p:nvCxnSpPr>
          <p:spPr>
            <a:xfrm>
              <a:off x="1829332"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1" name="Google Shape;71;p25"/>
            <p:cNvCxnSpPr/>
            <p:nvPr/>
          </p:nvCxnSpPr>
          <p:spPr>
            <a:xfrm>
              <a:off x="3048470"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2" name="Google Shape;72;p25"/>
            <p:cNvCxnSpPr/>
            <p:nvPr/>
          </p:nvCxnSpPr>
          <p:spPr>
            <a:xfrm>
              <a:off x="4267608"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3" name="Google Shape;73;p25"/>
            <p:cNvCxnSpPr/>
            <p:nvPr/>
          </p:nvCxnSpPr>
          <p:spPr>
            <a:xfrm>
              <a:off x="5486746"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4" name="Google Shape;74;p25"/>
            <p:cNvCxnSpPr/>
            <p:nvPr/>
          </p:nvCxnSpPr>
          <p:spPr>
            <a:xfrm>
              <a:off x="6705884"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5" name="Google Shape;75;p25"/>
            <p:cNvCxnSpPr/>
            <p:nvPr/>
          </p:nvCxnSpPr>
          <p:spPr>
            <a:xfrm>
              <a:off x="7925022"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6" name="Google Shape;76;p25"/>
            <p:cNvCxnSpPr/>
            <p:nvPr/>
          </p:nvCxnSpPr>
          <p:spPr>
            <a:xfrm>
              <a:off x="9144160"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7" name="Google Shape;77;p25"/>
            <p:cNvCxnSpPr/>
            <p:nvPr/>
          </p:nvCxnSpPr>
          <p:spPr>
            <a:xfrm>
              <a:off x="10363298"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8" name="Google Shape;78;p25"/>
            <p:cNvCxnSpPr/>
            <p:nvPr/>
          </p:nvCxnSpPr>
          <p:spPr>
            <a:xfrm>
              <a:off x="11582436"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9" name="Google Shape;79;p25"/>
            <p:cNvCxnSpPr/>
            <p:nvPr/>
          </p:nvCxnSpPr>
          <p:spPr>
            <a:xfrm>
              <a:off x="2819" y="386485"/>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0" name="Google Shape;80;p25"/>
            <p:cNvCxnSpPr/>
            <p:nvPr/>
          </p:nvCxnSpPr>
          <p:spPr>
            <a:xfrm>
              <a:off x="2819" y="1611181"/>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1" name="Google Shape;81;p25"/>
            <p:cNvCxnSpPr/>
            <p:nvPr/>
          </p:nvCxnSpPr>
          <p:spPr>
            <a:xfrm>
              <a:off x="2819" y="2835877"/>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2" name="Google Shape;82;p25"/>
            <p:cNvCxnSpPr/>
            <p:nvPr/>
          </p:nvCxnSpPr>
          <p:spPr>
            <a:xfrm>
              <a:off x="2819" y="4060573"/>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3" name="Google Shape;83;p25"/>
            <p:cNvCxnSpPr/>
            <p:nvPr/>
          </p:nvCxnSpPr>
          <p:spPr>
            <a:xfrm>
              <a:off x="2819" y="5285269"/>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4" name="Google Shape;84;p25"/>
            <p:cNvCxnSpPr/>
            <p:nvPr/>
          </p:nvCxnSpPr>
          <p:spPr>
            <a:xfrm>
              <a:off x="2819" y="6509965"/>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7" name="Google Shape;87;p25"/>
              <p:cNvCxnSpPr/>
              <p:nvPr/>
            </p:nvCxnSpPr>
            <p:spPr>
              <a:xfrm>
                <a:off x="1449154"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8" name="Google Shape;88;p25"/>
              <p:cNvCxnSpPr/>
              <p:nvPr/>
            </p:nvCxnSpPr>
            <p:spPr>
              <a:xfrm>
                <a:off x="2665982"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9" name="Google Shape;89;p25"/>
              <p:cNvCxnSpPr/>
              <p:nvPr/>
            </p:nvCxnSpPr>
            <p:spPr>
              <a:xfrm>
                <a:off x="3885119"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0" name="Google Shape;90;p25"/>
              <p:cNvCxnSpPr/>
              <p:nvPr/>
            </p:nvCxnSpPr>
            <p:spPr>
              <a:xfrm>
                <a:off x="5106502"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3" name="Google Shape;93;p25"/>
                <p:cNvCxnSpPr/>
                <p:nvPr/>
              </p:nvCxnSpPr>
              <p:spPr>
                <a:xfrm>
                  <a:off x="7549268" y="0"/>
                  <a:ext cx="4642732" cy="467242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4" name="Google Shape;94;p25"/>
                <p:cNvCxnSpPr/>
                <p:nvPr/>
              </p:nvCxnSpPr>
              <p:spPr>
                <a:xfrm>
                  <a:off x="8772997" y="0"/>
                  <a:ext cx="3419003" cy="34567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5" name="Google Shape;95;p25"/>
                <p:cNvCxnSpPr/>
                <p:nvPr/>
              </p:nvCxnSpPr>
              <p:spPr>
                <a:xfrm>
                  <a:off x="9982200" y="0"/>
                  <a:ext cx="2209800" cy="222646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6" name="Google Shape;96;p25"/>
                <p:cNvCxnSpPr/>
                <p:nvPr/>
              </p:nvCxnSpPr>
              <p:spPr>
                <a:xfrm>
                  <a:off x="11199019" y="0"/>
                  <a:ext cx="992981" cy="1002506"/>
                </a:xfrm>
                <a:prstGeom prst="straightConnector1">
                  <a:avLst/>
                </a:prstGeom>
                <a:noFill/>
                <a:ln cap="flat" cmpd="sng" w="9525">
                  <a:solidFill>
                    <a:srgbClr val="D8D8D8">
                      <a:alpha val="34117"/>
                    </a:srgbClr>
                  </a:solidFill>
                  <a:prstDash val="solid"/>
                  <a:miter lim="800000"/>
                  <a:headEnd len="sm" w="sm" type="none"/>
                  <a:tailEnd len="sm" w="sm" type="none"/>
                </a:ln>
              </p:spPr>
            </p:cxnSp>
          </p:grpSp>
          <p:cxnSp>
            <p:nvCxnSpPr>
              <p:cNvPr id="97" name="Google Shape;97;p25"/>
              <p:cNvCxnSpPr/>
              <p:nvPr/>
            </p:nvCxnSpPr>
            <p:spPr>
              <a:xfrm rot="10800000">
                <a:off x="-1" y="1012053"/>
                <a:ext cx="5828811" cy="584594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8" name="Google Shape;98;p25"/>
              <p:cNvCxnSpPr/>
              <p:nvPr/>
            </p:nvCxnSpPr>
            <p:spPr>
              <a:xfrm rot="10800000">
                <a:off x="-1" y="2227340"/>
                <a:ext cx="4614781" cy="4630658"/>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9" name="Google Shape;99;p25"/>
              <p:cNvCxnSpPr/>
              <p:nvPr/>
            </p:nvCxnSpPr>
            <p:spPr>
              <a:xfrm rot="10800000">
                <a:off x="-1" y="3432149"/>
                <a:ext cx="3398419" cy="34258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0" name="Google Shape;100;p25"/>
              <p:cNvCxnSpPr/>
              <p:nvPr/>
            </p:nvCxnSpPr>
            <p:spPr>
              <a:xfrm rot="10800000">
                <a:off x="-1" y="4651431"/>
                <a:ext cx="2196496" cy="2206567"/>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1" name="Google Shape;101;p25"/>
              <p:cNvCxnSpPr/>
              <p:nvPr/>
            </p:nvCxnSpPr>
            <p:spPr>
              <a:xfrm rot="10800000">
                <a:off x="-1" y="5864453"/>
                <a:ext cx="987003" cy="993545"/>
              </a:xfrm>
              <a:prstGeom prst="straightConnector1">
                <a:avLst/>
              </a:prstGeom>
              <a:noFill/>
              <a:ln cap="flat" cmpd="sng" w="9525">
                <a:solidFill>
                  <a:srgbClr val="D8D8D8">
                    <a:alpha val="34117"/>
                  </a:srgbClr>
                </a:solidFill>
                <a:prstDash val="solid"/>
                <a:miter lim="800000"/>
                <a:headEnd len="sm" w="sm" type="none"/>
                <a:tailEnd len="sm" w="sm" type="none"/>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4" name="Google Shape;104;p25"/>
              <p:cNvCxnSpPr/>
              <p:nvPr/>
            </p:nvCxnSpPr>
            <p:spPr>
              <a:xfrm>
                <a:off x="1449154"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5" name="Google Shape;105;p25"/>
              <p:cNvCxnSpPr/>
              <p:nvPr/>
            </p:nvCxnSpPr>
            <p:spPr>
              <a:xfrm>
                <a:off x="2665982"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6" name="Google Shape;106;p25"/>
              <p:cNvCxnSpPr/>
              <p:nvPr/>
            </p:nvCxnSpPr>
            <p:spPr>
              <a:xfrm>
                <a:off x="3885119"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7" name="Google Shape;107;p25"/>
              <p:cNvCxnSpPr/>
              <p:nvPr/>
            </p:nvCxnSpPr>
            <p:spPr>
              <a:xfrm>
                <a:off x="5150644"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0" name="Google Shape;110;p25"/>
                <p:cNvCxnSpPr/>
                <p:nvPr/>
              </p:nvCxnSpPr>
              <p:spPr>
                <a:xfrm>
                  <a:off x="7549268" y="0"/>
                  <a:ext cx="4642732" cy="467242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1" name="Google Shape;111;p25"/>
                <p:cNvCxnSpPr/>
                <p:nvPr/>
              </p:nvCxnSpPr>
              <p:spPr>
                <a:xfrm>
                  <a:off x="8772997" y="0"/>
                  <a:ext cx="3419003" cy="34567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2" name="Google Shape;112;p25"/>
                <p:cNvCxnSpPr/>
                <p:nvPr/>
              </p:nvCxnSpPr>
              <p:spPr>
                <a:xfrm>
                  <a:off x="9982200" y="0"/>
                  <a:ext cx="2209800" cy="222646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3" name="Google Shape;113;p25"/>
                <p:cNvCxnSpPr/>
                <p:nvPr/>
              </p:nvCxnSpPr>
              <p:spPr>
                <a:xfrm>
                  <a:off x="11199019" y="0"/>
                  <a:ext cx="992981" cy="1002506"/>
                </a:xfrm>
                <a:prstGeom prst="straightConnector1">
                  <a:avLst/>
                </a:prstGeom>
                <a:noFill/>
                <a:ln cap="flat" cmpd="sng" w="9525">
                  <a:solidFill>
                    <a:srgbClr val="D8D8D8">
                      <a:alpha val="34117"/>
                    </a:srgbClr>
                  </a:solidFill>
                  <a:prstDash val="solid"/>
                  <a:miter lim="800000"/>
                  <a:headEnd len="sm" w="sm" type="none"/>
                  <a:tailEnd len="sm" w="sm" type="none"/>
                </a:ln>
              </p:spPr>
            </p:cxnSp>
          </p:grpSp>
          <p:cxnSp>
            <p:nvCxnSpPr>
              <p:cNvPr id="114" name="Google Shape;114;p25"/>
              <p:cNvCxnSpPr/>
              <p:nvPr/>
            </p:nvCxnSpPr>
            <p:spPr>
              <a:xfrm rot="10800000">
                <a:off x="-1" y="1012053"/>
                <a:ext cx="5828811" cy="584594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5" name="Google Shape;115;p25"/>
              <p:cNvCxnSpPr/>
              <p:nvPr/>
            </p:nvCxnSpPr>
            <p:spPr>
              <a:xfrm rot="10800000">
                <a:off x="-1" y="2227340"/>
                <a:ext cx="4614781" cy="4630658"/>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6" name="Google Shape;116;p25"/>
              <p:cNvCxnSpPr/>
              <p:nvPr/>
            </p:nvCxnSpPr>
            <p:spPr>
              <a:xfrm rot="10800000">
                <a:off x="-1" y="3432149"/>
                <a:ext cx="3398419" cy="34258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7" name="Google Shape;117;p25"/>
              <p:cNvCxnSpPr/>
              <p:nvPr/>
            </p:nvCxnSpPr>
            <p:spPr>
              <a:xfrm rot="10800000">
                <a:off x="-1" y="4651431"/>
                <a:ext cx="2196496" cy="2206567"/>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8" name="Google Shape;118;p25"/>
              <p:cNvCxnSpPr/>
              <p:nvPr/>
            </p:nvCxnSpPr>
            <p:spPr>
              <a:xfrm rot="10800000">
                <a:off x="-1" y="5864453"/>
                <a:ext cx="987003" cy="993545"/>
              </a:xfrm>
              <a:prstGeom prst="straightConnector1">
                <a:avLst/>
              </a:prstGeom>
              <a:noFill/>
              <a:ln cap="flat" cmpd="sng" w="9525">
                <a:solidFill>
                  <a:srgbClr val="D8D8D8">
                    <a:alpha val="34117"/>
                  </a:srgbClr>
                </a:solidFill>
                <a:prstDash val="solid"/>
                <a:miter lim="800000"/>
                <a:headEnd len="sm" w="sm" type="none"/>
                <a:tailEnd len="sm" w="sm" type="none"/>
              </a:ln>
            </p:spPr>
          </p:cxnSp>
        </p:grpSp>
      </p:grpSp>
      <p:sp>
        <p:nvSpPr>
          <p:cNvPr id="119" name="Google Shape;119;p25"/>
          <p:cNvSpPr txBox="1"/>
          <p:nvPr>
            <p:ph type="ctrTitle"/>
          </p:nvPr>
        </p:nvSpPr>
        <p:spPr>
          <a:xfrm>
            <a:off x="1293845" y="1909346"/>
            <a:ext cx="9604310" cy="3383280"/>
          </a:xfrm>
          <a:prstGeom prst="rect">
            <a:avLst/>
          </a:prstGeom>
          <a:noFill/>
          <a:ln>
            <a:noFill/>
          </a:ln>
        </p:spPr>
        <p:txBody>
          <a:bodyPr anchorCtr="0" anchor="b" bIns="45700" lIns="91425" spcFirstLastPara="1" rIns="91425" wrap="square" tIns="4570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5"/>
          <p:cNvSpPr txBox="1"/>
          <p:nvPr>
            <p:ph idx="1" type="subTitle"/>
          </p:nvPr>
        </p:nvSpPr>
        <p:spPr>
          <a:xfrm>
            <a:off x="1293845" y="5432564"/>
            <a:ext cx="9604310" cy="457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000"/>
              <a:buNone/>
              <a:defRPr b="0" sz="200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p:txBody>
      </p:sp>
      <p:cxnSp>
        <p:nvCxnSpPr>
          <p:cNvPr id="121" name="Google Shape;121;p25"/>
          <p:cNvCxnSpPr/>
          <p:nvPr/>
        </p:nvCxnSpPr>
        <p:spPr>
          <a:xfrm>
            <a:off x="1295400" y="5294175"/>
            <a:ext cx="96012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376" name="Shape 376"/>
        <p:cNvGrpSpPr/>
        <p:nvPr/>
      </p:nvGrpSpPr>
      <p:grpSpPr>
        <a:xfrm>
          <a:off x="0" y="0"/>
          <a:ext cx="0" cy="0"/>
          <a:chOff x="0" y="0"/>
          <a:chExt cx="0" cy="0"/>
        </a:xfrm>
      </p:grpSpPr>
      <p:sp>
        <p:nvSpPr>
          <p:cNvPr id="377" name="Google Shape;377;p3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34"/>
          <p:cNvSpPr txBox="1"/>
          <p:nvPr>
            <p:ph idx="1" type="body"/>
          </p:nvPr>
        </p:nvSpPr>
        <p:spPr>
          <a:xfrm rot="5400000">
            <a:off x="4191001" y="-914400"/>
            <a:ext cx="3809999"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79" name="Google Shape;379;p3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3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3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en naslov in besedilo" type="vertTitleAndTx">
  <p:cSld name="VERTICAL_TITLE_AND_VERTICAL_TEXT">
    <p:spTree>
      <p:nvGrpSpPr>
        <p:cNvPr id="382" name="Shape 382"/>
        <p:cNvGrpSpPr/>
        <p:nvPr/>
      </p:nvGrpSpPr>
      <p:grpSpPr>
        <a:xfrm>
          <a:off x="0" y="0"/>
          <a:ext cx="0" cy="0"/>
          <a:chOff x="0" y="0"/>
          <a:chExt cx="0" cy="0"/>
        </a:xfrm>
      </p:grpSpPr>
      <p:sp>
        <p:nvSpPr>
          <p:cNvPr id="383" name="Google Shape;383;p35"/>
          <p:cNvSpPr txBox="1"/>
          <p:nvPr>
            <p:ph type="title"/>
          </p:nvPr>
        </p:nvSpPr>
        <p:spPr>
          <a:xfrm rot="5400000">
            <a:off x="7402286" y="2296885"/>
            <a:ext cx="5301343" cy="168728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 name="Google Shape;384;p35"/>
          <p:cNvSpPr txBox="1"/>
          <p:nvPr>
            <p:ph idx="1" type="body"/>
          </p:nvPr>
        </p:nvSpPr>
        <p:spPr>
          <a:xfrm rot="5400000">
            <a:off x="2438400" y="-653144"/>
            <a:ext cx="5301343" cy="75873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85" name="Google Shape;385;p35"/>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p35"/>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35"/>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ka z napisom" showMasterSp="0" type="picTx">
  <p:cSld name="PICTURE_WITH_CAPTION_TEXT">
    <p:bg>
      <p:bgPr>
        <a:gradFill>
          <a:gsLst>
            <a:gs pos="0">
              <a:schemeClr val="accent1"/>
            </a:gs>
            <a:gs pos="100000">
              <a:srgbClr val="AF4329"/>
            </a:gs>
          </a:gsLst>
          <a:path path="circle">
            <a:fillToRect b="50%" l="50%" r="50%" t="50%"/>
          </a:path>
          <a:tileRect/>
        </a:gradFill>
      </p:bgPr>
    </p:bg>
    <p:spTree>
      <p:nvGrpSpPr>
        <p:cNvPr id="122"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5" name="Google Shape;125;p26"/>
            <p:cNvCxnSpPr/>
            <p:nvPr/>
          </p:nvCxnSpPr>
          <p:spPr>
            <a:xfrm>
              <a:off x="182933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6" name="Google Shape;126;p26"/>
            <p:cNvCxnSpPr/>
            <p:nvPr/>
          </p:nvCxnSpPr>
          <p:spPr>
            <a:xfrm>
              <a:off x="304847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7" name="Google Shape;127;p26"/>
            <p:cNvCxnSpPr/>
            <p:nvPr/>
          </p:nvCxnSpPr>
          <p:spPr>
            <a:xfrm>
              <a:off x="426760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8" name="Google Shape;128;p26"/>
            <p:cNvCxnSpPr/>
            <p:nvPr/>
          </p:nvCxnSpPr>
          <p:spPr>
            <a:xfrm>
              <a:off x="548674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9" name="Google Shape;129;p26"/>
            <p:cNvCxnSpPr/>
            <p:nvPr/>
          </p:nvCxnSpPr>
          <p:spPr>
            <a:xfrm>
              <a:off x="670588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0" name="Google Shape;130;p26"/>
            <p:cNvCxnSpPr/>
            <p:nvPr/>
          </p:nvCxnSpPr>
          <p:spPr>
            <a:xfrm>
              <a:off x="792502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1" name="Google Shape;131;p26"/>
            <p:cNvCxnSpPr/>
            <p:nvPr/>
          </p:nvCxnSpPr>
          <p:spPr>
            <a:xfrm>
              <a:off x="914416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2" name="Google Shape;132;p26"/>
            <p:cNvCxnSpPr/>
            <p:nvPr/>
          </p:nvCxnSpPr>
          <p:spPr>
            <a:xfrm>
              <a:off x="1036329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3" name="Google Shape;133;p26"/>
            <p:cNvCxnSpPr/>
            <p:nvPr/>
          </p:nvCxnSpPr>
          <p:spPr>
            <a:xfrm>
              <a:off x="1158243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4" name="Google Shape;134;p26"/>
            <p:cNvCxnSpPr/>
            <p:nvPr/>
          </p:nvCxnSpPr>
          <p:spPr>
            <a:xfrm>
              <a:off x="2819" y="38648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5" name="Google Shape;135;p26"/>
            <p:cNvCxnSpPr/>
            <p:nvPr/>
          </p:nvCxnSpPr>
          <p:spPr>
            <a:xfrm>
              <a:off x="2819" y="1611181"/>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6" name="Google Shape;136;p26"/>
            <p:cNvCxnSpPr/>
            <p:nvPr/>
          </p:nvCxnSpPr>
          <p:spPr>
            <a:xfrm>
              <a:off x="2819" y="2835877"/>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7" name="Google Shape;137;p26"/>
            <p:cNvCxnSpPr/>
            <p:nvPr/>
          </p:nvCxnSpPr>
          <p:spPr>
            <a:xfrm>
              <a:off x="2819" y="4060573"/>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8" name="Google Shape;138;p26"/>
            <p:cNvCxnSpPr/>
            <p:nvPr/>
          </p:nvCxnSpPr>
          <p:spPr>
            <a:xfrm>
              <a:off x="2819" y="5285269"/>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9" name="Google Shape;139;p26"/>
            <p:cNvCxnSpPr/>
            <p:nvPr/>
          </p:nvCxnSpPr>
          <p:spPr>
            <a:xfrm>
              <a:off x="2819" y="650996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2" name="Google Shape;142;p26"/>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3" name="Google Shape;143;p26"/>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4" name="Google Shape;144;p26"/>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5" name="Google Shape;145;p26"/>
              <p:cNvCxnSpPr/>
              <p:nvPr/>
            </p:nvCxnSpPr>
            <p:spPr>
              <a:xfrm>
                <a:off x="510650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8" name="Google Shape;148;p26"/>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9" name="Google Shape;149;p26"/>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0" name="Google Shape;150;p26"/>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1" name="Google Shape;151;p26"/>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152" name="Google Shape;152;p26"/>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3" name="Google Shape;153;p26"/>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4" name="Google Shape;154;p26"/>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5" name="Google Shape;155;p26"/>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6" name="Google Shape;156;p26"/>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9" name="Google Shape;159;p26"/>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0" name="Google Shape;160;p26"/>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1" name="Google Shape;161;p26"/>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2" name="Google Shape;162;p26"/>
              <p:cNvCxnSpPr/>
              <p:nvPr/>
            </p:nvCxnSpPr>
            <p:spPr>
              <a:xfrm>
                <a:off x="515064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5" name="Google Shape;165;p26"/>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6" name="Google Shape;166;p26"/>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7" name="Google Shape;167;p26"/>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8" name="Google Shape;168;p26"/>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169" name="Google Shape;169;p26"/>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0" name="Google Shape;170;p26"/>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1" name="Google Shape;171;p26"/>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2" name="Google Shape;172;p26"/>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3" name="Google Shape;173;p26"/>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176" name="Google Shape;176;p26"/>
          <p:cNvSpPr txBox="1"/>
          <p:nvPr>
            <p:ph type="title"/>
          </p:nvPr>
        </p:nvSpPr>
        <p:spPr>
          <a:xfrm>
            <a:off x="7909560" y="576072"/>
            <a:ext cx="3657600" cy="2194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descr="Prazna označba mesta za dodajanje slike. Kliknite označbo mesta in izberite sliko, ki jo želite dodati." id="177" name="Google Shape;177;p26"/>
          <p:cNvSpPr/>
          <p:nvPr>
            <p:ph idx="2" type="pic"/>
          </p:nvPr>
        </p:nvSpPr>
        <p:spPr>
          <a:xfrm>
            <a:off x="4412" y="-159"/>
            <a:ext cx="7315200" cy="6858000"/>
          </a:xfrm>
          <a:prstGeom prst="rect">
            <a:avLst/>
          </a:prstGeom>
          <a:noFill/>
          <a:ln>
            <a:noFill/>
          </a:ln>
        </p:spPr>
      </p:sp>
      <p:sp>
        <p:nvSpPr>
          <p:cNvPr id="178" name="Google Shape;178;p26"/>
          <p:cNvSpPr txBox="1"/>
          <p:nvPr>
            <p:ph idx="1" type="body"/>
          </p:nvPr>
        </p:nvSpPr>
        <p:spPr>
          <a:xfrm>
            <a:off x="7909560" y="2999232"/>
            <a:ext cx="3657600" cy="2286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79" name="Shape 179"/>
        <p:cNvGrpSpPr/>
        <p:nvPr/>
      </p:nvGrpSpPr>
      <p:grpSpPr>
        <a:xfrm>
          <a:off x="0" y="0"/>
          <a:ext cx="0" cy="0"/>
          <a:chOff x="0" y="0"/>
          <a:chExt cx="0" cy="0"/>
        </a:xfrm>
      </p:grpSpPr>
      <p:sp>
        <p:nvSpPr>
          <p:cNvPr id="180" name="Google Shape;180;p27"/>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27"/>
          <p:cNvSpPr txBox="1"/>
          <p:nvPr>
            <p:ph idx="1" type="body"/>
          </p:nvPr>
        </p:nvSpPr>
        <p:spPr>
          <a:xfrm>
            <a:off x="12954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2" name="Google Shape;182;p27"/>
          <p:cNvSpPr txBox="1"/>
          <p:nvPr>
            <p:ph idx="2" type="body"/>
          </p:nvPr>
        </p:nvSpPr>
        <p:spPr>
          <a:xfrm>
            <a:off x="63246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3" name="Google Shape;183;p27"/>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27"/>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27"/>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186" name="Shape 186"/>
        <p:cNvGrpSpPr/>
        <p:nvPr/>
      </p:nvGrpSpPr>
      <p:grpSpPr>
        <a:xfrm>
          <a:off x="0" y="0"/>
          <a:ext cx="0" cy="0"/>
          <a:chOff x="0" y="0"/>
          <a:chExt cx="0" cy="0"/>
        </a:xfrm>
      </p:grpSpPr>
      <p:sp>
        <p:nvSpPr>
          <p:cNvPr id="187" name="Google Shape;187;p2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28"/>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189" name="Google Shape;189;p2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2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2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bg>
      <p:bgPr>
        <a:gradFill>
          <a:gsLst>
            <a:gs pos="0">
              <a:schemeClr val="accent1"/>
            </a:gs>
            <a:gs pos="97000">
              <a:srgbClr val="AF4329"/>
            </a:gs>
            <a:gs pos="100000">
              <a:srgbClr val="AF4329"/>
            </a:gs>
          </a:gsLst>
          <a:path path="circle">
            <a:fillToRect b="50%" l="50%" r="50%" t="50%"/>
          </a:path>
          <a:tileRect/>
        </a:gradFill>
      </p:bgPr>
    </p:bg>
    <p:spTree>
      <p:nvGrpSpPr>
        <p:cNvPr id="192"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5" name="Google Shape;195;p29"/>
            <p:cNvCxnSpPr/>
            <p:nvPr/>
          </p:nvCxnSpPr>
          <p:spPr>
            <a:xfrm>
              <a:off x="182933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6" name="Google Shape;196;p29"/>
            <p:cNvCxnSpPr/>
            <p:nvPr/>
          </p:nvCxnSpPr>
          <p:spPr>
            <a:xfrm>
              <a:off x="304847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7" name="Google Shape;197;p29"/>
            <p:cNvCxnSpPr/>
            <p:nvPr/>
          </p:nvCxnSpPr>
          <p:spPr>
            <a:xfrm>
              <a:off x="426760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8" name="Google Shape;198;p29"/>
            <p:cNvCxnSpPr/>
            <p:nvPr/>
          </p:nvCxnSpPr>
          <p:spPr>
            <a:xfrm>
              <a:off x="548674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9" name="Google Shape;199;p29"/>
            <p:cNvCxnSpPr/>
            <p:nvPr/>
          </p:nvCxnSpPr>
          <p:spPr>
            <a:xfrm>
              <a:off x="670588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0" name="Google Shape;200;p29"/>
            <p:cNvCxnSpPr/>
            <p:nvPr/>
          </p:nvCxnSpPr>
          <p:spPr>
            <a:xfrm>
              <a:off x="792502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1" name="Google Shape;201;p29"/>
            <p:cNvCxnSpPr/>
            <p:nvPr/>
          </p:nvCxnSpPr>
          <p:spPr>
            <a:xfrm>
              <a:off x="914416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2" name="Google Shape;202;p29"/>
            <p:cNvCxnSpPr/>
            <p:nvPr/>
          </p:nvCxnSpPr>
          <p:spPr>
            <a:xfrm>
              <a:off x="1036329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3" name="Google Shape;203;p29"/>
            <p:cNvCxnSpPr/>
            <p:nvPr/>
          </p:nvCxnSpPr>
          <p:spPr>
            <a:xfrm>
              <a:off x="1158243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4" name="Google Shape;204;p29"/>
            <p:cNvCxnSpPr/>
            <p:nvPr/>
          </p:nvCxnSpPr>
          <p:spPr>
            <a:xfrm>
              <a:off x="2819" y="38648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5" name="Google Shape;205;p29"/>
            <p:cNvCxnSpPr/>
            <p:nvPr/>
          </p:nvCxnSpPr>
          <p:spPr>
            <a:xfrm>
              <a:off x="2819" y="1611181"/>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6" name="Google Shape;206;p29"/>
            <p:cNvCxnSpPr/>
            <p:nvPr/>
          </p:nvCxnSpPr>
          <p:spPr>
            <a:xfrm>
              <a:off x="2819" y="2835877"/>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7" name="Google Shape;207;p29"/>
            <p:cNvCxnSpPr/>
            <p:nvPr/>
          </p:nvCxnSpPr>
          <p:spPr>
            <a:xfrm>
              <a:off x="2819" y="4060573"/>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8" name="Google Shape;208;p29"/>
            <p:cNvCxnSpPr/>
            <p:nvPr/>
          </p:nvCxnSpPr>
          <p:spPr>
            <a:xfrm>
              <a:off x="2819" y="5285269"/>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9" name="Google Shape;209;p29"/>
            <p:cNvCxnSpPr/>
            <p:nvPr/>
          </p:nvCxnSpPr>
          <p:spPr>
            <a:xfrm>
              <a:off x="2819" y="650996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2" name="Google Shape;212;p29"/>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3" name="Google Shape;213;p29"/>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4" name="Google Shape;214;p29"/>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5" name="Google Shape;215;p29"/>
              <p:cNvCxnSpPr/>
              <p:nvPr/>
            </p:nvCxnSpPr>
            <p:spPr>
              <a:xfrm>
                <a:off x="510650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8" name="Google Shape;218;p29"/>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9" name="Google Shape;219;p29"/>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0" name="Google Shape;220;p29"/>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1" name="Google Shape;221;p29"/>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222" name="Google Shape;222;p29"/>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3" name="Google Shape;223;p29"/>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4" name="Google Shape;224;p29"/>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5" name="Google Shape;225;p29"/>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6" name="Google Shape;226;p29"/>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9" name="Google Shape;229;p29"/>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0" name="Google Shape;230;p29"/>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1" name="Google Shape;231;p29"/>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2" name="Google Shape;232;p29"/>
              <p:cNvCxnSpPr/>
              <p:nvPr/>
            </p:nvCxnSpPr>
            <p:spPr>
              <a:xfrm>
                <a:off x="515064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5" name="Google Shape;235;p29"/>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6" name="Google Shape;236;p29"/>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7" name="Google Shape;237;p29"/>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8" name="Google Shape;238;p29"/>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239" name="Google Shape;239;p29"/>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0" name="Google Shape;240;p29"/>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1" name="Google Shape;241;p29"/>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2" name="Google Shape;242;p29"/>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3" name="Google Shape;243;p29"/>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sp>
        <p:nvSpPr>
          <p:cNvPr id="244" name="Google Shape;244;p29"/>
          <p:cNvSpPr txBox="1"/>
          <p:nvPr>
            <p:ph type="title"/>
          </p:nvPr>
        </p:nvSpPr>
        <p:spPr>
          <a:xfrm>
            <a:off x="1295400" y="2541573"/>
            <a:ext cx="9601200" cy="27432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29"/>
          <p:cNvSpPr txBox="1"/>
          <p:nvPr>
            <p:ph idx="1" type="body"/>
          </p:nvPr>
        </p:nvSpPr>
        <p:spPr>
          <a:xfrm>
            <a:off x="1295400" y="5431536"/>
            <a:ext cx="9601200" cy="457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lt1"/>
                </a:solidFill>
              </a:defRPr>
            </a:lvl1pPr>
            <a:lvl2pPr indent="-228600" lvl="1" marL="914400" algn="l">
              <a:lnSpc>
                <a:spcPct val="90000"/>
              </a:lnSpc>
              <a:spcBef>
                <a:spcPts val="1200"/>
              </a:spcBef>
              <a:spcAft>
                <a:spcPts val="0"/>
              </a:spcAft>
              <a:buSzPts val="2000"/>
              <a:buNone/>
              <a:defRPr sz="2000"/>
            </a:lvl2pPr>
            <a:lvl3pPr indent="-228600" lvl="2" marL="1371600" algn="l">
              <a:lnSpc>
                <a:spcPct val="90000"/>
              </a:lnSpc>
              <a:spcBef>
                <a:spcPts val="800"/>
              </a:spcBef>
              <a:spcAft>
                <a:spcPts val="0"/>
              </a:spcAft>
              <a:buSzPts val="1800"/>
              <a:buNone/>
              <a:defRPr sz="1800"/>
            </a:lvl3pPr>
            <a:lvl4pPr indent="-228600" lvl="3" marL="1828800" algn="l">
              <a:lnSpc>
                <a:spcPct val="90000"/>
              </a:lnSpc>
              <a:spcBef>
                <a:spcPts val="800"/>
              </a:spcBef>
              <a:spcAft>
                <a:spcPts val="0"/>
              </a:spcAft>
              <a:buSzPts val="1600"/>
              <a:buNone/>
              <a:defRPr sz="1600"/>
            </a:lvl4pPr>
            <a:lvl5pPr indent="-228600" lvl="4" marL="2286000" algn="l">
              <a:lnSpc>
                <a:spcPct val="90000"/>
              </a:lnSpc>
              <a:spcBef>
                <a:spcPts val="600"/>
              </a:spcBef>
              <a:spcAft>
                <a:spcPts val="0"/>
              </a:spcAft>
              <a:buSzPts val="1600"/>
              <a:buNone/>
              <a:defRPr sz="1600"/>
            </a:lvl5pPr>
            <a:lvl6pPr indent="-228600" lvl="5" marL="2743200" algn="l">
              <a:lnSpc>
                <a:spcPct val="90000"/>
              </a:lnSpc>
              <a:spcBef>
                <a:spcPts val="600"/>
              </a:spcBef>
              <a:spcAft>
                <a:spcPts val="0"/>
              </a:spcAft>
              <a:buSzPts val="1600"/>
              <a:buNone/>
              <a:defRPr sz="1600"/>
            </a:lvl6pPr>
            <a:lvl7pPr indent="-228600" lvl="6" marL="3200400" algn="l">
              <a:lnSpc>
                <a:spcPct val="90000"/>
              </a:lnSpc>
              <a:spcBef>
                <a:spcPts val="600"/>
              </a:spcBef>
              <a:spcAft>
                <a:spcPts val="0"/>
              </a:spcAft>
              <a:buSzPts val="1600"/>
              <a:buNone/>
              <a:defRPr sz="1600"/>
            </a:lvl7pPr>
            <a:lvl8pPr indent="-228600" lvl="7" marL="3657600" algn="l">
              <a:lnSpc>
                <a:spcPct val="90000"/>
              </a:lnSpc>
              <a:spcBef>
                <a:spcPts val="600"/>
              </a:spcBef>
              <a:spcAft>
                <a:spcPts val="0"/>
              </a:spcAft>
              <a:buSzPts val="1600"/>
              <a:buNone/>
              <a:defRPr sz="1600"/>
            </a:lvl8pPr>
            <a:lvl9pPr indent="-228600" lvl="8" marL="4114800" algn="l">
              <a:lnSpc>
                <a:spcPct val="90000"/>
              </a:lnSpc>
              <a:spcBef>
                <a:spcPts val="600"/>
              </a:spcBef>
              <a:spcAft>
                <a:spcPts val="0"/>
              </a:spcAft>
              <a:buSzPts val="1600"/>
              <a:buNone/>
              <a:defRPr sz="1600"/>
            </a:lvl9pPr>
          </a:lstStyle>
          <a:p/>
        </p:txBody>
      </p:sp>
      <p:cxnSp>
        <p:nvCxnSpPr>
          <p:cNvPr id="246" name="Google Shape;246;p29"/>
          <p:cNvCxnSpPr/>
          <p:nvPr/>
        </p:nvCxnSpPr>
        <p:spPr>
          <a:xfrm>
            <a:off x="1295400" y="5294175"/>
            <a:ext cx="9601200" cy="0"/>
          </a:xfrm>
          <a:prstGeom prst="straightConnector1">
            <a:avLst/>
          </a:prstGeom>
          <a:noFill/>
          <a:ln cap="flat" cmpd="sng" w="12700">
            <a:solidFill>
              <a:schemeClr val="l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247" name="Shape 247"/>
        <p:cNvGrpSpPr/>
        <p:nvPr/>
      </p:nvGrpSpPr>
      <p:grpSpPr>
        <a:xfrm>
          <a:off x="0" y="0"/>
          <a:ext cx="0" cy="0"/>
          <a:chOff x="0" y="0"/>
          <a:chExt cx="0" cy="0"/>
        </a:xfrm>
      </p:grpSpPr>
      <p:sp>
        <p:nvSpPr>
          <p:cNvPr id="248" name="Google Shape;248;p30"/>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30"/>
          <p:cNvSpPr txBox="1"/>
          <p:nvPr>
            <p:ph idx="1" type="body"/>
          </p:nvPr>
        </p:nvSpPr>
        <p:spPr>
          <a:xfrm>
            <a:off x="12954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0" name="Google Shape;250;p30"/>
          <p:cNvSpPr txBox="1"/>
          <p:nvPr>
            <p:ph idx="2" type="body"/>
          </p:nvPr>
        </p:nvSpPr>
        <p:spPr>
          <a:xfrm>
            <a:off x="12954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1" name="Google Shape;251;p30"/>
          <p:cNvSpPr txBox="1"/>
          <p:nvPr>
            <p:ph idx="3" type="body"/>
          </p:nvPr>
        </p:nvSpPr>
        <p:spPr>
          <a:xfrm>
            <a:off x="63246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2" name="Google Shape;252;p30"/>
          <p:cNvSpPr txBox="1"/>
          <p:nvPr>
            <p:ph idx="4" type="body"/>
          </p:nvPr>
        </p:nvSpPr>
        <p:spPr>
          <a:xfrm>
            <a:off x="63246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3" name="Google Shape;253;p30"/>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30"/>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30"/>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256" name="Shape 256"/>
        <p:cNvGrpSpPr/>
        <p:nvPr/>
      </p:nvGrpSpPr>
      <p:grpSpPr>
        <a:xfrm>
          <a:off x="0" y="0"/>
          <a:ext cx="0" cy="0"/>
          <a:chOff x="0" y="0"/>
          <a:chExt cx="0" cy="0"/>
        </a:xfrm>
      </p:grpSpPr>
      <p:sp>
        <p:nvSpPr>
          <p:cNvPr id="257" name="Google Shape;257;p31"/>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31"/>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31"/>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31"/>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no" showMasterSp="0" type="blank">
  <p:cSld name="BLANK">
    <p:spTree>
      <p:nvGrpSpPr>
        <p:cNvPr id="26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4" name="Google Shape;264;p32"/>
            <p:cNvCxnSpPr/>
            <p:nvPr/>
          </p:nvCxnSpPr>
          <p:spPr>
            <a:xfrm>
              <a:off x="1829332"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5" name="Google Shape;265;p32"/>
            <p:cNvCxnSpPr/>
            <p:nvPr/>
          </p:nvCxnSpPr>
          <p:spPr>
            <a:xfrm>
              <a:off x="3048470"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6" name="Google Shape;266;p32"/>
            <p:cNvCxnSpPr/>
            <p:nvPr/>
          </p:nvCxnSpPr>
          <p:spPr>
            <a:xfrm>
              <a:off x="4267608"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7" name="Google Shape;267;p32"/>
            <p:cNvCxnSpPr/>
            <p:nvPr/>
          </p:nvCxnSpPr>
          <p:spPr>
            <a:xfrm>
              <a:off x="5486746"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8" name="Google Shape;268;p32"/>
            <p:cNvCxnSpPr/>
            <p:nvPr/>
          </p:nvCxnSpPr>
          <p:spPr>
            <a:xfrm>
              <a:off x="6705884"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9" name="Google Shape;269;p32"/>
            <p:cNvCxnSpPr/>
            <p:nvPr/>
          </p:nvCxnSpPr>
          <p:spPr>
            <a:xfrm>
              <a:off x="7925022"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0" name="Google Shape;270;p32"/>
            <p:cNvCxnSpPr/>
            <p:nvPr/>
          </p:nvCxnSpPr>
          <p:spPr>
            <a:xfrm>
              <a:off x="9144160"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1" name="Google Shape;271;p32"/>
            <p:cNvCxnSpPr/>
            <p:nvPr/>
          </p:nvCxnSpPr>
          <p:spPr>
            <a:xfrm>
              <a:off x="10363298"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2" name="Google Shape;272;p32"/>
            <p:cNvCxnSpPr/>
            <p:nvPr/>
          </p:nvCxnSpPr>
          <p:spPr>
            <a:xfrm>
              <a:off x="11582436"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3" name="Google Shape;273;p32"/>
            <p:cNvCxnSpPr/>
            <p:nvPr/>
          </p:nvCxnSpPr>
          <p:spPr>
            <a:xfrm>
              <a:off x="2819" y="386485"/>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4" name="Google Shape;274;p32"/>
            <p:cNvCxnSpPr/>
            <p:nvPr/>
          </p:nvCxnSpPr>
          <p:spPr>
            <a:xfrm>
              <a:off x="2819" y="1611181"/>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5" name="Google Shape;275;p32"/>
            <p:cNvCxnSpPr/>
            <p:nvPr/>
          </p:nvCxnSpPr>
          <p:spPr>
            <a:xfrm>
              <a:off x="2819" y="2835877"/>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6" name="Google Shape;276;p32"/>
            <p:cNvCxnSpPr/>
            <p:nvPr/>
          </p:nvCxnSpPr>
          <p:spPr>
            <a:xfrm>
              <a:off x="2819" y="4060573"/>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7" name="Google Shape;277;p32"/>
            <p:cNvCxnSpPr/>
            <p:nvPr/>
          </p:nvCxnSpPr>
          <p:spPr>
            <a:xfrm>
              <a:off x="2819" y="5285269"/>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8" name="Google Shape;278;p32"/>
            <p:cNvCxnSpPr/>
            <p:nvPr/>
          </p:nvCxnSpPr>
          <p:spPr>
            <a:xfrm>
              <a:off x="2819" y="6509965"/>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1" name="Google Shape;281;p32"/>
              <p:cNvCxnSpPr/>
              <p:nvPr/>
            </p:nvCxnSpPr>
            <p:spPr>
              <a:xfrm>
                <a:off x="1449154"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2" name="Google Shape;282;p32"/>
              <p:cNvCxnSpPr/>
              <p:nvPr/>
            </p:nvCxnSpPr>
            <p:spPr>
              <a:xfrm>
                <a:off x="266598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3" name="Google Shape;283;p32"/>
              <p:cNvCxnSpPr/>
              <p:nvPr/>
            </p:nvCxnSpPr>
            <p:spPr>
              <a:xfrm>
                <a:off x="3885119"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4" name="Google Shape;284;p32"/>
              <p:cNvCxnSpPr/>
              <p:nvPr/>
            </p:nvCxnSpPr>
            <p:spPr>
              <a:xfrm>
                <a:off x="510650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7" name="Google Shape;287;p32"/>
                <p:cNvCxnSpPr/>
                <p:nvPr/>
              </p:nvCxnSpPr>
              <p:spPr>
                <a:xfrm>
                  <a:off x="7549268" y="0"/>
                  <a:ext cx="4642732" cy="467242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8" name="Google Shape;288;p32"/>
                <p:cNvCxnSpPr/>
                <p:nvPr/>
              </p:nvCxnSpPr>
              <p:spPr>
                <a:xfrm>
                  <a:off x="8772997" y="0"/>
                  <a:ext cx="3419003" cy="34567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9" name="Google Shape;289;p32"/>
                <p:cNvCxnSpPr/>
                <p:nvPr/>
              </p:nvCxnSpPr>
              <p:spPr>
                <a:xfrm>
                  <a:off x="9982200" y="0"/>
                  <a:ext cx="2209800" cy="222646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0" name="Google Shape;290;p32"/>
                <p:cNvCxnSpPr/>
                <p:nvPr/>
              </p:nvCxnSpPr>
              <p:spPr>
                <a:xfrm>
                  <a:off x="11199019" y="0"/>
                  <a:ext cx="992981" cy="1002506"/>
                </a:xfrm>
                <a:prstGeom prst="straightConnector1">
                  <a:avLst/>
                </a:prstGeom>
                <a:noFill/>
                <a:ln cap="flat" cmpd="sng" w="9525">
                  <a:solidFill>
                    <a:srgbClr val="D8D8D8">
                      <a:alpha val="29019"/>
                    </a:srgbClr>
                  </a:solidFill>
                  <a:prstDash val="solid"/>
                  <a:miter lim="800000"/>
                  <a:headEnd len="sm" w="sm" type="none"/>
                  <a:tailEnd len="sm" w="sm" type="none"/>
                </a:ln>
              </p:spPr>
            </p:cxnSp>
          </p:grpSp>
          <p:cxnSp>
            <p:nvCxnSpPr>
              <p:cNvPr id="291" name="Google Shape;291;p32"/>
              <p:cNvCxnSpPr/>
              <p:nvPr/>
            </p:nvCxnSpPr>
            <p:spPr>
              <a:xfrm rot="10800000">
                <a:off x="-1" y="1012053"/>
                <a:ext cx="5828811" cy="584594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2" name="Google Shape;292;p32"/>
              <p:cNvCxnSpPr/>
              <p:nvPr/>
            </p:nvCxnSpPr>
            <p:spPr>
              <a:xfrm rot="10800000">
                <a:off x="-1" y="2227340"/>
                <a:ext cx="4614781" cy="4630658"/>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3" name="Google Shape;293;p32"/>
              <p:cNvCxnSpPr/>
              <p:nvPr/>
            </p:nvCxnSpPr>
            <p:spPr>
              <a:xfrm rot="10800000">
                <a:off x="-1" y="3432149"/>
                <a:ext cx="3398419" cy="34258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4" name="Google Shape;294;p32"/>
              <p:cNvCxnSpPr/>
              <p:nvPr/>
            </p:nvCxnSpPr>
            <p:spPr>
              <a:xfrm rot="10800000">
                <a:off x="-1" y="4651431"/>
                <a:ext cx="2196496" cy="2206567"/>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5" name="Google Shape;295;p32"/>
              <p:cNvCxnSpPr/>
              <p:nvPr/>
            </p:nvCxnSpPr>
            <p:spPr>
              <a:xfrm rot="10800000">
                <a:off x="-1" y="5864453"/>
                <a:ext cx="987003" cy="993545"/>
              </a:xfrm>
              <a:prstGeom prst="straightConnector1">
                <a:avLst/>
              </a:prstGeom>
              <a:noFill/>
              <a:ln cap="flat" cmpd="sng" w="9525">
                <a:solidFill>
                  <a:srgbClr val="D8D8D8">
                    <a:alpha val="29019"/>
                  </a:srgbClr>
                </a:solidFill>
                <a:prstDash val="solid"/>
                <a:miter lim="800000"/>
                <a:headEnd len="sm" w="sm" type="none"/>
                <a:tailEnd len="sm" w="sm" type="none"/>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8" name="Google Shape;298;p32"/>
              <p:cNvCxnSpPr/>
              <p:nvPr/>
            </p:nvCxnSpPr>
            <p:spPr>
              <a:xfrm>
                <a:off x="1449154"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9" name="Google Shape;299;p32"/>
              <p:cNvCxnSpPr/>
              <p:nvPr/>
            </p:nvCxnSpPr>
            <p:spPr>
              <a:xfrm>
                <a:off x="266598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0" name="Google Shape;300;p32"/>
              <p:cNvCxnSpPr/>
              <p:nvPr/>
            </p:nvCxnSpPr>
            <p:spPr>
              <a:xfrm>
                <a:off x="3885119"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1" name="Google Shape;301;p32"/>
              <p:cNvCxnSpPr/>
              <p:nvPr/>
            </p:nvCxnSpPr>
            <p:spPr>
              <a:xfrm>
                <a:off x="510650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4" name="Google Shape;304;p32"/>
                <p:cNvCxnSpPr/>
                <p:nvPr/>
              </p:nvCxnSpPr>
              <p:spPr>
                <a:xfrm>
                  <a:off x="7549268" y="0"/>
                  <a:ext cx="4642732" cy="467242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5" name="Google Shape;305;p32"/>
                <p:cNvCxnSpPr/>
                <p:nvPr/>
              </p:nvCxnSpPr>
              <p:spPr>
                <a:xfrm>
                  <a:off x="8772997" y="0"/>
                  <a:ext cx="3419003" cy="34567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6" name="Google Shape;306;p32"/>
                <p:cNvCxnSpPr/>
                <p:nvPr/>
              </p:nvCxnSpPr>
              <p:spPr>
                <a:xfrm>
                  <a:off x="9982200" y="0"/>
                  <a:ext cx="2209800" cy="222646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7" name="Google Shape;307;p32"/>
                <p:cNvCxnSpPr/>
                <p:nvPr/>
              </p:nvCxnSpPr>
              <p:spPr>
                <a:xfrm>
                  <a:off x="11199019" y="0"/>
                  <a:ext cx="992981" cy="1002506"/>
                </a:xfrm>
                <a:prstGeom prst="straightConnector1">
                  <a:avLst/>
                </a:prstGeom>
                <a:noFill/>
                <a:ln cap="flat" cmpd="sng" w="9525">
                  <a:solidFill>
                    <a:srgbClr val="D8D8D8">
                      <a:alpha val="29019"/>
                    </a:srgbClr>
                  </a:solidFill>
                  <a:prstDash val="solid"/>
                  <a:miter lim="800000"/>
                  <a:headEnd len="sm" w="sm" type="none"/>
                  <a:tailEnd len="sm" w="sm" type="none"/>
                </a:ln>
              </p:spPr>
            </p:cxnSp>
          </p:grpSp>
          <p:cxnSp>
            <p:nvCxnSpPr>
              <p:cNvPr id="308" name="Google Shape;308;p32"/>
              <p:cNvCxnSpPr/>
              <p:nvPr/>
            </p:nvCxnSpPr>
            <p:spPr>
              <a:xfrm rot="10800000">
                <a:off x="-1" y="1012053"/>
                <a:ext cx="5828811" cy="584594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9" name="Google Shape;309;p32"/>
              <p:cNvCxnSpPr/>
              <p:nvPr/>
            </p:nvCxnSpPr>
            <p:spPr>
              <a:xfrm rot="10800000">
                <a:off x="-1" y="2227340"/>
                <a:ext cx="4614781" cy="4630658"/>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10" name="Google Shape;310;p32"/>
              <p:cNvCxnSpPr/>
              <p:nvPr/>
            </p:nvCxnSpPr>
            <p:spPr>
              <a:xfrm rot="10800000">
                <a:off x="-1" y="3432149"/>
                <a:ext cx="3398419" cy="34258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11" name="Google Shape;311;p32"/>
              <p:cNvCxnSpPr/>
              <p:nvPr/>
            </p:nvCxnSpPr>
            <p:spPr>
              <a:xfrm rot="10800000">
                <a:off x="-1" y="4651431"/>
                <a:ext cx="2196496" cy="2206567"/>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12" name="Google Shape;312;p32"/>
              <p:cNvCxnSpPr/>
              <p:nvPr/>
            </p:nvCxnSpPr>
            <p:spPr>
              <a:xfrm rot="10800000">
                <a:off x="-1" y="5864453"/>
                <a:ext cx="987003" cy="993545"/>
              </a:xfrm>
              <a:prstGeom prst="straightConnector1">
                <a:avLst/>
              </a:prstGeom>
              <a:noFill/>
              <a:ln cap="flat" cmpd="sng" w="9525">
                <a:solidFill>
                  <a:srgbClr val="D8D8D8">
                    <a:alpha val="29019"/>
                  </a:srgbClr>
                </a:solidFill>
                <a:prstDash val="solid"/>
                <a:miter lim="800000"/>
                <a:headEnd len="sm" w="sm" type="none"/>
                <a:tailEnd len="sm" w="sm" type="none"/>
              </a:ln>
            </p:spPr>
          </p:cxnSp>
        </p:grpSp>
      </p:grpSp>
      <p:sp>
        <p:nvSpPr>
          <p:cNvPr id="313" name="Google Shape;313;p32"/>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 name="Google Shape;314;p32"/>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p32"/>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showMasterSp="0" type="objTx">
  <p:cSld name="OBJECT_WITH_CAPTION_TEXT">
    <p:bg>
      <p:bgPr>
        <a:gradFill>
          <a:gsLst>
            <a:gs pos="0">
              <a:schemeClr val="accent1"/>
            </a:gs>
            <a:gs pos="100000">
              <a:srgbClr val="AF4329"/>
            </a:gs>
          </a:gsLst>
          <a:path path="circle">
            <a:fillToRect b="50%" l="50%" r="50%" t="50%"/>
          </a:path>
          <a:tileRect/>
        </a:gradFill>
      </p:bgPr>
    </p:bg>
    <p:spTree>
      <p:nvGrpSpPr>
        <p:cNvPr id="316"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19" name="Google Shape;319;p33"/>
            <p:cNvCxnSpPr/>
            <p:nvPr/>
          </p:nvCxnSpPr>
          <p:spPr>
            <a:xfrm>
              <a:off x="182933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0" name="Google Shape;320;p33"/>
            <p:cNvCxnSpPr/>
            <p:nvPr/>
          </p:nvCxnSpPr>
          <p:spPr>
            <a:xfrm>
              <a:off x="304847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1" name="Google Shape;321;p33"/>
            <p:cNvCxnSpPr/>
            <p:nvPr/>
          </p:nvCxnSpPr>
          <p:spPr>
            <a:xfrm>
              <a:off x="426760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2" name="Google Shape;322;p33"/>
            <p:cNvCxnSpPr/>
            <p:nvPr/>
          </p:nvCxnSpPr>
          <p:spPr>
            <a:xfrm>
              <a:off x="548674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3" name="Google Shape;323;p33"/>
            <p:cNvCxnSpPr/>
            <p:nvPr/>
          </p:nvCxnSpPr>
          <p:spPr>
            <a:xfrm>
              <a:off x="670588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4" name="Google Shape;324;p33"/>
            <p:cNvCxnSpPr/>
            <p:nvPr/>
          </p:nvCxnSpPr>
          <p:spPr>
            <a:xfrm>
              <a:off x="792502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5" name="Google Shape;325;p33"/>
            <p:cNvCxnSpPr/>
            <p:nvPr/>
          </p:nvCxnSpPr>
          <p:spPr>
            <a:xfrm>
              <a:off x="914416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6" name="Google Shape;326;p33"/>
            <p:cNvCxnSpPr/>
            <p:nvPr/>
          </p:nvCxnSpPr>
          <p:spPr>
            <a:xfrm>
              <a:off x="1036329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7" name="Google Shape;327;p33"/>
            <p:cNvCxnSpPr/>
            <p:nvPr/>
          </p:nvCxnSpPr>
          <p:spPr>
            <a:xfrm>
              <a:off x="1158243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8" name="Google Shape;328;p33"/>
            <p:cNvCxnSpPr/>
            <p:nvPr/>
          </p:nvCxnSpPr>
          <p:spPr>
            <a:xfrm>
              <a:off x="2819" y="38648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9" name="Google Shape;329;p33"/>
            <p:cNvCxnSpPr/>
            <p:nvPr/>
          </p:nvCxnSpPr>
          <p:spPr>
            <a:xfrm>
              <a:off x="2819" y="1611181"/>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0" name="Google Shape;330;p33"/>
            <p:cNvCxnSpPr/>
            <p:nvPr/>
          </p:nvCxnSpPr>
          <p:spPr>
            <a:xfrm>
              <a:off x="2819" y="2835877"/>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1" name="Google Shape;331;p33"/>
            <p:cNvCxnSpPr/>
            <p:nvPr/>
          </p:nvCxnSpPr>
          <p:spPr>
            <a:xfrm>
              <a:off x="2819" y="4060573"/>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2" name="Google Shape;332;p33"/>
            <p:cNvCxnSpPr/>
            <p:nvPr/>
          </p:nvCxnSpPr>
          <p:spPr>
            <a:xfrm>
              <a:off x="2819" y="5285269"/>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3" name="Google Shape;333;p33"/>
            <p:cNvCxnSpPr/>
            <p:nvPr/>
          </p:nvCxnSpPr>
          <p:spPr>
            <a:xfrm>
              <a:off x="2819" y="650996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6" name="Google Shape;336;p33"/>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7" name="Google Shape;337;p33"/>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8" name="Google Shape;338;p33"/>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9" name="Google Shape;339;p33"/>
              <p:cNvCxnSpPr/>
              <p:nvPr/>
            </p:nvCxnSpPr>
            <p:spPr>
              <a:xfrm>
                <a:off x="510650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2" name="Google Shape;342;p33"/>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3" name="Google Shape;343;p33"/>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4" name="Google Shape;344;p33"/>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5" name="Google Shape;345;p33"/>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346" name="Google Shape;346;p33"/>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7" name="Google Shape;347;p33"/>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8" name="Google Shape;348;p33"/>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9" name="Google Shape;349;p33"/>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0" name="Google Shape;350;p33"/>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3" name="Google Shape;353;p33"/>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4" name="Google Shape;354;p33"/>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5" name="Google Shape;355;p33"/>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6" name="Google Shape;356;p33"/>
              <p:cNvCxnSpPr/>
              <p:nvPr/>
            </p:nvCxnSpPr>
            <p:spPr>
              <a:xfrm>
                <a:off x="515064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9" name="Google Shape;359;p33"/>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0" name="Google Shape;360;p33"/>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1" name="Google Shape;361;p33"/>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2" name="Google Shape;362;p33"/>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363" name="Google Shape;363;p33"/>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4" name="Google Shape;364;p33"/>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5" name="Google Shape;365;p33"/>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6" name="Google Shape;366;p33"/>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7" name="Google Shape;367;p33"/>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9" name="Google Shape;369;p33"/>
          <p:cNvSpPr txBox="1"/>
          <p:nvPr>
            <p:ph type="title"/>
          </p:nvPr>
        </p:nvSpPr>
        <p:spPr>
          <a:xfrm>
            <a:off x="7913152" y="571500"/>
            <a:ext cx="3657600" cy="2197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33"/>
          <p:cNvSpPr txBox="1"/>
          <p:nvPr>
            <p:ph idx="1" type="body"/>
          </p:nvPr>
        </p:nvSpPr>
        <p:spPr>
          <a:xfrm>
            <a:off x="543197" y="571500"/>
            <a:ext cx="6217920" cy="571500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55600" lvl="5" marL="2743200" algn="l">
              <a:lnSpc>
                <a:spcPct val="90000"/>
              </a:lnSpc>
              <a:spcBef>
                <a:spcPts val="600"/>
              </a:spcBef>
              <a:spcAft>
                <a:spcPts val="0"/>
              </a:spcAft>
              <a:buSzPts val="2000"/>
              <a:buChar char="▪"/>
              <a:defRPr sz="2000"/>
            </a:lvl6pPr>
            <a:lvl7pPr indent="-355600" lvl="6" marL="3200400" algn="l">
              <a:lnSpc>
                <a:spcPct val="90000"/>
              </a:lnSpc>
              <a:spcBef>
                <a:spcPts val="600"/>
              </a:spcBef>
              <a:spcAft>
                <a:spcPts val="0"/>
              </a:spcAft>
              <a:buSzPts val="2000"/>
              <a:buChar char="▪"/>
              <a:defRPr sz="2000"/>
            </a:lvl7pPr>
            <a:lvl8pPr indent="-355600" lvl="7" marL="3657600" algn="l">
              <a:lnSpc>
                <a:spcPct val="90000"/>
              </a:lnSpc>
              <a:spcBef>
                <a:spcPts val="600"/>
              </a:spcBef>
              <a:spcAft>
                <a:spcPts val="0"/>
              </a:spcAft>
              <a:buSzPts val="2000"/>
              <a:buChar char="▪"/>
              <a:defRPr sz="2000"/>
            </a:lvl8pPr>
            <a:lvl9pPr indent="-228600" lvl="8" marL="4114800" algn="l">
              <a:lnSpc>
                <a:spcPct val="90000"/>
              </a:lnSpc>
              <a:spcBef>
                <a:spcPts val="600"/>
              </a:spcBef>
              <a:spcAft>
                <a:spcPts val="0"/>
              </a:spcAft>
              <a:buSzPts val="2000"/>
              <a:buNone/>
              <a:defRPr sz="2000"/>
            </a:lvl9pPr>
          </a:lstStyle>
          <a:p/>
        </p:txBody>
      </p:sp>
      <p:sp>
        <p:nvSpPr>
          <p:cNvPr id="371" name="Google Shape;371;p33"/>
          <p:cNvSpPr txBox="1"/>
          <p:nvPr>
            <p:ph idx="2" type="body"/>
          </p:nvPr>
        </p:nvSpPr>
        <p:spPr>
          <a:xfrm>
            <a:off x="7913152" y="2995012"/>
            <a:ext cx="3657600" cy="22859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cxnSp>
        <p:nvCxnSpPr>
          <p:cNvPr id="372" name="Google Shape;372;p33"/>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373" name="Google Shape;373;p33"/>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33"/>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 name="Google Shape;375;p33"/>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chemeClr val="lt1"/>
            </a:gs>
            <a:gs pos="100000">
              <a:srgbClr val="F2F2F2">
                <a:alpha val="63921"/>
              </a:srgbClr>
            </a:gs>
          </a:gsLst>
          <a:lin ang="5400000" scaled="0"/>
        </a:gradFill>
      </p:bgPr>
    </p:bg>
    <p:spTree>
      <p:nvGrpSpPr>
        <p:cNvPr id="9"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2" name="Google Shape;12;p24"/>
            <p:cNvCxnSpPr/>
            <p:nvPr/>
          </p:nvCxnSpPr>
          <p:spPr>
            <a:xfrm>
              <a:off x="1829332"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3" name="Google Shape;13;p24"/>
            <p:cNvCxnSpPr/>
            <p:nvPr/>
          </p:nvCxnSpPr>
          <p:spPr>
            <a:xfrm>
              <a:off x="3048470"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4" name="Google Shape;14;p24"/>
            <p:cNvCxnSpPr/>
            <p:nvPr/>
          </p:nvCxnSpPr>
          <p:spPr>
            <a:xfrm>
              <a:off x="4267608"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5" name="Google Shape;15;p24"/>
            <p:cNvCxnSpPr/>
            <p:nvPr/>
          </p:nvCxnSpPr>
          <p:spPr>
            <a:xfrm>
              <a:off x="5486746"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6" name="Google Shape;16;p24"/>
            <p:cNvCxnSpPr/>
            <p:nvPr/>
          </p:nvCxnSpPr>
          <p:spPr>
            <a:xfrm>
              <a:off x="6705884"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7" name="Google Shape;17;p24"/>
            <p:cNvCxnSpPr/>
            <p:nvPr/>
          </p:nvCxnSpPr>
          <p:spPr>
            <a:xfrm>
              <a:off x="7925022"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8" name="Google Shape;18;p24"/>
            <p:cNvCxnSpPr/>
            <p:nvPr/>
          </p:nvCxnSpPr>
          <p:spPr>
            <a:xfrm>
              <a:off x="9144160"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9" name="Google Shape;19;p24"/>
            <p:cNvCxnSpPr/>
            <p:nvPr/>
          </p:nvCxnSpPr>
          <p:spPr>
            <a:xfrm>
              <a:off x="10363298"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0" name="Google Shape;20;p24"/>
            <p:cNvCxnSpPr/>
            <p:nvPr/>
          </p:nvCxnSpPr>
          <p:spPr>
            <a:xfrm>
              <a:off x="11582436"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1" name="Google Shape;21;p24"/>
            <p:cNvCxnSpPr/>
            <p:nvPr/>
          </p:nvCxnSpPr>
          <p:spPr>
            <a:xfrm>
              <a:off x="2819" y="386485"/>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2" name="Google Shape;22;p24"/>
            <p:cNvCxnSpPr/>
            <p:nvPr/>
          </p:nvCxnSpPr>
          <p:spPr>
            <a:xfrm>
              <a:off x="2819" y="1611181"/>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3" name="Google Shape;23;p24"/>
            <p:cNvCxnSpPr/>
            <p:nvPr/>
          </p:nvCxnSpPr>
          <p:spPr>
            <a:xfrm>
              <a:off x="2819" y="2835877"/>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4" name="Google Shape;24;p24"/>
            <p:cNvCxnSpPr/>
            <p:nvPr/>
          </p:nvCxnSpPr>
          <p:spPr>
            <a:xfrm>
              <a:off x="2819" y="4060573"/>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5" name="Google Shape;25;p24"/>
            <p:cNvCxnSpPr/>
            <p:nvPr/>
          </p:nvCxnSpPr>
          <p:spPr>
            <a:xfrm>
              <a:off x="2819" y="5285269"/>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6" name="Google Shape;26;p24"/>
            <p:cNvCxnSpPr/>
            <p:nvPr/>
          </p:nvCxnSpPr>
          <p:spPr>
            <a:xfrm>
              <a:off x="2819" y="6509965"/>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9" name="Google Shape;29;p24"/>
              <p:cNvCxnSpPr/>
              <p:nvPr/>
            </p:nvCxnSpPr>
            <p:spPr>
              <a:xfrm>
                <a:off x="1449154"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0" name="Google Shape;30;p24"/>
              <p:cNvCxnSpPr/>
              <p:nvPr/>
            </p:nvCxnSpPr>
            <p:spPr>
              <a:xfrm>
                <a:off x="266598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1" name="Google Shape;31;p24"/>
              <p:cNvCxnSpPr/>
              <p:nvPr/>
            </p:nvCxnSpPr>
            <p:spPr>
              <a:xfrm>
                <a:off x="3885119"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2" name="Google Shape;32;p24"/>
              <p:cNvCxnSpPr/>
              <p:nvPr/>
            </p:nvCxnSpPr>
            <p:spPr>
              <a:xfrm>
                <a:off x="510650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5" name="Google Shape;35;p24"/>
                <p:cNvCxnSpPr/>
                <p:nvPr/>
              </p:nvCxnSpPr>
              <p:spPr>
                <a:xfrm>
                  <a:off x="7549268" y="0"/>
                  <a:ext cx="4642732" cy="467242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6" name="Google Shape;36;p24"/>
                <p:cNvCxnSpPr/>
                <p:nvPr/>
              </p:nvCxnSpPr>
              <p:spPr>
                <a:xfrm>
                  <a:off x="8772997" y="0"/>
                  <a:ext cx="3419003" cy="34567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7" name="Google Shape;37;p24"/>
                <p:cNvCxnSpPr/>
                <p:nvPr/>
              </p:nvCxnSpPr>
              <p:spPr>
                <a:xfrm>
                  <a:off x="9982200" y="0"/>
                  <a:ext cx="2209800" cy="222646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8" name="Google Shape;38;p24"/>
                <p:cNvCxnSpPr/>
                <p:nvPr/>
              </p:nvCxnSpPr>
              <p:spPr>
                <a:xfrm>
                  <a:off x="11199019" y="0"/>
                  <a:ext cx="992981" cy="1002506"/>
                </a:xfrm>
                <a:prstGeom prst="straightConnector1">
                  <a:avLst/>
                </a:prstGeom>
                <a:noFill/>
                <a:ln cap="flat" cmpd="sng" w="9525">
                  <a:solidFill>
                    <a:srgbClr val="D8D8D8">
                      <a:alpha val="23921"/>
                    </a:srgbClr>
                  </a:solidFill>
                  <a:prstDash val="solid"/>
                  <a:miter lim="800000"/>
                  <a:headEnd len="sm" w="sm" type="none"/>
                  <a:tailEnd len="sm" w="sm" type="none"/>
                </a:ln>
              </p:spPr>
            </p:cxnSp>
          </p:grpSp>
          <p:cxnSp>
            <p:nvCxnSpPr>
              <p:cNvPr id="39" name="Google Shape;39;p24"/>
              <p:cNvCxnSpPr/>
              <p:nvPr/>
            </p:nvCxnSpPr>
            <p:spPr>
              <a:xfrm rot="10800000">
                <a:off x="-1" y="1012053"/>
                <a:ext cx="5828811" cy="584594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0" name="Google Shape;40;p24"/>
              <p:cNvCxnSpPr/>
              <p:nvPr/>
            </p:nvCxnSpPr>
            <p:spPr>
              <a:xfrm rot="10800000">
                <a:off x="-1" y="2227340"/>
                <a:ext cx="4614781" cy="4630658"/>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1" name="Google Shape;41;p24"/>
              <p:cNvCxnSpPr/>
              <p:nvPr/>
            </p:nvCxnSpPr>
            <p:spPr>
              <a:xfrm rot="10800000">
                <a:off x="-1" y="3432149"/>
                <a:ext cx="3398419" cy="34258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2" name="Google Shape;42;p24"/>
              <p:cNvCxnSpPr/>
              <p:nvPr/>
            </p:nvCxnSpPr>
            <p:spPr>
              <a:xfrm rot="10800000">
                <a:off x="-1" y="4651431"/>
                <a:ext cx="2196496" cy="2206567"/>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3" name="Google Shape;43;p24"/>
              <p:cNvCxnSpPr/>
              <p:nvPr/>
            </p:nvCxnSpPr>
            <p:spPr>
              <a:xfrm rot="10800000">
                <a:off x="-1" y="5864453"/>
                <a:ext cx="987003" cy="993545"/>
              </a:xfrm>
              <a:prstGeom prst="straightConnector1">
                <a:avLst/>
              </a:prstGeom>
              <a:noFill/>
              <a:ln cap="flat" cmpd="sng" w="9525">
                <a:solidFill>
                  <a:srgbClr val="D8D8D8">
                    <a:alpha val="23921"/>
                  </a:srgbClr>
                </a:solidFill>
                <a:prstDash val="solid"/>
                <a:miter lim="800000"/>
                <a:headEnd len="sm" w="sm" type="none"/>
                <a:tailEnd len="sm" w="sm" type="none"/>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6" name="Google Shape;46;p24"/>
              <p:cNvCxnSpPr/>
              <p:nvPr/>
            </p:nvCxnSpPr>
            <p:spPr>
              <a:xfrm>
                <a:off x="1449154"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7" name="Google Shape;47;p24"/>
              <p:cNvCxnSpPr/>
              <p:nvPr/>
            </p:nvCxnSpPr>
            <p:spPr>
              <a:xfrm>
                <a:off x="266598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8" name="Google Shape;48;p24"/>
              <p:cNvCxnSpPr/>
              <p:nvPr/>
            </p:nvCxnSpPr>
            <p:spPr>
              <a:xfrm>
                <a:off x="3885119"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9" name="Google Shape;49;p24"/>
              <p:cNvCxnSpPr/>
              <p:nvPr/>
            </p:nvCxnSpPr>
            <p:spPr>
              <a:xfrm>
                <a:off x="510650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2" name="Google Shape;52;p24"/>
                <p:cNvCxnSpPr/>
                <p:nvPr/>
              </p:nvCxnSpPr>
              <p:spPr>
                <a:xfrm>
                  <a:off x="7549268" y="0"/>
                  <a:ext cx="4642732" cy="467242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3" name="Google Shape;53;p24"/>
                <p:cNvCxnSpPr/>
                <p:nvPr/>
              </p:nvCxnSpPr>
              <p:spPr>
                <a:xfrm>
                  <a:off x="8772997" y="0"/>
                  <a:ext cx="3419003" cy="34567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4" name="Google Shape;54;p24"/>
                <p:cNvCxnSpPr/>
                <p:nvPr/>
              </p:nvCxnSpPr>
              <p:spPr>
                <a:xfrm>
                  <a:off x="9982200" y="0"/>
                  <a:ext cx="2209800" cy="222646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5" name="Google Shape;55;p24"/>
                <p:cNvCxnSpPr/>
                <p:nvPr/>
              </p:nvCxnSpPr>
              <p:spPr>
                <a:xfrm>
                  <a:off x="11199019" y="0"/>
                  <a:ext cx="992981" cy="1002506"/>
                </a:xfrm>
                <a:prstGeom prst="straightConnector1">
                  <a:avLst/>
                </a:prstGeom>
                <a:noFill/>
                <a:ln cap="flat" cmpd="sng" w="9525">
                  <a:solidFill>
                    <a:srgbClr val="D8D8D8">
                      <a:alpha val="23921"/>
                    </a:srgbClr>
                  </a:solidFill>
                  <a:prstDash val="solid"/>
                  <a:miter lim="800000"/>
                  <a:headEnd len="sm" w="sm" type="none"/>
                  <a:tailEnd len="sm" w="sm" type="none"/>
                </a:ln>
              </p:spPr>
            </p:cxnSp>
          </p:grpSp>
          <p:cxnSp>
            <p:nvCxnSpPr>
              <p:cNvPr id="56" name="Google Shape;56;p24"/>
              <p:cNvCxnSpPr/>
              <p:nvPr/>
            </p:nvCxnSpPr>
            <p:spPr>
              <a:xfrm rot="10800000">
                <a:off x="-1" y="1012053"/>
                <a:ext cx="5828811" cy="584594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7" name="Google Shape;57;p24"/>
              <p:cNvCxnSpPr/>
              <p:nvPr/>
            </p:nvCxnSpPr>
            <p:spPr>
              <a:xfrm rot="10800000">
                <a:off x="-1" y="2227340"/>
                <a:ext cx="4614781" cy="4630658"/>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8" name="Google Shape;58;p24"/>
              <p:cNvCxnSpPr/>
              <p:nvPr/>
            </p:nvCxnSpPr>
            <p:spPr>
              <a:xfrm rot="10800000">
                <a:off x="-1" y="3432149"/>
                <a:ext cx="3398419" cy="34258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9" name="Google Shape;59;p24"/>
              <p:cNvCxnSpPr/>
              <p:nvPr/>
            </p:nvCxnSpPr>
            <p:spPr>
              <a:xfrm rot="10800000">
                <a:off x="-1" y="4651431"/>
                <a:ext cx="2196496" cy="2206567"/>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60" name="Google Shape;60;p24"/>
              <p:cNvCxnSpPr/>
              <p:nvPr/>
            </p:nvCxnSpPr>
            <p:spPr>
              <a:xfrm rot="10800000">
                <a:off x="-1" y="5864453"/>
                <a:ext cx="987003" cy="993545"/>
              </a:xfrm>
              <a:prstGeom prst="straightConnector1">
                <a:avLst/>
              </a:prstGeom>
              <a:noFill/>
              <a:ln cap="flat" cmpd="sng" w="9525">
                <a:solidFill>
                  <a:srgbClr val="D8D8D8">
                    <a:alpha val="23921"/>
                  </a:srgbClr>
                </a:solidFill>
                <a:prstDash val="solid"/>
                <a:miter lim="800000"/>
                <a:headEnd len="sm" w="sm" type="none"/>
                <a:tailEnd len="sm" w="sm" type="none"/>
              </a:ln>
            </p:spPr>
          </p:cxnSp>
        </p:grpSp>
      </p:grpSp>
      <p:sp>
        <p:nvSpPr>
          <p:cNvPr id="61" name="Google Shape;61;p2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A43E27"/>
              </a:buClr>
              <a:buSzPts val="3200"/>
              <a:buFont typeface="Arial"/>
              <a:buNone/>
              <a:defRPr b="1" i="0" sz="3200" u="none" cap="none" strike="noStrike">
                <a:solidFill>
                  <a:srgbClr val="A43E2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24"/>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800"/>
              </a:spcBef>
              <a:spcAft>
                <a:spcPts val="0"/>
              </a:spcAft>
              <a:buClr>
                <a:srgbClr val="A43E27"/>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90000"/>
              </a:lnSpc>
              <a:spcBef>
                <a:spcPts val="1200"/>
              </a:spcBef>
              <a:spcAft>
                <a:spcPts val="0"/>
              </a:spcAft>
              <a:buClr>
                <a:srgbClr val="A43E27"/>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90000"/>
              </a:lnSpc>
              <a:spcBef>
                <a:spcPts val="800"/>
              </a:spcBef>
              <a:spcAft>
                <a:spcPts val="0"/>
              </a:spcAft>
              <a:buClr>
                <a:srgbClr val="A43E27"/>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8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8pPr>
            <a:lvl9pPr indent="-228600" lvl="8" marL="4114800" marR="0" rtl="0" algn="l">
              <a:lnSpc>
                <a:spcPct val="90000"/>
              </a:lnSpc>
              <a:spcBef>
                <a:spcPts val="600"/>
              </a:spcBef>
              <a:spcAft>
                <a:spcPts val="0"/>
              </a:spcAft>
              <a:buClr>
                <a:srgbClr val="A43E27"/>
              </a:buClr>
              <a:buSzPts val="1400"/>
              <a:buFont typeface="Arial"/>
              <a:buNone/>
              <a:defRPr b="0" i="0" sz="1400" u="none" cap="none" strike="noStrike">
                <a:solidFill>
                  <a:schemeClr val="dk1"/>
                </a:solidFill>
                <a:latin typeface="Arial"/>
                <a:ea typeface="Arial"/>
                <a:cs typeface="Arial"/>
                <a:sym typeface="Arial"/>
              </a:defRPr>
            </a:lvl9pPr>
          </a:lstStyle>
          <a:p/>
        </p:txBody>
      </p:sp>
      <p:cxnSp>
        <p:nvCxnSpPr>
          <p:cNvPr id="63" name="Google Shape;63;p24"/>
          <p:cNvCxnSpPr/>
          <p:nvPr/>
        </p:nvCxnSpPr>
        <p:spPr>
          <a:xfrm>
            <a:off x="609600" y="6172200"/>
            <a:ext cx="10972800" cy="0"/>
          </a:xfrm>
          <a:prstGeom prst="straightConnector1">
            <a:avLst/>
          </a:prstGeom>
          <a:noFill/>
          <a:ln cap="flat" cmpd="sng" w="12700">
            <a:solidFill>
              <a:srgbClr val="A43E27"/>
            </a:solidFill>
            <a:prstDash val="solid"/>
            <a:miter lim="800000"/>
            <a:headEnd len="sm" w="sm" type="none"/>
            <a:tailEnd len="sm" w="sm" type="none"/>
          </a:ln>
        </p:spPr>
      </p:cxnSp>
      <p:sp>
        <p:nvSpPr>
          <p:cNvPr id="64" name="Google Shape;64;p2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5" name="Google Shape;65;p2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6" name="Google Shape;66;p2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13.jpg"/><Relationship Id="rId10" Type="http://schemas.openxmlformats.org/officeDocument/2006/relationships/hyperlink" Target="https://app.magicschool.ai/" TargetMode="External"/><Relationship Id="rId9" Type="http://schemas.openxmlformats.org/officeDocument/2006/relationships/hyperlink" Target="https://www.gradescope.com/" TargetMode="External"/><Relationship Id="rId5" Type="http://schemas.openxmlformats.org/officeDocument/2006/relationships/hyperlink" Target="https://app.magicschool.ai/" TargetMode="External"/><Relationship Id="rId6" Type="http://schemas.openxmlformats.org/officeDocument/2006/relationships/hyperlink" Target="https://www.prepai.io/us/?ref=taaft" TargetMode="External"/><Relationship Id="rId7" Type="http://schemas.openxmlformats.org/officeDocument/2006/relationships/hyperlink" Target="https://teachermatic.com/generators/" TargetMode="External"/><Relationship Id="rId8" Type="http://schemas.openxmlformats.org/officeDocument/2006/relationships/hyperlink" Target="https://nolej.io/"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13.jpg"/><Relationship Id="rId5" Type="http://schemas.openxmlformats.org/officeDocument/2006/relationships/hyperlink" Target="https://www.feyn.ai/examples" TargetMode="External"/><Relationship Id="rId6" Type="http://schemas.openxmlformats.org/officeDocument/2006/relationships/hyperlink" Target="https://activerecall.com/" TargetMode="External"/><Relationship Id="rId7" Type="http://schemas.openxmlformats.org/officeDocument/2006/relationships/hyperlink" Target="https://theresanaiforthat.com/ai/retinello/"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13.jpg"/><Relationship Id="rId5" Type="http://schemas.openxmlformats.org/officeDocument/2006/relationships/hyperlink" Target="https://www.w3.org/TR/WCAG21/"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jpg"/><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jpg"/><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jpg"/><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jpg"/><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9.jpg"/><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jpg"/><Relationship Id="rId4" Type="http://schemas.openxmlformats.org/officeDocument/2006/relationships/image" Target="../media/image2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jpg"/><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jpg"/><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jpg"/><Relationship Id="rId4" Type="http://schemas.openxmlformats.org/officeDocument/2006/relationships/image" Target="../media/image1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jpg"/><Relationship Id="rId4" Type="http://schemas.openxmlformats.org/officeDocument/2006/relationships/image" Target="../media/image1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9.jpg"/><Relationship Id="rId4" Type="http://schemas.openxmlformats.org/officeDocument/2006/relationships/image" Target="../media/image1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9.jpg"/><Relationship Id="rId4" Type="http://schemas.openxmlformats.org/officeDocument/2006/relationships/image" Target="../media/image1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9.jpg"/><Relationship Id="rId4" Type="http://schemas.openxmlformats.org/officeDocument/2006/relationships/image" Target="../media/image1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jpg"/><Relationship Id="rId4" Type="http://schemas.openxmlformats.org/officeDocument/2006/relationships/image" Target="../media/image1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9.jpg"/><Relationship Id="rId4" Type="http://schemas.openxmlformats.org/officeDocument/2006/relationships/image" Target="../media/image1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9.jpg"/><Relationship Id="rId4" Type="http://schemas.openxmlformats.org/officeDocument/2006/relationships/image" Target="../media/image19.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9.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9.jpg"/><Relationship Id="rId4" Type="http://schemas.openxmlformats.org/officeDocument/2006/relationships/image" Target="../media/image1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9.jpg"/><Relationship Id="rId4" Type="http://schemas.openxmlformats.org/officeDocument/2006/relationships/image" Target="../media/image1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9.jpg"/><Relationship Id="rId4" Type="http://schemas.openxmlformats.org/officeDocument/2006/relationships/image" Target="../media/image1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9.jpg"/><Relationship Id="rId4" Type="http://schemas.openxmlformats.org/officeDocument/2006/relationships/hyperlink" Target="https://www.ctl.ox.ac.uk/included-designing-inclusive-assessments" TargetMode="External"/><Relationship Id="rId9" Type="http://schemas.openxmlformats.org/officeDocument/2006/relationships/image" Target="../media/image18.png"/><Relationship Id="rId5" Type="http://schemas.openxmlformats.org/officeDocument/2006/relationships/hyperlink" Target="https://feedbackfruits.com/blog/what-is-authentic-assessment-a-full-guide-for-educators" TargetMode="External"/><Relationship Id="rId6" Type="http://schemas.openxmlformats.org/officeDocument/2006/relationships/hyperlink" Target="https://www.digitaleducationcouncil.com/post/the-next-era-of-assessment-a-global-review-of-ai-in-assessment-design" TargetMode="External"/><Relationship Id="rId7" Type="http://schemas.openxmlformats.org/officeDocument/2006/relationships/hyperlink" Target="https://lvp.digitalpromiseglobal.org/content-area/adult-learner/strategies/peer-feedback-peer-review-adult-learner/summary" TargetMode="External"/><Relationship Id="rId8"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9.jpg"/><Relationship Id="rId4" Type="http://schemas.openxmlformats.org/officeDocument/2006/relationships/image" Target="../media/image16.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9.jpg"/><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9.jpg"/><Relationship Id="rId4" Type="http://schemas.openxmlformats.org/officeDocument/2006/relationships/image" Target="../media/image1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9.jpg"/><Relationship Id="rId4" Type="http://schemas.openxmlformats.org/officeDocument/2006/relationships/image" Target="../media/image16.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9.jpg"/><Relationship Id="rId4" Type="http://schemas.openxmlformats.org/officeDocument/2006/relationships/image" Target="../media/image16.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9.jpg"/><Relationship Id="rId4" Type="http://schemas.openxmlformats.org/officeDocument/2006/relationships/image" Target="../media/image1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9.jpg"/><Relationship Id="rId4" Type="http://schemas.openxmlformats.org/officeDocument/2006/relationships/image" Target="../media/image17.jpg"/><Relationship Id="rId11" Type="http://schemas.openxmlformats.org/officeDocument/2006/relationships/hyperlink" Target="https://www.radicalcandor.com/blog/feedback-sandwich-praise-criticism" TargetMode="External"/><Relationship Id="rId10" Type="http://schemas.openxmlformats.org/officeDocument/2006/relationships/hyperlink" Target="https://www.ucl.ac.uk/teaching-learning/generative-ai-hub/using-ai-tools-assessment" TargetMode="External"/><Relationship Id="rId12" Type="http://schemas.openxmlformats.org/officeDocument/2006/relationships/hyperlink" Target="https://www.radicalcandor.com/blog/feedback-sandwich-praise-criticism" TargetMode="External"/><Relationship Id="rId9" Type="http://schemas.openxmlformats.org/officeDocument/2006/relationships/hyperlink" Target="https://www.ucl.ac.uk/teaching-learning/generative-ai-hub/using-ai-tools-assessment" TargetMode="External"/><Relationship Id="rId5" Type="http://schemas.openxmlformats.org/officeDocument/2006/relationships/hyperlink" Target="https://leonfurze.com/2023/12/18/the-ai-assessment-scale-version-2/" TargetMode="External"/><Relationship Id="rId6" Type="http://schemas.openxmlformats.org/officeDocument/2006/relationships/hyperlink" Target="https://leonfurze.com/2023/12/18/the-ai-assessment-scale-version-2/" TargetMode="External"/><Relationship Id="rId7" Type="http://schemas.openxmlformats.org/officeDocument/2006/relationships/hyperlink" Target="https://spencerauthor.com/ai-assessment/" TargetMode="External"/><Relationship Id="rId8" Type="http://schemas.openxmlformats.org/officeDocument/2006/relationships/hyperlink" Target="https://spencerauthor.com/ai-assessment/"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9.jpg"/><Relationship Id="rId4" Type="http://schemas.openxmlformats.org/officeDocument/2006/relationships/image" Target="../media/image17.jpg"/><Relationship Id="rId10" Type="http://schemas.openxmlformats.org/officeDocument/2006/relationships/hyperlink" Target="https://www.education.lu.se/artikel/potential-impact-ai-tools-assessment" TargetMode="External"/><Relationship Id="rId9" Type="http://schemas.openxmlformats.org/officeDocument/2006/relationships/hyperlink" Target="https://www.education.lu.se/artikel/potential-impact-ai-tools-assessment" TargetMode="External"/><Relationship Id="rId5" Type="http://schemas.openxmlformats.org/officeDocument/2006/relationships/hyperlink" Target="https://www.ucl.ac.uk/teaching-learning/generative-ai-hub/using-ai-tools-assessment" TargetMode="External"/><Relationship Id="rId6" Type="http://schemas.openxmlformats.org/officeDocument/2006/relationships/hyperlink" Target="https://www.ucl.ac.uk/teaching-learning/generative-ai-hub/using-ai-tools-assessment" TargetMode="External"/><Relationship Id="rId7" Type="http://schemas.openxmlformats.org/officeDocument/2006/relationships/hyperlink" Target="https://www.radicalcandor.com/blog/feedback-sandwich-praise-criticism" TargetMode="External"/><Relationship Id="rId8" Type="http://schemas.openxmlformats.org/officeDocument/2006/relationships/hyperlink" Target="https://www.radicalcandor.com/blog/feedback-sandwich-praise-criticis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9.jpg"/><Relationship Id="rId4" Type="http://schemas.openxmlformats.org/officeDocument/2006/relationships/image" Target="../media/image17.jpg"/><Relationship Id="rId5" Type="http://schemas.openxmlformats.org/officeDocument/2006/relationships/hyperlink" Target="https://www.linkedin.com/pulse/incorporating-ai-learning-assessments-guided-pathway-sean-mcminn" TargetMode="External"/><Relationship Id="rId6" Type="http://schemas.openxmlformats.org/officeDocument/2006/relationships/hyperlink" Target="https://www.linkedin.com/pulse/incorporating-ai-learning-assessments-guided-pathway-sean-mcminn" TargetMode="External"/><Relationship Id="rId7" Type="http://schemas.openxmlformats.org/officeDocument/2006/relationships/hyperlink" Target="https://doi.org/10.37074/jalt.2023.6.2.2" TargetMode="External"/><Relationship Id="rId8" Type="http://schemas.openxmlformats.org/officeDocument/2006/relationships/hyperlink" Target="https://doi.org/10.37074/jalt.2023.6.2.2"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9.jpg"/><Relationship Id="rId4" Type="http://schemas.openxmlformats.org/officeDocument/2006/relationships/image" Target="../media/image27.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9.jpg"/><Relationship Id="rId4" Type="http://schemas.openxmlformats.org/officeDocument/2006/relationships/image" Target="../media/image21.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7.png"/><Relationship Id="rId4" Type="http://schemas.openxmlformats.org/officeDocument/2006/relationships/image" Target="../media/image10.png"/><Relationship Id="rId10" Type="http://schemas.openxmlformats.org/officeDocument/2006/relationships/image" Target="../media/image25.png"/><Relationship Id="rId9" Type="http://schemas.openxmlformats.org/officeDocument/2006/relationships/image" Target="../media/image24.png"/><Relationship Id="rId5" Type="http://schemas.openxmlformats.org/officeDocument/2006/relationships/image" Target="../media/image23.jpg"/><Relationship Id="rId6" Type="http://schemas.openxmlformats.org/officeDocument/2006/relationships/image" Target="../media/image22.png"/><Relationship Id="rId7" Type="http://schemas.openxmlformats.org/officeDocument/2006/relationships/image" Target="../media/image28.jp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24000">
              <a:schemeClr val="lt1"/>
            </a:gs>
            <a:gs pos="100000">
              <a:srgbClr val="F2F2F2">
                <a:alpha val="63921"/>
              </a:srgbClr>
            </a:gs>
          </a:gsLst>
          <a:lin ang="5400000" scaled="0"/>
        </a:gradFill>
      </p:bgPr>
    </p:bg>
    <p:spTree>
      <p:nvGrpSpPr>
        <p:cNvPr id="392" name="Shape 392"/>
        <p:cNvGrpSpPr/>
        <p:nvPr/>
      </p:nvGrpSpPr>
      <p:grpSpPr>
        <a:xfrm>
          <a:off x="0" y="0"/>
          <a:ext cx="0" cy="0"/>
          <a:chOff x="0" y="0"/>
          <a:chExt cx="0" cy="0"/>
        </a:xfrm>
      </p:grpSpPr>
      <p:sp>
        <p:nvSpPr>
          <p:cNvPr id="393" name="Google Shape;393;p1"/>
          <p:cNvSpPr txBox="1"/>
          <p:nvPr>
            <p:ph idx="1" type="subTitle"/>
          </p:nvPr>
        </p:nvSpPr>
        <p:spPr>
          <a:xfrm>
            <a:off x="1232885" y="5432563"/>
            <a:ext cx="9604310" cy="45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100"/>
              <a:buNone/>
            </a:pPr>
            <a:r>
              <a:rPr lang="sl-SI" sz="1100">
                <a:solidFill>
                  <a:srgbClr val="0070C0"/>
                </a:solidFill>
                <a:latin typeface="Calibri"/>
                <a:ea typeface="Calibri"/>
                <a:cs typeface="Calibri"/>
                <a:sym typeface="Calibri"/>
              </a:rPr>
              <a:t>Έργο αριθ.</a:t>
            </a:r>
            <a:r>
              <a:rPr b="1" lang="sl-SI" sz="1100">
                <a:solidFill>
                  <a:srgbClr val="0070C0"/>
                </a:solidFill>
                <a:latin typeface="Calibri"/>
                <a:ea typeface="Calibri"/>
                <a:cs typeface="Calibri"/>
                <a:sym typeface="Calibri"/>
              </a:rPr>
              <a:t> 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b="39429" l="0" r="0" t="21235"/>
          <a:stretch/>
        </p:blipFill>
        <p:spPr>
          <a:xfrm>
            <a:off x="982197" y="850354"/>
            <a:ext cx="3576552" cy="1406846"/>
          </a:xfrm>
          <a:prstGeom prst="rect">
            <a:avLst/>
          </a:prstGeom>
          <a:noFill/>
          <a:ln>
            <a:noFill/>
          </a:ln>
        </p:spPr>
      </p:pic>
      <p:pic>
        <p:nvPicPr>
          <p:cNvPr descr="Slika:Flag of Austria.svg - Wikipedija, prosta enciklopedija" id="395" name="Google Shape;395;p1"/>
          <p:cNvPicPr preferRelativeResize="0"/>
          <p:nvPr/>
        </p:nvPicPr>
        <p:blipFill rotWithShape="1">
          <a:blip r:embed="rId4">
            <a:alphaModFix/>
          </a:blip>
          <a:srcRect b="0" l="0" r="0" t="0"/>
          <a:stretch/>
        </p:blipFill>
        <p:spPr>
          <a:xfrm>
            <a:off x="10149087" y="2193125"/>
            <a:ext cx="674955" cy="450533"/>
          </a:xfrm>
          <a:prstGeom prst="rect">
            <a:avLst/>
          </a:prstGeom>
          <a:noFill/>
          <a:ln>
            <a:noFill/>
          </a:ln>
        </p:spPr>
      </p:pic>
      <p:pic>
        <p:nvPicPr>
          <p:cNvPr descr="Slika:Flag of Greece.svg - Wikipedija, prosta enciklopedija" id="396" name="Google Shape;396;p1"/>
          <p:cNvPicPr preferRelativeResize="0"/>
          <p:nvPr/>
        </p:nvPicPr>
        <p:blipFill rotWithShape="1">
          <a:blip r:embed="rId5">
            <a:alphaModFix/>
          </a:blip>
          <a:srcRect b="0" l="0" r="0" t="0"/>
          <a:stretch/>
        </p:blipFill>
        <p:spPr>
          <a:xfrm>
            <a:off x="10154546" y="3447756"/>
            <a:ext cx="675060" cy="450040"/>
          </a:xfrm>
          <a:prstGeom prst="rect">
            <a:avLst/>
          </a:prstGeom>
          <a:noFill/>
          <a:ln>
            <a:noFill/>
          </a:ln>
        </p:spPr>
      </p:pic>
      <p:pic>
        <p:nvPicPr>
          <p:cNvPr descr="Slika:Flag of Ireland.svg - Wikipedija, prosta enciklopedija" id="397" name="Google Shape;397;p1"/>
          <p:cNvPicPr preferRelativeResize="0"/>
          <p:nvPr/>
        </p:nvPicPr>
        <p:blipFill rotWithShape="1">
          <a:blip r:embed="rId6">
            <a:alphaModFix/>
          </a:blip>
          <a:srcRect b="0" l="0" r="0" t="0"/>
          <a:stretch/>
        </p:blipFill>
        <p:spPr>
          <a:xfrm>
            <a:off x="10154546" y="4074825"/>
            <a:ext cx="669496" cy="334748"/>
          </a:xfrm>
          <a:prstGeom prst="rect">
            <a:avLst/>
          </a:prstGeom>
          <a:noFill/>
          <a:ln>
            <a:noFill/>
          </a:ln>
        </p:spPr>
      </p:pic>
      <p:pic>
        <p:nvPicPr>
          <p:cNvPr descr="Slika:Flag of Cyprus.svg - Wikipedija, prosta enciklopedija" id="398" name="Google Shape;398;p1"/>
          <p:cNvPicPr preferRelativeResize="0"/>
          <p:nvPr/>
        </p:nvPicPr>
        <p:blipFill rotWithShape="1">
          <a:blip r:embed="rId7">
            <a:alphaModFix/>
          </a:blip>
          <a:srcRect b="0" l="0" r="0" t="0"/>
          <a:stretch/>
        </p:blipFill>
        <p:spPr>
          <a:xfrm>
            <a:off x="10149087" y="2820687"/>
            <a:ext cx="674955" cy="450040"/>
          </a:xfrm>
          <a:prstGeom prst="rect">
            <a:avLst/>
          </a:prstGeom>
          <a:noFill/>
          <a:ln>
            <a:noFill/>
          </a:ln>
        </p:spPr>
      </p:pic>
      <p:pic>
        <p:nvPicPr>
          <p:cNvPr descr="Flag of Slovenia - Wikipedia" id="399" name="Google Shape;399;p1"/>
          <p:cNvPicPr preferRelativeResize="0"/>
          <p:nvPr/>
        </p:nvPicPr>
        <p:blipFill rotWithShape="1">
          <a:blip r:embed="rId8">
            <a:alphaModFix/>
          </a:blip>
          <a:srcRect b="0" l="0" r="0" t="0"/>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b="0" l="0" r="0" t="0"/>
          <a:stretch/>
        </p:blipFill>
        <p:spPr>
          <a:xfrm>
            <a:off x="8746584" y="5436828"/>
            <a:ext cx="2220297"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anchorCtr="0" anchor="b" bIns="45700" lIns="91425" spcFirstLastPara="1" rIns="91425" wrap="square" tIns="45700">
            <a:normAutofit/>
          </a:bodyPr>
          <a:lstStyle/>
          <a:p>
            <a:pPr indent="0" lvl="0" marL="0" marR="0" rtl="0" algn="ctr">
              <a:lnSpc>
                <a:spcPct val="76000"/>
              </a:lnSpc>
              <a:spcBef>
                <a:spcPts val="0"/>
              </a:spcBef>
              <a:spcAft>
                <a:spcPts val="0"/>
              </a:spcAft>
              <a:buClr>
                <a:srgbClr val="C52B87"/>
              </a:buClr>
              <a:buSzPts val="4000"/>
              <a:buFont typeface="Calibri"/>
              <a:buNone/>
            </a:pPr>
            <a:r>
              <a:rPr b="1" i="0" lang="sl-SI" sz="4000" u="none" cap="none" strike="noStrike">
                <a:solidFill>
                  <a:srgbClr val="C52B87"/>
                </a:solidFill>
                <a:latin typeface="Calibri"/>
                <a:ea typeface="Calibri"/>
                <a:cs typeface="Calibri"/>
                <a:sym typeface="Calibri"/>
              </a:rPr>
              <a:t>Αξιολόγηση στην ψηφιακή εποχή</a:t>
            </a:r>
            <a:endParaRPr b="0" i="0" sz="1400" u="none" cap="none" strike="noStrike">
              <a:solidFill>
                <a:srgbClr val="000000"/>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76000"/>
              </a:lnSpc>
              <a:spcBef>
                <a:spcPts val="0"/>
              </a:spcBef>
              <a:spcAft>
                <a:spcPts val="0"/>
              </a:spcAft>
              <a:buClr>
                <a:srgbClr val="C52B87"/>
              </a:buClr>
              <a:buSzPts val="2800"/>
              <a:buFont typeface="Calibri"/>
              <a:buNone/>
            </a:pPr>
            <a:r>
              <a:rPr b="1" i="0" lang="sl-SI" sz="2800" u="none" cap="none" strike="noStrike">
                <a:solidFill>
                  <a:srgbClr val="C52B87"/>
                </a:solidFill>
                <a:latin typeface="Calibri"/>
                <a:ea typeface="Calibri"/>
                <a:cs typeface="Calibri"/>
                <a:sym typeface="Calibri"/>
              </a:rPr>
              <a:t>Ψηφιακή αξιολόγηση και αξιολόγηση με τη βοήθεια της τεχνητής νοημοσύνης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64" name="Shape 464"/>
        <p:cNvGrpSpPr/>
        <p:nvPr/>
      </p:nvGrpSpPr>
      <p:grpSpPr>
        <a:xfrm>
          <a:off x="0" y="0"/>
          <a:ext cx="0" cy="0"/>
          <a:chOff x="0" y="0"/>
          <a:chExt cx="0" cy="0"/>
        </a:xfrm>
      </p:grpSpPr>
      <p:sp>
        <p:nvSpPr>
          <p:cNvPr id="465" name="Google Shape;465;g3adc94a52c7_0_33"/>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Μελέτη περίπτωσης (2/2)</a:t>
            </a:r>
            <a:endParaRPr b="1" i="0" sz="2600" u="none" cap="none" strike="noStrike">
              <a:solidFill>
                <a:srgbClr val="C52B87"/>
              </a:solidFill>
              <a:latin typeface="Calibri"/>
              <a:ea typeface="Calibri"/>
              <a:cs typeface="Calibri"/>
              <a:sym typeface="Calibri"/>
            </a:endParaRPr>
          </a:p>
        </p:txBody>
      </p:sp>
      <p:sp>
        <p:nvSpPr>
          <p:cNvPr id="466" name="Google Shape;466;g3adc94a52c7_0_33"/>
          <p:cNvSpPr/>
          <p:nvPr/>
        </p:nvSpPr>
        <p:spPr>
          <a:xfrm>
            <a:off x="649200" y="1330500"/>
            <a:ext cx="7100100" cy="45942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λύση:</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1. </a:t>
            </a:r>
            <a:r>
              <a:rPr b="0" i="0" lang="sl-SI" sz="1600" u="sng" cap="none" strike="noStrike">
                <a:solidFill>
                  <a:srgbClr val="5F625F"/>
                </a:solidFill>
                <a:latin typeface="Calibri"/>
                <a:ea typeface="Calibri"/>
                <a:cs typeface="Calibri"/>
                <a:sym typeface="Calibri"/>
              </a:rPr>
              <a:t>Διαγνωστική</a:t>
            </a:r>
            <a:r>
              <a:rPr b="0" i="0" lang="sl-SI" sz="1600" u="none" cap="none" strike="noStrike">
                <a:solidFill>
                  <a:srgbClr val="5F625F"/>
                </a:solidFill>
                <a:latin typeface="Calibri"/>
                <a:ea typeface="Calibri"/>
                <a:cs typeface="Calibri"/>
                <a:sym typeface="Calibri"/>
              </a:rPr>
              <a:t>: Πριν από την πρώτη συνάντηση, οι εκπαιδευόμενοι πρέπει να υποβάλουν έναν σύνδεσμο προς το τρέχον προφίλ τους στο Booking.com ή τον ιστότοπό τους, μαζί με μια σύντομη αυτοανασκόπηση σχετικά με το τι πιστεύουν ότι λείπει. Σκοπός: να προσδιοριστούν οι αρχικές γνώσεις, δεξιότητες και στάσεις.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2. </a:t>
            </a:r>
            <a:r>
              <a:rPr b="0" i="0" lang="sl-SI" sz="1600" u="sng" cap="none" strike="noStrike">
                <a:solidFill>
                  <a:srgbClr val="5F625F"/>
                </a:solidFill>
                <a:latin typeface="Calibri"/>
                <a:ea typeface="Calibri"/>
                <a:cs typeface="Calibri"/>
                <a:sym typeface="Calibri"/>
              </a:rPr>
              <a:t>Διαμορφωτική αξιολόγηση</a:t>
            </a:r>
            <a:r>
              <a:rPr b="0" i="0" lang="sl-SI" sz="1600" u="none" cap="none" strike="noStrike">
                <a:solidFill>
                  <a:srgbClr val="5F625F"/>
                </a:solidFill>
                <a:latin typeface="Calibri"/>
                <a:ea typeface="Calibri"/>
                <a:cs typeface="Calibri"/>
                <a:sym typeface="Calibri"/>
              </a:rPr>
              <a:t>: Κάθε εβδομάδα, ο Νίκος δημοσιεύει μια πραγματική, αρνητική κριτική επισκέπτη (π.χ. παράπονα σχετικά με την τιμή ή την τοποθεσία). Οι συμμετέχοντες πρέπει να συντάξουν ομαδικά (οι πιο έμπειροι μαθητές με τους λιγότερο έμπειρους) μια επαγγελματική, ενσυναίσθητη απάντηση στα αγγλικά. Μπορούν να χρησιμοποιήσουν τεχνητή νοημοσύνη για να ελέγξουν τη γραμματική τους στα αγγλικά, αλλά πρέπει πρώτα να δημοσιεύσουν το προσχέδιό τους στα ελληνικά για να δείξουν τη διαδικασία σκέψης τους. Σκοπός: να παρακολουθείται η πρόοδος. Ο Νίκος παρέχει συνεχή/διαμορφωτική ανατροφοδότηση.</a:t>
            </a:r>
            <a:endParaRPr b="0" i="0" sz="1600" u="none" cap="none" strike="noStrike">
              <a:solidFill>
                <a:srgbClr val="5F625F"/>
              </a:solidFill>
              <a:latin typeface="Calibri"/>
              <a:ea typeface="Calibri"/>
              <a:cs typeface="Calibri"/>
              <a:sym typeface="Calibri"/>
            </a:endParaRPr>
          </a:p>
        </p:txBody>
      </p:sp>
      <p:pic>
        <p:nvPicPr>
          <p:cNvPr id="467" name="Google Shape;467;g3adc94a52c7_0_33"/>
          <p:cNvPicPr preferRelativeResize="0"/>
          <p:nvPr>
            <p:ph idx="2" type="pic"/>
          </p:nvPr>
        </p:nvPicPr>
        <p:blipFill rotWithShape="1">
          <a:blip r:embed="rId4">
            <a:alphaModFix/>
          </a:blip>
          <a:srcRect b="3908" l="0" r="0" t="3908"/>
          <a:stretch/>
        </p:blipFill>
        <p:spPr>
          <a:xfrm>
            <a:off x="7922622" y="2256002"/>
            <a:ext cx="3700800" cy="341160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1" name="Shape 471"/>
        <p:cNvGrpSpPr/>
        <p:nvPr/>
      </p:nvGrpSpPr>
      <p:grpSpPr>
        <a:xfrm>
          <a:off x="0" y="0"/>
          <a:ext cx="0" cy="0"/>
          <a:chOff x="0" y="0"/>
          <a:chExt cx="0" cy="0"/>
        </a:xfrm>
      </p:grpSpPr>
      <p:sp>
        <p:nvSpPr>
          <p:cNvPr id="472" name="Google Shape;472;p9"/>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Μελέτη περίπτωσης (2/2)</a:t>
            </a:r>
            <a:endParaRPr b="1" i="0" sz="2600" u="none" cap="none" strike="noStrike">
              <a:solidFill>
                <a:srgbClr val="C52B87"/>
              </a:solidFill>
              <a:latin typeface="Calibri"/>
              <a:ea typeface="Calibri"/>
              <a:cs typeface="Calibri"/>
              <a:sym typeface="Calibri"/>
            </a:endParaRPr>
          </a:p>
        </p:txBody>
      </p:sp>
      <p:sp>
        <p:nvSpPr>
          <p:cNvPr id="473" name="Google Shape;473;p9"/>
          <p:cNvSpPr/>
          <p:nvPr/>
        </p:nvSpPr>
        <p:spPr>
          <a:xfrm>
            <a:off x="649200" y="1330500"/>
            <a:ext cx="7100100" cy="45942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λύση:</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3. </a:t>
            </a:r>
            <a:r>
              <a:rPr b="0" i="0" lang="sl-SI" sz="1600" u="sng" cap="none" strike="noStrike">
                <a:solidFill>
                  <a:srgbClr val="5F625F"/>
                </a:solidFill>
                <a:latin typeface="Calibri"/>
                <a:ea typeface="Calibri"/>
                <a:cs typeface="Calibri"/>
                <a:sym typeface="Calibri"/>
              </a:rPr>
              <a:t>Αξιολογική</a:t>
            </a:r>
            <a:r>
              <a:rPr b="0" i="0" lang="sl-SI" sz="1600" u="none" cap="none" strike="noStrike">
                <a:solidFill>
                  <a:srgbClr val="5F625F"/>
                </a:solidFill>
                <a:latin typeface="Calibri"/>
                <a:ea typeface="Calibri"/>
                <a:cs typeface="Calibri"/>
                <a:sym typeface="Calibri"/>
              </a:rPr>
              <a:t>: Αντί για τελική γραπτή εξέταση, οι συμμετέχοντες πρέπει να δημιουργήσουν μια παρουσίαση 5 διαφανειών προτείνοντας μια νέα βιώσιμη υπηρεσία σε πιθανούς επενδυτές. Ο Νίκος επιτρέπει τη χρήση τεχνητής νοημοσύνης για καταιγισμό ιδεών (π.χ. «Δώσε μου 5 ιδέες για δραστηριότητες οικοτουρισμού») και επεξεργασία (π.χ. «Κάνε αυτό το κείμενο πιο επαγγελματικό»). Σκοπός: να προσδιοριστεί αν έχουν επιτευχθεί οι επιθυμητοί στόχοι.</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chemeClr val="dk2"/>
              </a:buClr>
              <a:buSzPts val="1100"/>
              <a:buFont typeface="Arial"/>
              <a:buNone/>
            </a:pPr>
            <a:r>
              <a:t/>
            </a:r>
            <a:endParaRPr b="0" i="0" sz="1600" u="none" cap="none" strike="noStrike">
              <a:solidFill>
                <a:srgbClr val="5F625F"/>
              </a:solidFill>
              <a:latin typeface="Calibri"/>
              <a:ea typeface="Calibri"/>
              <a:cs typeface="Calibri"/>
              <a:sym typeface="Calibri"/>
            </a:endParaRPr>
          </a:p>
        </p:txBody>
      </p:sp>
      <p:pic>
        <p:nvPicPr>
          <p:cNvPr id="474" name="Google Shape;474;p9"/>
          <p:cNvPicPr preferRelativeResize="0"/>
          <p:nvPr>
            <p:ph idx="2" type="pic"/>
          </p:nvPr>
        </p:nvPicPr>
        <p:blipFill rotWithShape="1">
          <a:blip r:embed="rId4">
            <a:alphaModFix/>
          </a:blip>
          <a:srcRect b="3908" l="0" r="0" t="3908"/>
          <a:stretch/>
        </p:blipFill>
        <p:spPr>
          <a:xfrm>
            <a:off x="7922622" y="2256002"/>
            <a:ext cx="3700800" cy="341160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8" name="Shape 478"/>
        <p:cNvGrpSpPr/>
        <p:nvPr/>
      </p:nvGrpSpPr>
      <p:grpSpPr>
        <a:xfrm>
          <a:off x="0" y="0"/>
          <a:ext cx="0" cy="0"/>
          <a:chOff x="0" y="0"/>
          <a:chExt cx="0" cy="0"/>
        </a:xfrm>
      </p:grpSpPr>
      <p:pic>
        <p:nvPicPr>
          <p:cNvPr id="479" name="Google Shape;479;g3ae70b7d73a_0_15"/>
          <p:cNvPicPr preferRelativeResize="0"/>
          <p:nvPr>
            <p:ph idx="2" type="pic"/>
          </p:nvPr>
        </p:nvPicPr>
        <p:blipFill rotWithShape="1">
          <a:blip r:embed="rId4">
            <a:alphaModFix/>
          </a:blip>
          <a:srcRect b="3916" l="0" r="0" t="3908"/>
          <a:stretch/>
        </p:blipFill>
        <p:spPr>
          <a:xfrm>
            <a:off x="7837798" y="2177750"/>
            <a:ext cx="3785700" cy="3489600"/>
          </a:xfrm>
          <a:prstGeom prst="rect">
            <a:avLst/>
          </a:prstGeom>
          <a:noFill/>
          <a:ln>
            <a:noFill/>
          </a:ln>
        </p:spPr>
      </p:pic>
      <p:sp>
        <p:nvSpPr>
          <p:cNvPr id="480" name="Google Shape;480;g3ae70b7d73a_0_15"/>
          <p:cNvSpPr/>
          <p:nvPr/>
        </p:nvSpPr>
        <p:spPr>
          <a:xfrm>
            <a:off x="417256" y="1145100"/>
            <a:ext cx="6495600" cy="456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sl-SI" sz="2000" u="none" cap="none" strike="noStrike">
                <a:solidFill>
                  <a:srgbClr val="0070C0"/>
                </a:solidFill>
                <a:latin typeface="Calibri"/>
                <a:ea typeface="Calibri"/>
                <a:cs typeface="Calibri"/>
                <a:sym typeface="Calibri"/>
              </a:rPr>
              <a:t>Αξιολογήστε την αξιολόγησή σας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Ήρθε η ώρα να σκεφτείτε τις τρέχουσες πρακτικές σας.</a:t>
            </a:r>
            <a:endParaRPr b="0" i="0" sz="1400" u="none" cap="none" strike="noStrike">
              <a:solidFill>
                <a:srgbClr val="5F625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Οδηγίες:</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1. Επιλέξτε μια υπάρχουσα αξιολόγηση από την τρέχουσα ή την προηγούμενη διδακτική σας πρακτική.</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br>
              <a:rPr b="0" i="0" lang="sl-SI" sz="1600" u="none" cap="none" strike="noStrike">
                <a:solidFill>
                  <a:srgbClr val="5F625F"/>
                </a:solidFill>
                <a:latin typeface="Calibri"/>
                <a:ea typeface="Calibri"/>
                <a:cs typeface="Calibri"/>
                <a:sym typeface="Calibri"/>
              </a:rPr>
            </a:br>
            <a:r>
              <a:rPr b="0" i="0" lang="sl-SI" sz="1600" u="none" cap="none" strike="noStrike">
                <a:solidFill>
                  <a:srgbClr val="5F625F"/>
                </a:solidFill>
                <a:latin typeface="Calibri"/>
                <a:ea typeface="Calibri"/>
                <a:cs typeface="Calibri"/>
                <a:sym typeface="Calibri"/>
              </a:rPr>
              <a:t>Βήμα 2. Κατατάξτε την ως </a:t>
            </a:r>
            <a:r>
              <a:rPr b="1" i="0" lang="sl-SI" sz="1600" u="none" cap="none" strike="noStrike">
                <a:solidFill>
                  <a:srgbClr val="5F625F"/>
                </a:solidFill>
                <a:latin typeface="Calibri"/>
                <a:ea typeface="Calibri"/>
                <a:cs typeface="Calibri"/>
                <a:sym typeface="Calibri"/>
              </a:rPr>
              <a:t>διαγνωστική</a:t>
            </a:r>
            <a:r>
              <a:rPr b="0" i="0" lang="sl-SI" sz="1600" u="none" cap="none" strike="noStrike">
                <a:solidFill>
                  <a:srgbClr val="5F625F"/>
                </a:solidFill>
                <a:latin typeface="Calibri"/>
                <a:ea typeface="Calibri"/>
                <a:cs typeface="Calibri"/>
                <a:sym typeface="Calibri"/>
              </a:rPr>
              <a:t>, </a:t>
            </a:r>
            <a:r>
              <a:rPr b="1" i="0" lang="sl-SI" sz="1600" u="none" cap="none" strike="noStrike">
                <a:solidFill>
                  <a:srgbClr val="5F625F"/>
                </a:solidFill>
                <a:latin typeface="Calibri"/>
                <a:ea typeface="Calibri"/>
                <a:cs typeface="Calibri"/>
                <a:sym typeface="Calibri"/>
              </a:rPr>
              <a:t>διαμορφωτική </a:t>
            </a:r>
            <a:r>
              <a:rPr b="0" i="0" lang="sl-SI" sz="1600" u="none" cap="none" strike="noStrike">
                <a:solidFill>
                  <a:srgbClr val="5F625F"/>
                </a:solidFill>
                <a:latin typeface="Calibri"/>
                <a:ea typeface="Calibri"/>
                <a:cs typeface="Calibri"/>
                <a:sym typeface="Calibri"/>
              </a:rPr>
              <a:t>ή </a:t>
            </a:r>
            <a:r>
              <a:rPr b="1" i="0" lang="sl-SI" sz="1600" u="none" cap="none" strike="noStrike">
                <a:solidFill>
                  <a:srgbClr val="5F625F"/>
                </a:solidFill>
                <a:latin typeface="Calibri"/>
                <a:ea typeface="Calibri"/>
                <a:cs typeface="Calibri"/>
                <a:sym typeface="Calibri"/>
              </a:rPr>
              <a:t>τελική</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3. Εφαρμόστε την </a:t>
            </a:r>
            <a:r>
              <a:rPr b="1" i="0" lang="sl-SI" sz="1600" u="none" cap="none" strike="noStrike">
                <a:solidFill>
                  <a:srgbClr val="5F625F"/>
                </a:solidFill>
                <a:latin typeface="Calibri"/>
                <a:ea typeface="Calibri"/>
                <a:cs typeface="Calibri"/>
                <a:sym typeface="Calibri"/>
              </a:rPr>
              <a:t>κλίμακα Furze</a:t>
            </a:r>
            <a:r>
              <a:rPr b="0" i="0" lang="sl-SI" sz="1600" u="none" cap="none" strike="noStrike">
                <a:solidFill>
                  <a:srgbClr val="5F625F"/>
                </a:solidFill>
                <a:latin typeface="Calibri"/>
                <a:ea typeface="Calibri"/>
                <a:cs typeface="Calibri"/>
                <a:sym typeface="Calibri"/>
              </a:rPr>
              <a:t>: Πού εντάσσεται αυτή τη στιγμή; (π.χ., «Χωρίς ΤΝ»;)</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1" i="0" lang="sl-SI" sz="1600" u="none" cap="none" strike="noStrike">
                <a:solidFill>
                  <a:srgbClr val="5F625F"/>
                </a:solidFill>
                <a:latin typeface="Calibri"/>
                <a:ea typeface="Calibri"/>
                <a:cs typeface="Calibri"/>
                <a:sym typeface="Calibri"/>
              </a:rPr>
              <a:t>Σκέψη: </a:t>
            </a:r>
            <a:r>
              <a:rPr b="0" i="0" lang="sl-SI" sz="1600" u="none" cap="none" strike="noStrike">
                <a:solidFill>
                  <a:srgbClr val="5F625F"/>
                </a:solidFill>
                <a:latin typeface="Calibri"/>
                <a:ea typeface="Calibri"/>
                <a:cs typeface="Calibri"/>
                <a:sym typeface="Calibri"/>
              </a:rPr>
              <a:t>Αν ένας εκπαιδευόμενος χρησιμοποιούσε το ChatGPT σε αυτή την εργασία σήμερα, θα ακύρωνε τα αποτελέσματα της; Αν ναι, θα έπρεπε να αλλάξετε τη θέση της στην κλίμακα (π.χ. να ενσωματώσετε τεχνητή νοημοσύνη ως μέρος της αξιολόγησης ή το περιβάλλον να έχει επιτήρηση).</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900" u="none" cap="none" strike="noStrike">
              <a:solidFill>
                <a:srgbClr val="2D2E2D"/>
              </a:solidFill>
              <a:latin typeface="Arial"/>
              <a:ea typeface="Arial"/>
              <a:cs typeface="Arial"/>
              <a:sym typeface="Arial"/>
            </a:endParaRPr>
          </a:p>
        </p:txBody>
      </p:sp>
      <p:sp>
        <p:nvSpPr>
          <p:cNvPr id="481" name="Google Shape;481;g3ae70b7d73a_0_15"/>
          <p:cNvSpPr txBox="1"/>
          <p:nvPr/>
        </p:nvSpPr>
        <p:spPr>
          <a:xfrm>
            <a:off x="525861" y="407091"/>
            <a:ext cx="5115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Δραστηριότητα 1</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5" name="Shape 485"/>
        <p:cNvGrpSpPr/>
        <p:nvPr/>
      </p:nvGrpSpPr>
      <p:grpSpPr>
        <a:xfrm>
          <a:off x="0" y="0"/>
          <a:ext cx="0" cy="0"/>
          <a:chOff x="0" y="0"/>
          <a:chExt cx="0" cy="0"/>
        </a:xfrm>
      </p:grpSpPr>
      <p:pic>
        <p:nvPicPr>
          <p:cNvPr id="486" name="Google Shape;486;g3adc94a52c7_0_39"/>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487" name="Google Shape;487;g3adc94a52c7_0_39"/>
          <p:cNvSpPr txBox="1"/>
          <p:nvPr/>
        </p:nvSpPr>
        <p:spPr>
          <a:xfrm>
            <a:off x="568482" y="4879"/>
            <a:ext cx="9996814"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εκπαιδευόμενο</a:t>
            </a:r>
            <a:endParaRPr b="1" i="0" sz="2600" u="none" cap="none" strike="noStrike">
              <a:solidFill>
                <a:srgbClr val="C52B87"/>
              </a:solidFill>
              <a:latin typeface="Calibri"/>
              <a:ea typeface="Calibri"/>
              <a:cs typeface="Calibri"/>
              <a:sym typeface="Calibri"/>
            </a:endParaRPr>
          </a:p>
        </p:txBody>
      </p:sp>
      <p:sp>
        <p:nvSpPr>
          <p:cNvPr id="488" name="Google Shape;488;g3adc94a52c7_0_39"/>
          <p:cNvSpPr/>
          <p:nvPr/>
        </p:nvSpPr>
        <p:spPr>
          <a:xfrm>
            <a:off x="678550" y="1252425"/>
            <a:ext cx="8027400" cy="4916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rPr b="1" i="1" lang="sl-SI" sz="1600" u="none" cap="none" strike="noStrike">
                <a:solidFill>
                  <a:srgbClr val="5F625F"/>
                </a:solidFill>
                <a:latin typeface="Calibri"/>
                <a:ea typeface="Calibri"/>
                <a:cs typeface="Calibri"/>
                <a:sym typeface="Calibri"/>
              </a:rPr>
              <a:t>1. Επιλογή των κατάλληλων εργαλείων: </a:t>
            </a:r>
            <a:r>
              <a:rPr b="0" i="0" lang="sl-SI" sz="1600" u="none" cap="none" strike="noStrike">
                <a:solidFill>
                  <a:srgbClr val="5F625F"/>
                </a:solidFill>
                <a:latin typeface="Calibri"/>
                <a:ea typeface="Calibri"/>
                <a:cs typeface="Calibri"/>
                <a:sym typeface="Calibri"/>
              </a:rPr>
              <a:t>Στην ψηφιακή αξιολόγηση, πρέπει να δίνουμε προτεραιότητα στην αξία. Είναι σημαντικό να επιλέγουμε εργαλεία με βάση τη συγκεκριμένη λειτουργία αξιολόγησης που εξυπηρετούν. Σύμφωνα με το υλικό του μαθήματος, η τεχνητή νοημοσύνη και τα ψηφιακά εργαλεία υποστηρίζουν γενικά την αξιολόγηση με τέσσερις βασικούς τρόπους:</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sng" cap="none" strike="noStrike">
                <a:solidFill>
                  <a:srgbClr val="5F625F"/>
                </a:solidFill>
                <a:latin typeface="Calibri"/>
                <a:ea typeface="Calibri"/>
                <a:cs typeface="Calibri"/>
                <a:sym typeface="Calibri"/>
              </a:rPr>
              <a:t>Αυτοματοποίηση της δημιουργίας</a:t>
            </a:r>
            <a:r>
              <a:rPr b="0" i="0" lang="sl-SI" sz="1600" u="none" cap="none" strike="noStrike">
                <a:solidFill>
                  <a:srgbClr val="5F625F"/>
                </a:solidFill>
                <a:latin typeface="Calibri"/>
                <a:ea typeface="Calibri"/>
                <a:cs typeface="Calibri"/>
                <a:sym typeface="Calibri"/>
              </a:rPr>
              <a:t>: Εργαλεία που βοηθούν τους εκπαιδευτικούς να δημιουργούν γρήγορα θέματα, ερωτήσεις και κριτήρια αξιολόγησης. Παραδείγματα: </a:t>
            </a:r>
            <a:r>
              <a:rPr b="0" i="0" lang="sl-SI" sz="1600" u="sng" cap="none" strike="noStrike">
                <a:solidFill>
                  <a:schemeClr val="hlink"/>
                </a:solidFill>
                <a:latin typeface="Calibri"/>
                <a:ea typeface="Calibri"/>
                <a:cs typeface="Calibri"/>
                <a:sym typeface="Calibri"/>
                <a:hlinkClick r:id="rId5"/>
              </a:rPr>
              <a:t>MagischoolAI</a:t>
            </a:r>
            <a:r>
              <a:rPr b="0" i="0" lang="sl-SI" sz="1600" u="none" cap="none" strike="noStrike">
                <a:solidFill>
                  <a:schemeClr val="dk2"/>
                </a:solidFill>
                <a:latin typeface="Calibri"/>
                <a:ea typeface="Calibri"/>
                <a:cs typeface="Calibri"/>
                <a:sym typeface="Calibri"/>
              </a:rPr>
              <a:t>, </a:t>
            </a:r>
            <a:r>
              <a:rPr b="0" i="0" lang="sl-SI" sz="1600" u="sng" cap="none" strike="noStrike">
                <a:solidFill>
                  <a:schemeClr val="hlink"/>
                </a:solidFill>
                <a:latin typeface="Calibri"/>
                <a:ea typeface="Calibri"/>
                <a:cs typeface="Calibri"/>
                <a:sym typeface="Calibri"/>
                <a:hlinkClick r:id="rId6"/>
              </a:rPr>
              <a:t>PrepAI</a:t>
            </a:r>
            <a:r>
              <a:rPr b="0" i="0" lang="sl-SI" sz="1600" u="none" cap="none" strike="noStrike">
                <a:solidFill>
                  <a:schemeClr val="dk2"/>
                </a:solidFill>
                <a:latin typeface="Calibri"/>
                <a:ea typeface="Calibri"/>
                <a:cs typeface="Calibri"/>
                <a:sym typeface="Calibri"/>
              </a:rPr>
              <a:t>, </a:t>
            </a:r>
            <a:r>
              <a:rPr b="0" i="0" lang="sl-SI" sz="1600" u="sng" cap="none" strike="noStrike">
                <a:solidFill>
                  <a:schemeClr val="hlink"/>
                </a:solidFill>
                <a:latin typeface="Calibri"/>
                <a:ea typeface="Calibri"/>
                <a:cs typeface="Calibri"/>
                <a:sym typeface="Calibri"/>
                <a:hlinkClick r:id="rId7"/>
              </a:rPr>
              <a:t>TEACHERMATIC</a:t>
            </a:r>
            <a:r>
              <a:rPr b="0" i="0" lang="sl-SI" sz="1600" u="none" cap="none" strike="noStrike">
                <a:solidFill>
                  <a:schemeClr val="dk2"/>
                </a:solidFill>
                <a:latin typeface="Calibri"/>
                <a:ea typeface="Calibri"/>
                <a:cs typeface="Calibri"/>
                <a:sym typeface="Calibri"/>
              </a:rPr>
              <a:t>, </a:t>
            </a:r>
            <a:r>
              <a:rPr b="0" i="0" lang="sl-SI" sz="1600" u="sng" cap="none" strike="noStrike">
                <a:solidFill>
                  <a:schemeClr val="hlink"/>
                </a:solidFill>
                <a:latin typeface="Calibri"/>
                <a:ea typeface="Calibri"/>
                <a:cs typeface="Calibri"/>
                <a:sym typeface="Calibri"/>
                <a:hlinkClick r:id="rId8"/>
              </a:rPr>
              <a:t>Nolej</a:t>
            </a:r>
            <a:r>
              <a:rPr b="0" i="0" lang="sl-SI" sz="1600" u="none" cap="none" strike="noStrike">
                <a:solidFill>
                  <a:schemeClr val="dk2"/>
                </a:solidFill>
                <a:latin typeface="Calibri"/>
                <a:ea typeface="Calibri"/>
                <a:cs typeface="Calibri"/>
                <a:sym typeface="Calibri"/>
              </a:rPr>
              <a:t>. </a:t>
            </a:r>
            <a:r>
              <a:rPr b="0" i="0" lang="sl-SI" sz="1600" u="none" cap="none" strike="noStrike">
                <a:solidFill>
                  <a:srgbClr val="5F625F"/>
                </a:solidFill>
                <a:latin typeface="Calibri"/>
                <a:ea typeface="Calibri"/>
                <a:cs typeface="Calibri"/>
                <a:sym typeface="Calibri"/>
              </a:rPr>
              <a:t>Περίπτωση χρήσης: Δημιουργία τράπεζας ερωτήσεων κουίζ για διαγνωστικό τεστ.</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sng" cap="none" strike="noStrike">
                <a:solidFill>
                  <a:srgbClr val="5F625F"/>
                </a:solidFill>
                <a:latin typeface="Calibri"/>
                <a:ea typeface="Calibri"/>
                <a:cs typeface="Calibri"/>
                <a:sym typeface="Calibri"/>
              </a:rPr>
              <a:t>Αυτοματοποίηση της βαθμολόγησης</a:t>
            </a:r>
            <a:r>
              <a:rPr b="0" i="0" lang="sl-SI" sz="1600" u="sng" cap="none" strike="noStrike">
                <a:solidFill>
                  <a:srgbClr val="5F625F"/>
                </a:solidFill>
                <a:latin typeface="Calibri"/>
                <a:ea typeface="Calibri"/>
                <a:cs typeface="Calibri"/>
                <a:sym typeface="Calibri"/>
              </a:rPr>
              <a:t>: </a:t>
            </a:r>
            <a:r>
              <a:rPr b="0" i="0" lang="sl-SI" sz="1600" u="none" cap="none" strike="noStrike">
                <a:solidFill>
                  <a:srgbClr val="5F625F"/>
                </a:solidFill>
                <a:latin typeface="Calibri"/>
                <a:ea typeface="Calibri"/>
                <a:cs typeface="Calibri"/>
                <a:sym typeface="Calibri"/>
              </a:rPr>
              <a:t>Εργαλεία που επιταχύνουν τη συνέπεια στη βαθμολόγηση, απελευθερώνοντας χρόνο για ποιοτική ανατροφοδότηση. Παραδείγματα: </a:t>
            </a:r>
            <a:r>
              <a:rPr b="0" i="0" lang="sl-SI" sz="1600" u="sng" cap="none" strike="noStrike">
                <a:solidFill>
                  <a:schemeClr val="hlink"/>
                </a:solidFill>
                <a:latin typeface="Calibri"/>
                <a:ea typeface="Calibri"/>
                <a:cs typeface="Calibri"/>
                <a:sym typeface="Calibri"/>
                <a:hlinkClick r:id="rId9"/>
              </a:rPr>
              <a:t>Gradescope</a:t>
            </a:r>
            <a:r>
              <a:rPr b="0" i="0" lang="sl-SI" sz="1600" u="none" cap="none" strike="noStrike">
                <a:solidFill>
                  <a:schemeClr val="dk2"/>
                </a:solidFill>
                <a:latin typeface="Calibri"/>
                <a:ea typeface="Calibri"/>
                <a:cs typeface="Calibri"/>
                <a:sym typeface="Calibri"/>
              </a:rPr>
              <a:t>, </a:t>
            </a:r>
            <a:r>
              <a:rPr b="0" i="0" lang="sl-SI" sz="1600" u="sng" cap="none" strike="noStrike">
                <a:solidFill>
                  <a:schemeClr val="hlink"/>
                </a:solidFill>
                <a:latin typeface="Calibri"/>
                <a:ea typeface="Calibri"/>
                <a:cs typeface="Calibri"/>
                <a:sym typeface="Calibri"/>
                <a:hlinkClick r:id="rId10"/>
              </a:rPr>
              <a:t>MagischoolAI</a:t>
            </a:r>
            <a:r>
              <a:rPr b="0" i="0" lang="sl-SI" sz="1600" u="none" cap="none" strike="noStrike">
                <a:solidFill>
                  <a:srgbClr val="5F625F"/>
                </a:solidFill>
                <a:latin typeface="Calibri"/>
                <a:ea typeface="Calibri"/>
                <a:cs typeface="Calibri"/>
                <a:sym typeface="Calibri"/>
              </a:rPr>
              <a:t>. Περίπτωση χρήσης: Βαθμολόγηση ερωτήσεων πολλαπλής επιλογής μιας διαμορφωτικής αξιολόγησης.</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sng" cap="none" strike="noStrike">
                <a:solidFill>
                  <a:srgbClr val="5F625F"/>
                </a:solidFill>
                <a:latin typeface="Calibri"/>
                <a:ea typeface="Calibri"/>
                <a:cs typeface="Calibri"/>
                <a:sym typeface="Calibri"/>
              </a:rPr>
              <a:t>Προσαρμογή δυσκολίας (προσαρμοστική μάθηση): </a:t>
            </a:r>
            <a:r>
              <a:rPr b="0" i="0" lang="sl-SI" sz="1600" u="none" cap="none" strike="noStrike">
                <a:solidFill>
                  <a:srgbClr val="5F625F"/>
                </a:solidFill>
                <a:latin typeface="Calibri"/>
                <a:ea typeface="Calibri"/>
                <a:cs typeface="Calibri"/>
                <a:sym typeface="Calibri"/>
              </a:rPr>
              <a:t>Εργαλεία που προσαρμόζουν τις ερωτήσεις σε πραγματικό χρόνο με βάση τις απαντήσεις του μαθητή. Παραδείγματα: Adaptive Quiz Moodle plugin. Περίπτωση χρήσης: Ένα κουίζ όπου η δυσκολία των ερωτήσεων αγγλικής γραμματικής αυξάνεται ανάλογα με την ακρίβεια του μαθητή.</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2" name="Shape 492"/>
        <p:cNvGrpSpPr/>
        <p:nvPr/>
      </p:nvGrpSpPr>
      <p:grpSpPr>
        <a:xfrm>
          <a:off x="0" y="0"/>
          <a:ext cx="0" cy="0"/>
          <a:chOff x="0" y="0"/>
          <a:chExt cx="0" cy="0"/>
        </a:xfrm>
      </p:grpSpPr>
      <p:pic>
        <p:nvPicPr>
          <p:cNvPr id="493" name="Google Shape;493;p10"/>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494" name="Google Shape;494;p10"/>
          <p:cNvSpPr txBox="1"/>
          <p:nvPr/>
        </p:nvSpPr>
        <p:spPr>
          <a:xfrm>
            <a:off x="568482" y="4879"/>
            <a:ext cx="9996814"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εκπαιδευόμενο</a:t>
            </a:r>
            <a:endParaRPr b="1" i="0" sz="2600" u="none" cap="none" strike="noStrike">
              <a:solidFill>
                <a:srgbClr val="C52B87"/>
              </a:solidFill>
              <a:latin typeface="Calibri"/>
              <a:ea typeface="Calibri"/>
              <a:cs typeface="Calibri"/>
              <a:sym typeface="Calibri"/>
            </a:endParaRPr>
          </a:p>
        </p:txBody>
      </p:sp>
      <p:sp>
        <p:nvSpPr>
          <p:cNvPr id="495" name="Google Shape;495;p10"/>
          <p:cNvSpPr/>
          <p:nvPr/>
        </p:nvSpPr>
        <p:spPr>
          <a:xfrm>
            <a:off x="678550" y="1252425"/>
            <a:ext cx="8027400" cy="4916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rPr b="1" i="1" lang="sl-SI" sz="1600" u="none" cap="none" strike="noStrike">
                <a:solidFill>
                  <a:srgbClr val="5F625F"/>
                </a:solidFill>
                <a:latin typeface="Calibri"/>
                <a:ea typeface="Calibri"/>
                <a:cs typeface="Calibri"/>
                <a:sym typeface="Calibri"/>
              </a:rPr>
              <a:t>(συνέχεια) </a:t>
            </a:r>
            <a:r>
              <a:rPr b="1" i="0" lang="sl-SI" sz="1600" u="sng" cap="none" strike="noStrike">
                <a:solidFill>
                  <a:srgbClr val="5F625F"/>
                </a:solidFill>
                <a:latin typeface="Calibri"/>
                <a:ea typeface="Calibri"/>
                <a:cs typeface="Calibri"/>
                <a:sym typeface="Calibri"/>
              </a:rPr>
              <a:t>Υποστήριξη της αυτοαξιολόγησης</a:t>
            </a:r>
            <a:r>
              <a:rPr b="0" i="0" lang="sl-SI" sz="1600" u="none" cap="none" strike="noStrike">
                <a:solidFill>
                  <a:srgbClr val="5F625F"/>
                </a:solidFill>
                <a:latin typeface="Calibri"/>
                <a:ea typeface="Calibri"/>
                <a:cs typeface="Calibri"/>
                <a:sym typeface="Calibri"/>
              </a:rPr>
              <a:t>: Εργαλεία που λειτουργούν σαν σύντροφος μελέτης, βοηθώντας τους εκπαιδευόμενους να ελέγξουν την κατανόησή τους πριν την δει ο εκπαιδευτικός. Παραδείγματα: </a:t>
            </a:r>
            <a:r>
              <a:rPr b="0" i="0" lang="sl-SI" sz="1600" u="sng" cap="none" strike="noStrike">
                <a:solidFill>
                  <a:schemeClr val="accent3"/>
                </a:solidFill>
                <a:latin typeface="Calibri"/>
                <a:ea typeface="Calibri"/>
                <a:cs typeface="Calibri"/>
                <a:sym typeface="Calibri"/>
                <a:hlinkClick r:id="rId5">
                  <a:extLst>
                    <a:ext uri="{A12FA001-AC4F-418D-AE19-62706E023703}">
                      <ahyp:hlinkClr val="tx"/>
                    </a:ext>
                  </a:extLst>
                </a:hlinkClick>
              </a:rPr>
              <a:t>Feyn</a:t>
            </a:r>
            <a:r>
              <a:rPr b="0" i="0" lang="sl-SI" sz="1600" u="none" cap="none" strike="noStrike">
                <a:solidFill>
                  <a:srgbClr val="5F625F"/>
                </a:solidFill>
                <a:latin typeface="Calibri"/>
                <a:ea typeface="Calibri"/>
                <a:cs typeface="Calibri"/>
                <a:sym typeface="Calibri"/>
              </a:rPr>
              <a:t>, </a:t>
            </a:r>
            <a:r>
              <a:rPr b="0" i="0" lang="sl-SI" sz="1600" u="sng" cap="none" strike="noStrike">
                <a:solidFill>
                  <a:schemeClr val="accent3"/>
                </a:solidFill>
                <a:latin typeface="Calibri"/>
                <a:ea typeface="Calibri"/>
                <a:cs typeface="Calibri"/>
                <a:sym typeface="Calibri"/>
                <a:hlinkClick r:id="rId6">
                  <a:extLst>
                    <a:ext uri="{A12FA001-AC4F-418D-AE19-62706E023703}">
                      <ahyp:hlinkClr val="tx"/>
                    </a:ext>
                  </a:extLst>
                </a:hlinkClick>
              </a:rPr>
              <a:t>Active Recall</a:t>
            </a:r>
            <a:r>
              <a:rPr b="0" i="0" lang="sl-SI" sz="1600" u="none" cap="none" strike="noStrike">
                <a:solidFill>
                  <a:srgbClr val="5F625F"/>
                </a:solidFill>
                <a:latin typeface="Calibri"/>
                <a:ea typeface="Calibri"/>
                <a:cs typeface="Calibri"/>
                <a:sym typeface="Calibri"/>
              </a:rPr>
              <a:t>, </a:t>
            </a:r>
            <a:r>
              <a:rPr b="0" i="0" lang="sl-SI" sz="1600" u="sng" cap="none" strike="noStrike">
                <a:solidFill>
                  <a:schemeClr val="hlink"/>
                </a:solidFill>
                <a:latin typeface="Calibri"/>
                <a:ea typeface="Calibri"/>
                <a:cs typeface="Calibri"/>
                <a:sym typeface="Calibri"/>
                <a:hlinkClick r:id="rId7"/>
              </a:rPr>
              <a:t>Retinello</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Όταν επιλέγετε ένα εργαλείο, αναρωτηθείτε: Αν προωθήσω τη χρήση αυτού του εργαλείου, θα μπορέσω να μετρήσω πραγματικά την απόδοση του εκπαιδευόμενου; Για παράδειγμα, η χρήση ενός εργαλείου βελτίωσης γραφής με ΤΝ αποτελεί κίνδυνο αν αξιολογείτε γλωσσικές δεξιότητες, αλλά είναι αποδεκτή αν αξιολογείτε μια άλλη δεξιότητα.</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9" name="Shape 499"/>
        <p:cNvGrpSpPr/>
        <p:nvPr/>
      </p:nvGrpSpPr>
      <p:grpSpPr>
        <a:xfrm>
          <a:off x="0" y="0"/>
          <a:ext cx="0" cy="0"/>
          <a:chOff x="0" y="0"/>
          <a:chExt cx="0" cy="0"/>
        </a:xfrm>
      </p:grpSpPr>
      <p:pic>
        <p:nvPicPr>
          <p:cNvPr id="500" name="Google Shape;500;g3af88922ed5_0_76"/>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01" name="Google Shape;501;g3af88922ed5_0_76"/>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μαθητή</a:t>
            </a:r>
            <a:endParaRPr b="1" i="0" sz="2600" u="none" cap="none" strike="noStrike">
              <a:solidFill>
                <a:srgbClr val="C52B87"/>
              </a:solidFill>
              <a:latin typeface="Calibri"/>
              <a:ea typeface="Calibri"/>
              <a:cs typeface="Calibri"/>
              <a:sym typeface="Calibri"/>
            </a:endParaRPr>
          </a:p>
        </p:txBody>
      </p:sp>
      <p:sp>
        <p:nvSpPr>
          <p:cNvPr id="502" name="Google Shape;502;g3af88922ed5_0_76"/>
          <p:cNvSpPr/>
          <p:nvPr/>
        </p:nvSpPr>
        <p:spPr>
          <a:xfrm>
            <a:off x="678550" y="1252425"/>
            <a:ext cx="8107641" cy="4916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b="0" i="0" lang="sl-SI" sz="1600" u="none" cap="none" strike="noStrike">
                <a:solidFill>
                  <a:srgbClr val="5F625F"/>
                </a:solidFill>
                <a:latin typeface="Calibri"/>
                <a:ea typeface="Calibri"/>
                <a:cs typeface="Calibri"/>
                <a:sym typeface="Calibri"/>
              </a:rPr>
              <a:t>Ακολουθεί μια </a:t>
            </a:r>
            <a:r>
              <a:rPr b="1" i="0" lang="sl-SI" sz="1600" u="none" cap="none" strike="noStrike">
                <a:solidFill>
                  <a:srgbClr val="5F625F"/>
                </a:solidFill>
                <a:latin typeface="Calibri"/>
                <a:ea typeface="Calibri"/>
                <a:cs typeface="Calibri"/>
                <a:sym typeface="Calibri"/>
              </a:rPr>
              <a:t>βήμα προς βήμα</a:t>
            </a:r>
            <a:r>
              <a:rPr b="0" i="0" lang="sl-SI" sz="1600" u="none" cap="none" strike="noStrike">
                <a:solidFill>
                  <a:srgbClr val="5F625F"/>
                </a:solidFill>
                <a:latin typeface="Calibri"/>
                <a:ea typeface="Calibri"/>
                <a:cs typeface="Calibri"/>
                <a:sym typeface="Calibri"/>
              </a:rPr>
              <a:t> </a:t>
            </a:r>
            <a:r>
              <a:rPr b="1" i="0" lang="sl-SI" sz="1600" u="none" cap="none" strike="noStrike">
                <a:solidFill>
                  <a:srgbClr val="5F625F"/>
                </a:solidFill>
                <a:latin typeface="Calibri"/>
                <a:ea typeface="Calibri"/>
                <a:cs typeface="Calibri"/>
                <a:sym typeface="Calibri"/>
              </a:rPr>
              <a:t>λίστα ελέγχου </a:t>
            </a:r>
            <a:r>
              <a:rPr b="0" i="0" lang="sl-SI" sz="1600" u="none" cap="none" strike="noStrike">
                <a:solidFill>
                  <a:srgbClr val="5F625F"/>
                </a:solidFill>
                <a:latin typeface="Calibri"/>
                <a:ea typeface="Calibri"/>
                <a:cs typeface="Calibri"/>
                <a:sym typeface="Calibri"/>
              </a:rPr>
              <a:t>που μπορείτε να χρησιμοποιήσετε κατά την επιλογή εργαλείων ψηφιακής αξιολόγησης: </a:t>
            </a:r>
            <a:endParaRPr b="1" i="0" sz="13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Βήμα 1: Γιατί το εργαλείο Χ θα με βοηθήσει; </a:t>
            </a:r>
            <a:r>
              <a:rPr b="0" i="0" lang="sl-SI" sz="1600" u="none" cap="none" strike="noStrike">
                <a:solidFill>
                  <a:srgbClr val="5F625F"/>
                </a:solidFill>
                <a:latin typeface="Calibri"/>
                <a:ea typeface="Calibri"/>
                <a:cs typeface="Calibri"/>
                <a:sym typeface="Calibri"/>
              </a:rPr>
              <a:t>Σκεφτείτε: «Αυτό το εργαλείο λύνει πραγματικά ένα συγκεκριμένο πρόβλημα αξιολόγησης (υπάρχει προστιθέμενη αξία);» Μπορείτε να αντιστοιχίσετε το εργαλείο με μία από τις λειτουργίες που αναφέρονται στην προηγούμενη διαφάνεια (π.χ. αυτοματοποίηση διαδικασίας δημιουργίας, βαθμολόγησης κ.λπ.)</a:t>
            </a:r>
            <a:endParaRPr b="0" i="0" sz="11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None/>
            </a:pPr>
            <a:r>
              <a:rPr b="1" i="0" lang="sl-SI" sz="1600" u="none" cap="none" strike="noStrike">
                <a:solidFill>
                  <a:srgbClr val="5F625F"/>
                </a:solidFill>
                <a:latin typeface="Calibri"/>
                <a:ea typeface="Calibri"/>
                <a:cs typeface="Calibri"/>
                <a:sym typeface="Calibri"/>
              </a:rPr>
              <a:t>Βήμα 2: Ποιες δεξιότητες θέλω να αξιολογήσω; </a:t>
            </a:r>
            <a:r>
              <a:rPr b="0" i="0" lang="sl-SI" sz="1600" u="none" cap="none" strike="noStrike">
                <a:solidFill>
                  <a:srgbClr val="5F625F"/>
                </a:solidFill>
                <a:latin typeface="Calibri"/>
                <a:ea typeface="Calibri"/>
                <a:cs typeface="Calibri"/>
                <a:sym typeface="Calibri"/>
              </a:rPr>
              <a:t>Σκεφτείτε: «Η χρήση αυτού του εργαλείου από τους εκπαιδευόμενους εμποδίζει τη μέτρηση της πραγματικής τους απόδοσης;». Πρώτα, αναλύστε τα μαθησιακά σας αποτελέσματα. Μπορείτε να επισημάνετε τα εργαλεία με κόκκινη ή πράσινη ένδειξη. Παράδειγμα κόκκινης ένδειξης: Εάν αξιολογείτε τη γλωσσική επάρκεια, μη χρησιμοποιείτε ένα εργαλείο ΤΝ για βελτίωση γραφής, καθώς το εργαλείο είναι αυτό που εκτελεί τη δεξιότητα αντί για τους εκπαιδευόμενους.</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6" name="Shape 506"/>
        <p:cNvGrpSpPr/>
        <p:nvPr/>
      </p:nvGrpSpPr>
      <p:grpSpPr>
        <a:xfrm>
          <a:off x="0" y="0"/>
          <a:ext cx="0" cy="0"/>
          <a:chOff x="0" y="0"/>
          <a:chExt cx="0" cy="0"/>
        </a:xfrm>
      </p:grpSpPr>
      <p:pic>
        <p:nvPicPr>
          <p:cNvPr id="507" name="Google Shape;507;p11"/>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08" name="Google Shape;508;p11"/>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μαθητή</a:t>
            </a:r>
            <a:endParaRPr b="1" i="0" sz="2600" u="none" cap="none" strike="noStrike">
              <a:solidFill>
                <a:srgbClr val="C52B87"/>
              </a:solidFill>
              <a:latin typeface="Calibri"/>
              <a:ea typeface="Calibri"/>
              <a:cs typeface="Calibri"/>
              <a:sym typeface="Calibri"/>
            </a:endParaRPr>
          </a:p>
        </p:txBody>
      </p:sp>
      <p:sp>
        <p:nvSpPr>
          <p:cNvPr id="509" name="Google Shape;509;p11"/>
          <p:cNvSpPr/>
          <p:nvPr/>
        </p:nvSpPr>
        <p:spPr>
          <a:xfrm>
            <a:off x="678550" y="1252425"/>
            <a:ext cx="8147398" cy="49167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Βήμα 3: Διασφαλίζεται η ισότητα; </a:t>
            </a:r>
            <a:r>
              <a:rPr b="0" i="0" lang="sl-SI" sz="1600" u="none" cap="none" strike="noStrike">
                <a:solidFill>
                  <a:srgbClr val="5F625F"/>
                </a:solidFill>
                <a:latin typeface="Calibri"/>
                <a:ea typeface="Calibri"/>
                <a:cs typeface="Calibri"/>
                <a:sym typeface="Calibri"/>
              </a:rPr>
              <a:t>Ελέγξτε τις τιμές και δείτε πόσο προσβάσιμο είναι το εργαλείο. Μπορείτε να ελέγξετε αν εφαρμόσει τις Οδηγίες WCAG. Σκεφτείτε: «Λειτουργεί με λογισμικό μετατροπής κειμένου σε ομιλία ή ομιλίας σε κείμενο; Επιτρέπει πλοήγηση με πληκτρολόγιο (χωρίς να απαιτείται ποντίκι); Υπάρχουν κουμπιά υψηλής αντίθεσης και εναλλακτικά κείμενα για τις εικόνες;».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Βήμα 4: Προάγεται η προστασία της ιδιωτικής ζωής; </a:t>
            </a:r>
            <a:r>
              <a:rPr b="0" i="0" lang="sl-SI" sz="1600" u="none" cap="none" strike="noStrike">
                <a:solidFill>
                  <a:srgbClr val="5F625F"/>
                </a:solidFill>
                <a:latin typeface="Calibri"/>
                <a:ea typeface="Calibri"/>
                <a:cs typeface="Calibri"/>
                <a:sym typeface="Calibri"/>
              </a:rPr>
              <a:t>Σκεφτείτε: «Αυτό το εργαλείο επεξεργάζεται προσωπικά δεδομένα;». Διαβάστε τους Όρους Παροχής Υπηρεσιών, αποφύγετε εργαλεία που διεκδικούν την κυριότητα του περιεχομένου που ανεβάζετε ή που πωλούν δεδομένα σε τρίτους και ανωνυμοποιήστε τα δεδομένα που μοιράζεστε.</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13" name="Shape 513"/>
        <p:cNvGrpSpPr/>
        <p:nvPr/>
      </p:nvGrpSpPr>
      <p:grpSpPr>
        <a:xfrm>
          <a:off x="0" y="0"/>
          <a:ext cx="0" cy="0"/>
          <a:chOff x="0" y="0"/>
          <a:chExt cx="0" cy="0"/>
        </a:xfrm>
      </p:grpSpPr>
      <p:pic>
        <p:nvPicPr>
          <p:cNvPr id="514" name="Google Shape;514;g3adc94a52c7_0_45"/>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15" name="Google Shape;515;g3adc94a52c7_0_45"/>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μαθητή</a:t>
            </a:r>
            <a:endParaRPr b="1" i="0" sz="2600" u="none" cap="none" strike="noStrike">
              <a:solidFill>
                <a:srgbClr val="C52B87"/>
              </a:solidFill>
              <a:latin typeface="Calibri"/>
              <a:ea typeface="Calibri"/>
              <a:cs typeface="Calibri"/>
              <a:sym typeface="Calibri"/>
            </a:endParaRPr>
          </a:p>
        </p:txBody>
      </p:sp>
      <p:sp>
        <p:nvSpPr>
          <p:cNvPr id="516" name="Google Shape;516;g3adc94a52c7_0_45"/>
          <p:cNvSpPr/>
          <p:nvPr/>
        </p:nvSpPr>
        <p:spPr>
          <a:xfrm>
            <a:off x="678550" y="1252425"/>
            <a:ext cx="8027400" cy="4916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rPr b="1" i="1" lang="sl-SI" sz="1600" u="none" cap="none" strike="noStrike">
                <a:solidFill>
                  <a:srgbClr val="5F625F"/>
                </a:solidFill>
                <a:latin typeface="Calibri"/>
                <a:ea typeface="Calibri"/>
                <a:cs typeface="Calibri"/>
                <a:sym typeface="Calibri"/>
              </a:rPr>
              <a:t>2. Αρχές της αυθεντικής ψηφιακής αξιολόγησης: </a:t>
            </a:r>
            <a:r>
              <a:rPr b="0" i="0" lang="sl-SI" sz="1600" u="none" cap="none" strike="noStrike">
                <a:solidFill>
                  <a:srgbClr val="5F625F"/>
                </a:solidFill>
                <a:latin typeface="Calibri"/>
                <a:ea typeface="Calibri"/>
                <a:cs typeface="Calibri"/>
                <a:sym typeface="Calibri"/>
              </a:rPr>
              <a:t>Στην εποχή της τεχνητής νοημοσύνης, η οποία μπορεί εύκολα να δημιουργήσει περιεχόμενο όπως δοκίμια, η αυθεντική αξιολόγηση μπορεί να μας βοηθήσει να διασφαλίσουμε την εγκυρότητα και αξιοπιστία.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Τι κάνει μια αξιολόγηση «αυθεντική»; Μια αυθεντική αξιολόγηση πρέπει να πληροί τα ακόλουθα κριτήρια:</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Ρεαλιστική</a:t>
            </a:r>
            <a:r>
              <a:rPr b="0" i="0" lang="sl-SI" sz="1600" u="none" cap="none" strike="noStrike">
                <a:solidFill>
                  <a:srgbClr val="5F625F"/>
                </a:solidFill>
                <a:latin typeface="Calibri"/>
                <a:ea typeface="Calibri"/>
                <a:cs typeface="Calibri"/>
                <a:sym typeface="Calibri"/>
              </a:rPr>
              <a:t>: Αντανακλά πραγματικές καταστάσεις και πλαίσια όπου οι εκπαιδευόμενοι θα χρησιμοποιήσουν πραγματικά τις νέες γνώσεις.</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Σκέψη υψηλότερης τάξης</a:t>
            </a:r>
            <a:r>
              <a:rPr b="0" i="0" lang="sl-SI" sz="1600" u="none" cap="none" strike="noStrike">
                <a:solidFill>
                  <a:srgbClr val="5F625F"/>
                </a:solidFill>
                <a:latin typeface="Calibri"/>
                <a:ea typeface="Calibri"/>
                <a:cs typeface="Calibri"/>
                <a:sym typeface="Calibri"/>
              </a:rPr>
              <a:t>: Απαιτεί κρίση, κριτική σκέψη και καινοτομία, αντί για μηχανική απομνημόνευση.</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Πολύπλοκες εργασίες</a:t>
            </a:r>
            <a:r>
              <a:rPr b="0" i="0" lang="sl-SI" sz="1600" u="none" cap="none" strike="noStrike">
                <a:solidFill>
                  <a:srgbClr val="5F625F"/>
                </a:solidFill>
                <a:latin typeface="Calibri"/>
                <a:ea typeface="Calibri"/>
                <a:cs typeface="Calibri"/>
                <a:sym typeface="Calibri"/>
              </a:rPr>
              <a:t>: Δεν μπορεί να επιλυθεί επί τόπου ή με ένα μόνο «κλικ» και ελάχιστη προσπάθεια· απαιτεί πολλαπλές δεξιότητες για ένα παρατεταμένο χρονικό διάστημα.</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Προσανατολισμένη στη διαδικασία</a:t>
            </a:r>
            <a:r>
              <a:rPr b="0" i="0" lang="sl-SI" sz="1600" u="none" cap="none" strike="noStrike">
                <a:solidFill>
                  <a:srgbClr val="5F625F"/>
                </a:solidFill>
                <a:latin typeface="Calibri"/>
                <a:ea typeface="Calibri"/>
                <a:cs typeface="Calibri"/>
                <a:sym typeface="Calibri"/>
              </a:rPr>
              <a:t>: Εστιάζει στη διαδικασία (σχέδια, περιλήψεις, αναστοχασμοί) και όχι μόνο στο τελικό προϊόν.</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0" name="Shape 520"/>
        <p:cNvGrpSpPr/>
        <p:nvPr/>
      </p:nvGrpSpPr>
      <p:grpSpPr>
        <a:xfrm>
          <a:off x="0" y="0"/>
          <a:ext cx="0" cy="0"/>
          <a:chOff x="0" y="0"/>
          <a:chExt cx="0" cy="0"/>
        </a:xfrm>
      </p:grpSpPr>
      <p:pic>
        <p:nvPicPr>
          <p:cNvPr id="521" name="Google Shape;521;p20"/>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22" name="Google Shape;522;p20"/>
          <p:cNvSpPr txBox="1"/>
          <p:nvPr/>
        </p:nvSpPr>
        <p:spPr>
          <a:xfrm>
            <a:off x="568481" y="4879"/>
            <a:ext cx="9937179"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εκπαιδευόμενο</a:t>
            </a:r>
            <a:endParaRPr b="1" i="0" sz="2600" u="none" cap="none" strike="noStrike">
              <a:solidFill>
                <a:srgbClr val="C52B87"/>
              </a:solidFill>
              <a:latin typeface="Calibri"/>
              <a:ea typeface="Calibri"/>
              <a:cs typeface="Calibri"/>
              <a:sym typeface="Calibri"/>
            </a:endParaRPr>
          </a:p>
        </p:txBody>
      </p:sp>
      <p:sp>
        <p:nvSpPr>
          <p:cNvPr id="523" name="Google Shape;523;p20"/>
          <p:cNvSpPr/>
          <p:nvPr/>
        </p:nvSpPr>
        <p:spPr>
          <a:xfrm>
            <a:off x="678550" y="1252425"/>
            <a:ext cx="8027400" cy="4916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Γνωρίζετε τα ηλεκτρονικά πορτφόλιο; Μια μέθοδος που προτείνεται για αυθεντική αξιολόγηση είναι το ηλεκτρονικό πορτφόλιο. Πρόκειται για έναν ψηφιακό χώρο (π.χ. ένα φάκελο) όπου οι εκπαιδευόμενοι συγκεντρώνουν εργασίες που έχουν δημιουργήσει κατά τη διάρκεια ενός μαθήματος (π.χ. έργα, βίντεο). Γιατί λειτουργεί για ενήλικες; Αποτελεί επαγγελματική έκθεση ή συμπλήρωμα του βιογραφικού σημειώματος. Εργαλεία: Ηλεκτρονικό πορτφόλιο Canvas, WordPress, Wix, Google Sites.</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7" name="Shape 527"/>
        <p:cNvGrpSpPr/>
        <p:nvPr/>
      </p:nvGrpSpPr>
      <p:grpSpPr>
        <a:xfrm>
          <a:off x="0" y="0"/>
          <a:ext cx="0" cy="0"/>
          <a:chOff x="0" y="0"/>
          <a:chExt cx="0" cy="0"/>
        </a:xfrm>
      </p:grpSpPr>
      <p:pic>
        <p:nvPicPr>
          <p:cNvPr id="528" name="Google Shape;528;g3adc94a52c7_0_51"/>
          <p:cNvPicPr preferRelativeResize="0"/>
          <p:nvPr>
            <p:ph idx="2" type="pic"/>
          </p:nvPr>
        </p:nvPicPr>
        <p:blipFill rotWithShape="1">
          <a:blip r:embed="rId4">
            <a:alphaModFix/>
          </a:blip>
          <a:srcRect b="3908" l="0" r="0" t="3917"/>
          <a:stretch/>
        </p:blipFill>
        <p:spPr>
          <a:xfrm>
            <a:off x="9242650" y="2970175"/>
            <a:ext cx="2341800" cy="2158500"/>
          </a:xfrm>
          <a:prstGeom prst="rect">
            <a:avLst/>
          </a:prstGeom>
          <a:noFill/>
          <a:ln>
            <a:noFill/>
          </a:ln>
        </p:spPr>
      </p:pic>
      <p:sp>
        <p:nvSpPr>
          <p:cNvPr id="529" name="Google Shape;529;g3adc94a52c7_0_51"/>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μαθητή</a:t>
            </a:r>
            <a:endParaRPr b="1" i="0" sz="2600" u="none" cap="none" strike="noStrike">
              <a:solidFill>
                <a:srgbClr val="C52B87"/>
              </a:solidFill>
              <a:latin typeface="Calibri"/>
              <a:ea typeface="Calibri"/>
              <a:cs typeface="Calibri"/>
              <a:sym typeface="Calibri"/>
            </a:endParaRPr>
          </a:p>
        </p:txBody>
      </p:sp>
      <p:sp>
        <p:nvSpPr>
          <p:cNvPr id="530" name="Google Shape;530;g3adc94a52c7_0_51"/>
          <p:cNvSpPr/>
          <p:nvPr/>
        </p:nvSpPr>
        <p:spPr>
          <a:xfrm>
            <a:off x="678550" y="1252425"/>
            <a:ext cx="8663400" cy="50832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1" lang="sl-SI" sz="1600" u="none" cap="none" strike="noStrike">
                <a:solidFill>
                  <a:srgbClr val="5F625F"/>
                </a:solidFill>
                <a:latin typeface="Calibri"/>
                <a:ea typeface="Calibri"/>
                <a:cs typeface="Calibri"/>
                <a:sym typeface="Calibri"/>
              </a:rPr>
              <a:t>3. Αρχές της ψηφιακής αξιολόγησης χωρίς αποκλεισμούς: </a:t>
            </a:r>
            <a:r>
              <a:rPr b="0" i="0" lang="sl-SI" sz="1600" u="none" cap="none" strike="noStrike">
                <a:solidFill>
                  <a:srgbClr val="5F625F"/>
                </a:solidFill>
                <a:latin typeface="Calibri"/>
                <a:ea typeface="Calibri"/>
                <a:cs typeface="Calibri"/>
                <a:sym typeface="Calibri"/>
              </a:rPr>
              <a:t>Ο σχεδιασμός για τον «μαθητή» σημαίνει σχεδιασμός για </a:t>
            </a:r>
            <a:r>
              <a:rPr b="0" i="1" lang="sl-SI" sz="1600" u="none" cap="none" strike="noStrike">
                <a:solidFill>
                  <a:srgbClr val="5F625F"/>
                </a:solidFill>
                <a:latin typeface="Calibri"/>
                <a:ea typeface="Calibri"/>
                <a:cs typeface="Calibri"/>
                <a:sym typeface="Calibri"/>
              </a:rPr>
              <a:t>κάθε </a:t>
            </a:r>
            <a:r>
              <a:rPr b="0" i="0" lang="sl-SI" sz="1600" u="none" cap="none" strike="noStrike">
                <a:solidFill>
                  <a:srgbClr val="5F625F"/>
                </a:solidFill>
                <a:latin typeface="Calibri"/>
                <a:ea typeface="Calibri"/>
                <a:cs typeface="Calibri"/>
                <a:sym typeface="Calibri"/>
              </a:rPr>
              <a:t>μαθητή. Υπάρχουν δύο ζητήματα που πρέπει να αντιμετωπιστούν: </a:t>
            </a:r>
            <a:r>
              <a:rPr b="1" i="0" lang="sl-SI" sz="1600" u="none" cap="none" strike="noStrike">
                <a:solidFill>
                  <a:srgbClr val="5F625F"/>
                </a:solidFill>
                <a:latin typeface="Calibri"/>
                <a:ea typeface="Calibri"/>
                <a:cs typeface="Calibri"/>
                <a:sym typeface="Calibri"/>
              </a:rPr>
              <a:t>η ισότητα </a:t>
            </a:r>
            <a:r>
              <a:rPr b="0" i="0" lang="sl-SI" sz="1600" u="none" cap="none" strike="noStrike">
                <a:solidFill>
                  <a:srgbClr val="5F625F"/>
                </a:solidFill>
                <a:latin typeface="Calibri"/>
                <a:ea typeface="Calibri"/>
                <a:cs typeface="Calibri"/>
                <a:sym typeface="Calibri"/>
              </a:rPr>
              <a:t>και </a:t>
            </a:r>
            <a:r>
              <a:rPr b="1" i="0" lang="sl-SI" sz="1600" u="none" cap="none" strike="noStrike">
                <a:solidFill>
                  <a:srgbClr val="5F625F"/>
                </a:solidFill>
                <a:latin typeface="Calibri"/>
                <a:ea typeface="Calibri"/>
                <a:cs typeface="Calibri"/>
                <a:sym typeface="Calibri"/>
              </a:rPr>
              <a:t>η προσβασιμότητα</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Α. Ισότητα: </a:t>
            </a:r>
            <a:r>
              <a:rPr b="0" i="0" lang="sl-SI" sz="1600" u="none" cap="none" strike="noStrike">
                <a:solidFill>
                  <a:srgbClr val="5F625F"/>
                </a:solidFill>
                <a:latin typeface="Calibri"/>
                <a:ea typeface="Calibri"/>
                <a:cs typeface="Calibri"/>
                <a:sym typeface="Calibri"/>
              </a:rPr>
              <a:t>Κατά την ενσωμάτωση εργαλείων, ειδικά της τεχνητής νοημοσύνης (AI), προκύπτουν ανισότητες. Ορισμένοι μπορεί να έχουν πρόσβαση σε premium εκδόσεις (π.χ. ChatGPT Plus), ενώ άλλοι όχι. </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Εάν αναθέσετε μια εργασία που απαιτεί τεχνητή νοημοσύνη, πρέπει να εξασφαλίσετε ίση πρόσβαση. Είτε παρέχετε πρόσβαση στο εργαλείο είτε σχεδιάζετε την εργασία έτσι ώστε να μπορεί να ολοκληρωθεί με δωρεάν εκδόσεις. Εναλλακτικά, επιτρέψτε τη χρήση τεχνητής νοημοσύνης μόνο κατά τη διάρκεια σύγχρονων μαθημάτων όπου παρέχετε την πρόσβαση.</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t/>
            </a:r>
            <a:endParaRPr b="1" i="1"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2"/>
          <p:cNvSpPr txBox="1"/>
          <p:nvPr>
            <p:ph type="title"/>
          </p:nvPr>
        </p:nvSpPr>
        <p:spPr>
          <a:xfrm>
            <a:off x="7702526" y="1017916"/>
            <a:ext cx="3657600" cy="66578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Στόχος της ενότητας </a:t>
            </a:r>
            <a:endParaRPr/>
          </a:p>
        </p:txBody>
      </p:sp>
      <p:sp>
        <p:nvSpPr>
          <p:cNvPr id="408" name="Google Shape;408;p2"/>
          <p:cNvSpPr txBox="1"/>
          <p:nvPr>
            <p:ph idx="1" type="body"/>
          </p:nvPr>
        </p:nvSpPr>
        <p:spPr>
          <a:xfrm>
            <a:off x="6915125" y="1801225"/>
            <a:ext cx="4244400" cy="31548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SzPts val="1360"/>
              <a:buNone/>
            </a:pPr>
            <a:r>
              <a:rPr lang="sl-SI" sz="1660">
                <a:solidFill>
                  <a:srgbClr val="5F625F"/>
                </a:solidFill>
                <a:latin typeface="Calibri"/>
                <a:ea typeface="Calibri"/>
                <a:cs typeface="Calibri"/>
                <a:sym typeface="Calibri"/>
              </a:rPr>
              <a:t>Στόχος αυτής της ενότητας είναι να εξοπλίσει τους εκπαιδευτές ενηλίκων με εργαλεία για τον σχεδιασμό και την εφαρμογή αποτελεσματικής αξιολόγησης στην ψηφιακή εποχή. Συνδυάζει θεωρητικές και πρακτικές γνώσεις με στόχο να δώσει στους συμμετέχοντες τη δυνατότητα να δημιουργήσουν μια ευέλικτη, μαθητοκεντρική αξιολόγηση. Σε αυτό το πλαίσιο, η ενότητα τοποθετεί την ανατροφοδότηση ως μηχανισμό ενδυνάμωσης των εκπαιδευόμενων και συνεχούς προόδου.</a:t>
            </a:r>
            <a:endParaRPr sz="1660"/>
          </a:p>
        </p:txBody>
      </p:sp>
      <p:pic>
        <p:nvPicPr>
          <p:cNvPr id="409" name="Google Shape;409;p2"/>
          <p:cNvPicPr preferRelativeResize="0"/>
          <p:nvPr/>
        </p:nvPicPr>
        <p:blipFill rotWithShape="1">
          <a:blip r:embed="rId4">
            <a:alphaModFix/>
          </a:blip>
          <a:srcRect b="0" l="8595" r="8595" t="0"/>
          <a:stretch/>
        </p:blipFill>
        <p:spPr>
          <a:xfrm>
            <a:off x="1657625" y="688150"/>
            <a:ext cx="3780600" cy="45654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34" name="Shape 534"/>
        <p:cNvGrpSpPr/>
        <p:nvPr/>
      </p:nvGrpSpPr>
      <p:grpSpPr>
        <a:xfrm>
          <a:off x="0" y="0"/>
          <a:ext cx="0" cy="0"/>
          <a:chOff x="0" y="0"/>
          <a:chExt cx="0" cy="0"/>
        </a:xfrm>
      </p:grpSpPr>
      <p:pic>
        <p:nvPicPr>
          <p:cNvPr id="535" name="Google Shape;535;p36"/>
          <p:cNvPicPr preferRelativeResize="0"/>
          <p:nvPr>
            <p:ph idx="2" type="pic"/>
          </p:nvPr>
        </p:nvPicPr>
        <p:blipFill rotWithShape="1">
          <a:blip r:embed="rId4">
            <a:alphaModFix/>
          </a:blip>
          <a:srcRect b="3908" l="0" r="0" t="3917"/>
          <a:stretch/>
        </p:blipFill>
        <p:spPr>
          <a:xfrm>
            <a:off x="9242650" y="2970175"/>
            <a:ext cx="2341800" cy="2158500"/>
          </a:xfrm>
          <a:prstGeom prst="rect">
            <a:avLst/>
          </a:prstGeom>
          <a:noFill/>
          <a:ln>
            <a:noFill/>
          </a:ln>
        </p:spPr>
      </p:pic>
      <p:sp>
        <p:nvSpPr>
          <p:cNvPr id="536" name="Google Shape;536;p36"/>
          <p:cNvSpPr txBox="1"/>
          <p:nvPr/>
        </p:nvSpPr>
        <p:spPr>
          <a:xfrm>
            <a:off x="568482" y="4879"/>
            <a:ext cx="992724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Σχεδιασμός ψηφιακής αξιολόγησης με επίκεντρο τον εκπαιδευόμενο</a:t>
            </a:r>
            <a:endParaRPr b="1" i="0" sz="2600" u="none" cap="none" strike="noStrike">
              <a:solidFill>
                <a:srgbClr val="C52B87"/>
              </a:solidFill>
              <a:latin typeface="Calibri"/>
              <a:ea typeface="Calibri"/>
              <a:cs typeface="Calibri"/>
              <a:sym typeface="Calibri"/>
            </a:endParaRPr>
          </a:p>
        </p:txBody>
      </p:sp>
      <p:sp>
        <p:nvSpPr>
          <p:cNvPr id="537" name="Google Shape;537;p36"/>
          <p:cNvSpPr/>
          <p:nvPr/>
        </p:nvSpPr>
        <p:spPr>
          <a:xfrm>
            <a:off x="678550" y="1252425"/>
            <a:ext cx="8663400" cy="50832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Β. Προσβασιμότητα: </a:t>
            </a:r>
            <a:r>
              <a:rPr b="0" i="0" lang="sl-SI" sz="1600" u="none" cap="none" strike="noStrike">
                <a:solidFill>
                  <a:srgbClr val="5F625F"/>
                </a:solidFill>
                <a:latin typeface="Calibri"/>
                <a:ea typeface="Calibri"/>
                <a:cs typeface="Calibri"/>
                <a:sym typeface="Calibri"/>
              </a:rPr>
              <a:t>Οι ψηφιακές αξιολογήσεις πρέπει να είναι προσβάσιμες σε εκπαιδευόμενους με αναπηρίες. Λάβετε υπόψη ότι υπάρχουν: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Βοηθητικές τεχνολογίες: </a:t>
            </a:r>
            <a:r>
              <a:rPr b="0" i="0" lang="sl-SI" sz="1600" u="none" cap="none" strike="noStrike">
                <a:solidFill>
                  <a:srgbClr val="5F625F"/>
                </a:solidFill>
                <a:latin typeface="Calibri"/>
                <a:ea typeface="Calibri"/>
                <a:cs typeface="Calibri"/>
                <a:sym typeface="Calibri"/>
              </a:rPr>
              <a:t>Εξασφαλίστε τη συμβατότητα με λογισμικό αναγνώρισης κειμένου σε ομιλία ή ομιλίας σε κείμενο.</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Κατευθυντήριες γραμμές για την προσβασιμότητα του περιεχομένου ιστού - WCAG: </a:t>
            </a:r>
            <a:r>
              <a:rPr b="0" i="0" lang="sl-SI" sz="1600" u="none" cap="none" strike="noStrike">
                <a:solidFill>
                  <a:srgbClr val="5F625F"/>
                </a:solidFill>
                <a:latin typeface="Calibri"/>
                <a:ea typeface="Calibri"/>
                <a:cs typeface="Calibri"/>
                <a:sym typeface="Calibri"/>
              </a:rPr>
              <a:t>Ακολουθήστε τις </a:t>
            </a:r>
            <a:r>
              <a:rPr b="0" i="0" lang="sl-SI" sz="1600" u="sng" cap="none" strike="noStrike">
                <a:solidFill>
                  <a:schemeClr val="hlink"/>
                </a:solidFill>
                <a:latin typeface="Calibri"/>
                <a:ea typeface="Calibri"/>
                <a:cs typeface="Calibri"/>
                <a:sym typeface="Calibri"/>
                <a:hlinkClick r:id="rId5"/>
              </a:rPr>
              <a:t>Κατευθυντήριες γραμμές για την προσβασιμότητα του περιεχομένου ιστού </a:t>
            </a:r>
            <a:r>
              <a:rPr b="0" i="0" lang="sl-SI" sz="1600" u="none" cap="none" strike="noStrike">
                <a:solidFill>
                  <a:srgbClr val="5F625F"/>
                </a:solidFill>
                <a:latin typeface="Calibri"/>
                <a:ea typeface="Calibri"/>
                <a:cs typeface="Calibri"/>
                <a:sym typeface="Calibri"/>
              </a:rPr>
              <a:t>κατά την ανάπτυξη ψηφιακού περιεχομένου. Παραδείγματα: εναλλακτικά κείμενα για εικόνες, πλοήγηση με πληκτρολόγιο για όλα τα διαδραστικά στοιχεία.</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1" i="1"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1" name="Shape 541"/>
        <p:cNvGrpSpPr/>
        <p:nvPr/>
      </p:nvGrpSpPr>
      <p:grpSpPr>
        <a:xfrm>
          <a:off x="0" y="0"/>
          <a:ext cx="0" cy="0"/>
          <a:chOff x="0" y="0"/>
          <a:chExt cx="0" cy="0"/>
        </a:xfrm>
      </p:grpSpPr>
      <p:pic>
        <p:nvPicPr>
          <p:cNvPr id="542" name="Google Shape;542;g3ae70b7d73a_0_407"/>
          <p:cNvPicPr preferRelativeResize="0"/>
          <p:nvPr>
            <p:ph idx="2" type="pic"/>
          </p:nvPr>
        </p:nvPicPr>
        <p:blipFill rotWithShape="1">
          <a:blip r:embed="rId4">
            <a:alphaModFix/>
          </a:blip>
          <a:srcRect b="3916" l="0" r="0" t="3908"/>
          <a:stretch/>
        </p:blipFill>
        <p:spPr>
          <a:xfrm>
            <a:off x="7837798" y="2177750"/>
            <a:ext cx="3785700" cy="3489600"/>
          </a:xfrm>
          <a:prstGeom prst="rect">
            <a:avLst/>
          </a:prstGeom>
          <a:noFill/>
          <a:ln>
            <a:noFill/>
          </a:ln>
        </p:spPr>
      </p:pic>
      <p:sp>
        <p:nvSpPr>
          <p:cNvPr id="543" name="Google Shape;543;g3ae70b7d73a_0_407"/>
          <p:cNvSpPr/>
          <p:nvPr/>
        </p:nvSpPr>
        <p:spPr>
          <a:xfrm>
            <a:off x="327803" y="1145073"/>
            <a:ext cx="6495600" cy="456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sl-SI" sz="2000" u="none" cap="none" strike="noStrike">
                <a:solidFill>
                  <a:srgbClr val="0070C0"/>
                </a:solidFill>
                <a:latin typeface="Calibri"/>
                <a:ea typeface="Calibri"/>
                <a:cs typeface="Calibri"/>
                <a:sym typeface="Calibri"/>
              </a:rPr>
              <a:t>Ας την κάνουμε αυθεντική και συμπεριληπτική!</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Ήρθε η ώρα να επανασχεδιάσουμε την αξιολόγηση και να την κάνουμε πιο αυθεντική και χωρίς αποκλεισμούς.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Οδηγίες:</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1. Δείτε την ακόλουθη εργασία αξιολόγησης: «Γράψτε μια έκθεση 500 λέξεων σχετικά με τα οφέλη του τουρισμού ελαιολάδου». Ποιο είναι το πρόβλημα εδώ;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330200" lvl="0" marL="457200" marR="0" rtl="0" algn="just">
              <a:lnSpc>
                <a:spcPct val="15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Γίνεται εύκολα με την τεχνητή νοημοσύνη</a:t>
            </a:r>
            <a:endParaRPr b="0" i="0" sz="1600" u="none" cap="none" strike="noStrike">
              <a:solidFill>
                <a:srgbClr val="5F625F"/>
              </a:solidFill>
              <a:latin typeface="Calibri"/>
              <a:ea typeface="Calibri"/>
              <a:cs typeface="Calibri"/>
              <a:sym typeface="Calibri"/>
            </a:endParaRPr>
          </a:p>
          <a:p>
            <a:pPr indent="-330200" lvl="0" marL="457200" marR="0" rtl="0" algn="just">
              <a:lnSpc>
                <a:spcPct val="15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Δεν είναι μια «πραγματική» εργασία</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br>
              <a:rPr b="0" i="0" lang="sl-SI" sz="1600" u="none" cap="none" strike="noStrike">
                <a:solidFill>
                  <a:srgbClr val="5F625F"/>
                </a:solidFill>
                <a:latin typeface="Calibri"/>
                <a:ea typeface="Calibri"/>
                <a:cs typeface="Calibri"/>
                <a:sym typeface="Calibri"/>
              </a:rPr>
            </a:br>
            <a:r>
              <a:rPr b="0" i="0" lang="sl-SI" sz="1600" u="none" cap="none" strike="noStrike">
                <a:solidFill>
                  <a:srgbClr val="5F625F"/>
                </a:solidFill>
                <a:latin typeface="Calibri"/>
                <a:ea typeface="Calibri"/>
                <a:cs typeface="Calibri"/>
                <a:sym typeface="Calibri"/>
              </a:rPr>
              <a:t>Βήμα 2. Επανασχεδιάστε αυτή την εργασία χρησιμοποιώντας αρχές αυθεντικής αξιολόγησης, ώστε να την κάνετε χρήσιμη για τους εκπαιδευόμενους και να διασφαλίσετε την εγκυρότητα και αξιοπιστία της.</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Clr>
                <a:schemeClr val="dk2"/>
              </a:buClr>
              <a:buSzPts val="9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t/>
            </a:r>
            <a:endParaRPr b="1" i="0" sz="1600" u="none" cap="none" strike="noStrike">
              <a:solidFill>
                <a:schemeClr val="dk2"/>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900" u="none" cap="none" strike="noStrike">
              <a:solidFill>
                <a:srgbClr val="2D2E2D"/>
              </a:solidFill>
              <a:latin typeface="Arial"/>
              <a:ea typeface="Arial"/>
              <a:cs typeface="Arial"/>
              <a:sym typeface="Arial"/>
            </a:endParaRPr>
          </a:p>
        </p:txBody>
      </p:sp>
      <p:sp>
        <p:nvSpPr>
          <p:cNvPr id="544" name="Google Shape;544;g3ae70b7d73a_0_407"/>
          <p:cNvSpPr txBox="1"/>
          <p:nvPr/>
        </p:nvSpPr>
        <p:spPr>
          <a:xfrm>
            <a:off x="525861" y="407091"/>
            <a:ext cx="5115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Δραστηριότητα 2</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8" name="Shape 548"/>
        <p:cNvGrpSpPr/>
        <p:nvPr/>
      </p:nvGrpSpPr>
      <p:grpSpPr>
        <a:xfrm>
          <a:off x="0" y="0"/>
          <a:ext cx="0" cy="0"/>
          <a:chOff x="0" y="0"/>
          <a:chExt cx="0" cy="0"/>
        </a:xfrm>
      </p:grpSpPr>
      <p:pic>
        <p:nvPicPr>
          <p:cNvPr id="549" name="Google Shape;549;p6"/>
          <p:cNvPicPr preferRelativeResize="0"/>
          <p:nvPr>
            <p:ph idx="2" type="pic"/>
          </p:nvPr>
        </p:nvPicPr>
        <p:blipFill rotWithShape="1">
          <a:blip r:embed="rId4">
            <a:alphaModFix/>
          </a:blip>
          <a:srcRect b="3908" l="0" r="0" t="3908"/>
          <a:stretch/>
        </p:blipFill>
        <p:spPr>
          <a:xfrm>
            <a:off x="8410797" y="2706027"/>
            <a:ext cx="3212700" cy="2961600"/>
          </a:xfrm>
          <a:prstGeom prst="rect">
            <a:avLst/>
          </a:prstGeom>
          <a:noFill/>
          <a:ln>
            <a:noFill/>
          </a:ln>
        </p:spPr>
      </p:pic>
      <p:sp>
        <p:nvSpPr>
          <p:cNvPr id="550" name="Google Shape;550;p6"/>
          <p:cNvSpPr txBox="1"/>
          <p:nvPr>
            <p:ph type="title"/>
          </p:nvPr>
        </p:nvSpPr>
        <p:spPr>
          <a:xfrm>
            <a:off x="450011" y="232912"/>
            <a:ext cx="9601200" cy="114238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Μελέτη περίπτωσης (1/3)</a:t>
            </a:r>
            <a:endParaRPr/>
          </a:p>
        </p:txBody>
      </p:sp>
      <p:sp>
        <p:nvSpPr>
          <p:cNvPr id="551" name="Google Shape;551;p6"/>
          <p:cNvSpPr/>
          <p:nvPr/>
        </p:nvSpPr>
        <p:spPr>
          <a:xfrm>
            <a:off x="541400" y="1375300"/>
            <a:ext cx="7636200" cy="4542742"/>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Το πλαίσιο:</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Ο Νίκος προετοιμάζει μια τελική αξιολόγηση για να προσδιορίσει τις δεξιότητες των μαθητών στην εφαρμογή πρακτικών βιώσιμου τουρισμού (π.χ. κανόνες ανακύκλωσης απορριμμάτων και εξοικονόμησης ενέργειας). Στο παρελθόν, ο Νίκος χρησιμοποιούσε ένα τυπικό κουίζ πολλαπλής επιλογής με 30 ερωτήσεις. Η πρόκληση:</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πρόκληση:</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Για τους ενήλικες, ήταν μια βαρετή και μη ικανοποιητική εργασία, καθώς απομνημόνευαν τις απαντήσεις μόνο για να περάσουν τις εξετάσεις και, τελικά, χωρίς να αλλάξουν τίποτα στις επιχειρήσεις τους. Ο Νίκος έχει επίσης μια εκπαιδευόμενο, την κυρία Ελένη (62), η οποία διευθύνει ένα επιτυχημένο μικρό ορεινό κατάλυμα. Έχει ελαφρά προβλήματα όρασης και δυσκολεύεται με τα μικρά γράμματα στις οθόνες. Απέτυχε στο τελευταίο κουίζ επειδή το κουμπί «Επόμενο» ήταν δύσκολο να βρεθεί και ο χρονομετρητής της προκάλεσε υπερβολικό άγχος.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5" name="Shape 555"/>
        <p:cNvGrpSpPr/>
        <p:nvPr/>
      </p:nvGrpSpPr>
      <p:grpSpPr>
        <a:xfrm>
          <a:off x="0" y="0"/>
          <a:ext cx="0" cy="0"/>
          <a:chOff x="0" y="0"/>
          <a:chExt cx="0" cy="0"/>
        </a:xfrm>
      </p:grpSpPr>
      <p:pic>
        <p:nvPicPr>
          <p:cNvPr id="556" name="Google Shape;556;g3ae70b7d73a_0_2"/>
          <p:cNvPicPr preferRelativeResize="0"/>
          <p:nvPr>
            <p:ph idx="2" type="pic"/>
          </p:nvPr>
        </p:nvPicPr>
        <p:blipFill rotWithShape="1">
          <a:blip r:embed="rId4">
            <a:alphaModFix/>
          </a:blip>
          <a:srcRect b="3908" l="0" r="0" t="3908"/>
          <a:stretch/>
        </p:blipFill>
        <p:spPr>
          <a:xfrm>
            <a:off x="8410797" y="2706027"/>
            <a:ext cx="3212700" cy="2961600"/>
          </a:xfrm>
          <a:prstGeom prst="rect">
            <a:avLst/>
          </a:prstGeom>
          <a:noFill/>
          <a:ln>
            <a:noFill/>
          </a:ln>
        </p:spPr>
      </p:pic>
      <p:sp>
        <p:nvSpPr>
          <p:cNvPr id="557" name="Google Shape;557;g3ae70b7d73a_0_2"/>
          <p:cNvSpPr txBox="1"/>
          <p:nvPr>
            <p:ph type="title"/>
          </p:nvPr>
        </p:nvSpPr>
        <p:spPr>
          <a:xfrm>
            <a:off x="450011" y="232912"/>
            <a:ext cx="9601200" cy="11424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Μελέτη περίπτωσης (2/3)</a:t>
            </a:r>
            <a:endParaRPr/>
          </a:p>
        </p:txBody>
      </p:sp>
      <p:sp>
        <p:nvSpPr>
          <p:cNvPr id="558" name="Google Shape;558;g3ae70b7d73a_0_2"/>
          <p:cNvSpPr/>
          <p:nvPr/>
        </p:nvSpPr>
        <p:spPr>
          <a:xfrm>
            <a:off x="541400" y="1375300"/>
            <a:ext cx="7822200" cy="47385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λύση: </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Στην ανασχεδιασμένη εργασία, οι συμμετέχοντες πρέπει να αυτοαξιολογήσουν τη δική τους επιχείρηση. Για παράδειγμα: «Περιηγηθείτε στις εγκαταστάσεις σας. Εντοπίστε 3 τομείς όπου παραβιάζετε επί του παρόντος τους κανόνες βιωσιμότητας (π.χ. πλαστικά μίας χρήσης). Προτείνετε ένα ρεαλιστικό σχέδιο 3 βημάτων για να τα διορθώσετε μέχρι την επόμενη σεζόν».</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 </a:t>
            </a:r>
            <a:r>
              <a:rPr b="1" i="0" lang="sl-SI" sz="1600" u="none" cap="none" strike="noStrike">
                <a:solidFill>
                  <a:srgbClr val="5F625F"/>
                </a:solidFill>
                <a:latin typeface="Calibri"/>
                <a:ea typeface="Calibri"/>
                <a:cs typeface="Calibri"/>
                <a:sym typeface="Calibri"/>
              </a:rPr>
              <a:t>Γιατί είναι αυθεντική:</a:t>
            </a:r>
            <a:endParaRPr b="1"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Είναι</a:t>
            </a:r>
            <a:r>
              <a:rPr b="1" i="0" lang="sl-SI" sz="1600" u="none" cap="none" strike="noStrike">
                <a:solidFill>
                  <a:srgbClr val="5F625F"/>
                </a:solidFill>
                <a:latin typeface="Calibri"/>
                <a:ea typeface="Calibri"/>
                <a:cs typeface="Calibri"/>
                <a:sym typeface="Calibri"/>
              </a:rPr>
              <a:t> ρεαλιστικό </a:t>
            </a:r>
            <a:r>
              <a:rPr b="0" i="0" lang="sl-SI" sz="1600" u="none" cap="none" strike="noStrike">
                <a:solidFill>
                  <a:srgbClr val="5F625F"/>
                </a:solidFill>
                <a:latin typeface="Calibri"/>
                <a:ea typeface="Calibri"/>
                <a:cs typeface="Calibri"/>
                <a:sym typeface="Calibri"/>
              </a:rPr>
              <a:t>και μοιάζει με το πλαίσιο στο οποίο οι μαθητές θα χρησιμοποιήσουν τις γνώσεις τους.</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Απαιτεί </a:t>
            </a:r>
            <a:r>
              <a:rPr b="1" i="0" lang="sl-SI" sz="1600" u="none" cap="none" strike="noStrike">
                <a:solidFill>
                  <a:srgbClr val="5F625F"/>
                </a:solidFill>
                <a:latin typeface="Calibri"/>
                <a:ea typeface="Calibri"/>
                <a:cs typeface="Calibri"/>
                <a:sym typeface="Calibri"/>
              </a:rPr>
              <a:t>ανώτερης τάξης σκέψη </a:t>
            </a:r>
            <a:r>
              <a:rPr b="0" i="0" lang="sl-SI" sz="1600" u="none" cap="none" strike="noStrike">
                <a:solidFill>
                  <a:srgbClr val="5F625F"/>
                </a:solidFill>
                <a:latin typeface="Calibri"/>
                <a:ea typeface="Calibri"/>
                <a:cs typeface="Calibri"/>
                <a:sym typeface="Calibri"/>
              </a:rPr>
              <a:t>(αξιολόγηση/καινοτομία) αντί για μηχανική απομνημόνευση.</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Είναι μια </a:t>
            </a:r>
            <a:r>
              <a:rPr b="1" i="0" lang="sl-SI" sz="1600" u="none" cap="none" strike="noStrike">
                <a:solidFill>
                  <a:srgbClr val="5F625F"/>
                </a:solidFill>
                <a:latin typeface="Calibri"/>
                <a:ea typeface="Calibri"/>
                <a:cs typeface="Calibri"/>
                <a:sym typeface="Calibri"/>
              </a:rPr>
              <a:t>σύνθετη εργασία </a:t>
            </a:r>
            <a:r>
              <a:rPr b="0" i="0" lang="sl-SI" sz="1600" u="none" cap="none" strike="noStrike">
                <a:solidFill>
                  <a:srgbClr val="5F625F"/>
                </a:solidFill>
                <a:latin typeface="Calibri"/>
                <a:ea typeface="Calibri"/>
                <a:cs typeface="Calibri"/>
                <a:sym typeface="Calibri"/>
              </a:rPr>
              <a:t>που δεν μπορεί να επιλυθεί με ένα μόνο κλικ ή μια απλή εντολή τεχνητής νοημοσύνης.</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2" name="Shape 562"/>
        <p:cNvGrpSpPr/>
        <p:nvPr/>
      </p:nvGrpSpPr>
      <p:grpSpPr>
        <a:xfrm>
          <a:off x="0" y="0"/>
          <a:ext cx="0" cy="0"/>
          <a:chOff x="0" y="0"/>
          <a:chExt cx="0" cy="0"/>
        </a:xfrm>
      </p:grpSpPr>
      <p:pic>
        <p:nvPicPr>
          <p:cNvPr id="563" name="Google Shape;563;p37"/>
          <p:cNvPicPr preferRelativeResize="0"/>
          <p:nvPr>
            <p:ph idx="2" type="pic"/>
          </p:nvPr>
        </p:nvPicPr>
        <p:blipFill rotWithShape="1">
          <a:blip r:embed="rId4">
            <a:alphaModFix/>
          </a:blip>
          <a:srcRect b="3908" l="0" r="0" t="3908"/>
          <a:stretch/>
        </p:blipFill>
        <p:spPr>
          <a:xfrm>
            <a:off x="8410797" y="2706027"/>
            <a:ext cx="3212700" cy="2961600"/>
          </a:xfrm>
          <a:prstGeom prst="rect">
            <a:avLst/>
          </a:prstGeom>
          <a:noFill/>
          <a:ln>
            <a:noFill/>
          </a:ln>
        </p:spPr>
      </p:pic>
      <p:sp>
        <p:nvSpPr>
          <p:cNvPr id="564" name="Google Shape;564;p37"/>
          <p:cNvSpPr txBox="1"/>
          <p:nvPr>
            <p:ph type="title"/>
          </p:nvPr>
        </p:nvSpPr>
        <p:spPr>
          <a:xfrm>
            <a:off x="450011" y="232912"/>
            <a:ext cx="9601200" cy="11424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Μελέτη περίπτωσης (2/3)</a:t>
            </a:r>
            <a:endParaRPr/>
          </a:p>
        </p:txBody>
      </p:sp>
      <p:sp>
        <p:nvSpPr>
          <p:cNvPr id="565" name="Google Shape;565;p37"/>
          <p:cNvSpPr/>
          <p:nvPr/>
        </p:nvSpPr>
        <p:spPr>
          <a:xfrm>
            <a:off x="541400" y="1375300"/>
            <a:ext cx="7822200" cy="47385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120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Ζητά από τους εκπαιδευόμενους να δημιουργήσουν ένα απλό</a:t>
            </a:r>
            <a:r>
              <a:rPr b="1" i="0" lang="sl-SI" sz="1600" u="none" cap="none" strike="noStrike">
                <a:solidFill>
                  <a:srgbClr val="5F625F"/>
                </a:solidFill>
                <a:latin typeface="Calibri"/>
                <a:ea typeface="Calibri"/>
                <a:cs typeface="Calibri"/>
                <a:sym typeface="Calibri"/>
              </a:rPr>
              <a:t> ψηφιακό πορτφόλιο </a:t>
            </a:r>
            <a:r>
              <a:rPr b="0" i="0" lang="sl-SI" sz="1600" u="none" cap="none" strike="noStrike">
                <a:solidFill>
                  <a:srgbClr val="5F625F"/>
                </a:solidFill>
                <a:latin typeface="Calibri"/>
                <a:ea typeface="Calibri"/>
                <a:cs typeface="Calibri"/>
                <a:sym typeface="Calibri"/>
              </a:rPr>
              <a:t>(χρησιμοποιώντας ένα εργαλείο όπως το Padlet ή έναν απλό φάκελο Google). Πρέπει να ανεβάσουν φωτογραφίες του «Πριν» (τα προβλήματα) και ένα σύντομο βίντεο ή κείμενο που εξηγεί το σχέδιο «Μετά». Αυτό τεκμηριώνει την </a:t>
            </a:r>
            <a:r>
              <a:rPr b="0" i="0" lang="sl-SI" sz="1600" u="sng" cap="none" strike="noStrike">
                <a:solidFill>
                  <a:srgbClr val="5F625F"/>
                </a:solidFill>
                <a:latin typeface="Calibri"/>
                <a:ea typeface="Calibri"/>
                <a:cs typeface="Calibri"/>
                <a:sym typeface="Calibri"/>
              </a:rPr>
              <a:t>πρόοδο </a:t>
            </a:r>
            <a:r>
              <a:rPr b="0" i="0" lang="sl-SI" sz="1600" u="none" cap="none" strike="noStrike">
                <a:solidFill>
                  <a:srgbClr val="5F625F"/>
                </a:solidFill>
                <a:latin typeface="Calibri"/>
                <a:ea typeface="Calibri"/>
                <a:cs typeface="Calibri"/>
                <a:sym typeface="Calibri"/>
              </a:rPr>
              <a:t>της εργασίας τους και όχι μόνο το </a:t>
            </a:r>
            <a:r>
              <a:rPr b="0" i="0" lang="sl-SI" sz="1600" u="sng" cap="none" strike="noStrike">
                <a:solidFill>
                  <a:srgbClr val="5F625F"/>
                </a:solidFill>
                <a:latin typeface="Calibri"/>
                <a:ea typeface="Calibri"/>
                <a:cs typeface="Calibri"/>
                <a:sym typeface="Calibri"/>
              </a:rPr>
              <a:t>τελικό προϊόν.</a:t>
            </a:r>
            <a:endParaRPr b="0" i="0" sz="1600" u="sng"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9" name="Shape 569"/>
        <p:cNvGrpSpPr/>
        <p:nvPr/>
      </p:nvGrpSpPr>
      <p:grpSpPr>
        <a:xfrm>
          <a:off x="0" y="0"/>
          <a:ext cx="0" cy="0"/>
          <a:chOff x="0" y="0"/>
          <a:chExt cx="0" cy="0"/>
        </a:xfrm>
      </p:grpSpPr>
      <p:pic>
        <p:nvPicPr>
          <p:cNvPr id="570" name="Google Shape;570;g3ae70b7d73a_0_9"/>
          <p:cNvPicPr preferRelativeResize="0"/>
          <p:nvPr>
            <p:ph idx="2" type="pic"/>
          </p:nvPr>
        </p:nvPicPr>
        <p:blipFill rotWithShape="1">
          <a:blip r:embed="rId4">
            <a:alphaModFix/>
          </a:blip>
          <a:srcRect b="3908" l="0" r="0" t="3908"/>
          <a:stretch/>
        </p:blipFill>
        <p:spPr>
          <a:xfrm>
            <a:off x="8410797" y="2706027"/>
            <a:ext cx="3212700" cy="2961600"/>
          </a:xfrm>
          <a:prstGeom prst="rect">
            <a:avLst/>
          </a:prstGeom>
          <a:noFill/>
          <a:ln>
            <a:noFill/>
          </a:ln>
        </p:spPr>
      </p:pic>
      <p:sp>
        <p:nvSpPr>
          <p:cNvPr id="571" name="Google Shape;571;g3ae70b7d73a_0_9"/>
          <p:cNvSpPr txBox="1"/>
          <p:nvPr>
            <p:ph type="title"/>
          </p:nvPr>
        </p:nvSpPr>
        <p:spPr>
          <a:xfrm>
            <a:off x="450011" y="232912"/>
            <a:ext cx="9601200" cy="11424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Μελέτη περίπτωσης (3/3)</a:t>
            </a:r>
            <a:endParaRPr/>
          </a:p>
        </p:txBody>
      </p:sp>
      <p:sp>
        <p:nvSpPr>
          <p:cNvPr id="572" name="Google Shape;572;g3ae70b7d73a_0_9"/>
          <p:cNvSpPr/>
          <p:nvPr/>
        </p:nvSpPr>
        <p:spPr>
          <a:xfrm>
            <a:off x="541400" y="1375300"/>
            <a:ext cx="7636200" cy="44322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λύση: </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Γιατί είναι χωρίς αποκλεισμούς;</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Για να διασφαλίσει ότι η κα Ελένη δε θα βρεθεί σε μειονεκτική θέση, ο Νίκος εφαρμόζει </a:t>
            </a:r>
            <a:r>
              <a:rPr b="1" i="0" lang="sl-SI" sz="1600" u="none" cap="none" strike="noStrike">
                <a:solidFill>
                  <a:srgbClr val="5F625F"/>
                </a:solidFill>
                <a:latin typeface="Calibri"/>
                <a:ea typeface="Calibri"/>
                <a:cs typeface="Calibri"/>
                <a:sym typeface="Calibri"/>
              </a:rPr>
              <a:t>τις κατευθυντήριες γραμμές WCAG</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Πολλαπλές μορφές: </a:t>
            </a:r>
            <a:r>
              <a:rPr b="0" i="0" lang="sl-SI" sz="1600" u="none" cap="none" strike="noStrike">
                <a:solidFill>
                  <a:srgbClr val="5F625F"/>
                </a:solidFill>
                <a:latin typeface="Calibri"/>
                <a:ea typeface="Calibri"/>
                <a:cs typeface="Calibri"/>
                <a:sym typeface="Calibri"/>
              </a:rPr>
              <a:t>Επιτρέπει στους εκπαιδευόμενους να υποβάλουν το σχέδιό τους είτε ως γραπτό έγγραφο είτε ως φωνητική σημείωση/παρουσίαση βίντεο.</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Επιλογή πλατφόρμας: </a:t>
            </a:r>
            <a:r>
              <a:rPr b="0" i="0" lang="sl-SI" sz="1600" u="none" cap="none" strike="noStrike">
                <a:solidFill>
                  <a:srgbClr val="5F625F"/>
                </a:solidFill>
                <a:latin typeface="Calibri"/>
                <a:ea typeface="Calibri"/>
                <a:cs typeface="Calibri"/>
                <a:sym typeface="Calibri"/>
              </a:rPr>
              <a:t>Διασφαλίζει ότι η επιλεγμένη πλατφόρμα υποστηρίζει </a:t>
            </a:r>
            <a:r>
              <a:rPr b="1" i="0" lang="sl-SI" sz="1600" u="none" cap="none" strike="noStrike">
                <a:solidFill>
                  <a:srgbClr val="5F625F"/>
                </a:solidFill>
                <a:latin typeface="Calibri"/>
                <a:ea typeface="Calibri"/>
                <a:cs typeface="Calibri"/>
                <a:sym typeface="Calibri"/>
              </a:rPr>
              <a:t>τη λειτουργία μετατροπής κειμένου σε ομιλία </a:t>
            </a:r>
            <a:r>
              <a:rPr b="0" i="0" lang="sl-SI" sz="1600" u="none" cap="none" strike="noStrike">
                <a:solidFill>
                  <a:srgbClr val="5F625F"/>
                </a:solidFill>
                <a:latin typeface="Calibri"/>
                <a:ea typeface="Calibri"/>
                <a:cs typeface="Calibri"/>
                <a:sym typeface="Calibri"/>
              </a:rPr>
              <a:t>και διαθέτει κουμπιά υψηλής αντίθεσης για την πλοήγηση.</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6" name="Shape 576"/>
        <p:cNvGrpSpPr/>
        <p:nvPr/>
      </p:nvGrpSpPr>
      <p:grpSpPr>
        <a:xfrm>
          <a:off x="0" y="0"/>
          <a:ext cx="0" cy="0"/>
          <a:chOff x="0" y="0"/>
          <a:chExt cx="0" cy="0"/>
        </a:xfrm>
      </p:grpSpPr>
      <p:pic>
        <p:nvPicPr>
          <p:cNvPr id="577" name="Google Shape;577;g3ae70b7d73a_0_413"/>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78" name="Google Shape;578;g3ae70b7d73a_0_413"/>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Ο κύκλος ανατροφοδότησης: δώστε για να βελτιωθείτε</a:t>
            </a:r>
            <a:endParaRPr b="1" i="0" sz="2600" u="none" cap="none" strike="noStrike">
              <a:solidFill>
                <a:srgbClr val="C52B87"/>
              </a:solidFill>
              <a:latin typeface="Calibri"/>
              <a:ea typeface="Calibri"/>
              <a:cs typeface="Calibri"/>
              <a:sym typeface="Calibri"/>
            </a:endParaRPr>
          </a:p>
        </p:txBody>
      </p:sp>
      <p:sp>
        <p:nvSpPr>
          <p:cNvPr id="579" name="Google Shape;579;g3ae70b7d73a_0_413"/>
          <p:cNvSpPr/>
          <p:nvPr/>
        </p:nvSpPr>
        <p:spPr>
          <a:xfrm>
            <a:off x="678549" y="1252425"/>
            <a:ext cx="8249901" cy="4916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Αν και η ατομική ανατροφοδότηση είναι ιδανική, δεν είναι πάντα πρακτική ή εφικτή, ειδικά σε μαθήματα που διεξάγονται εξ ολοκλήρου διαδικτυακά. Αυτό που πρέπει να κάνουμε είναι να συνδυάσουμε διαφορετικούς τύπους ανατροφοδότησης: ανατροφοδότηση από τον εκπαιδευτικό, από τους συμμαθητές και αυτοματοποιημένη. Αυτό βοηθάει τους εκπαιδευόμενους να παραμένουν συνδεδεμένοι.</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Η ανατροφοδότηση πρέπει να είναι κάτι περισσότερο από ένα «Μπράβο!». Για να είναι εποικοδομητική, θα μπορούσε να ακολουθεί τις παρακάτω αρχές:</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Προσανατολισμένη στους στόχους</a:t>
            </a:r>
            <a:r>
              <a:rPr b="0" i="0" lang="sl-SI" sz="1600" u="none" cap="none" strike="noStrike">
                <a:solidFill>
                  <a:srgbClr val="5F625F"/>
                </a:solidFill>
                <a:latin typeface="Calibri"/>
                <a:ea typeface="Calibri"/>
                <a:cs typeface="Calibri"/>
                <a:sym typeface="Calibri"/>
              </a:rPr>
              <a:t>: Ευθυγραμμίστε τα σχόλια άμεσα με τους μαθησιακούς στόχους (π.χ. «Πληρούσες τα κριτήρια για κριτική ανάλυση, αλλά...»). </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Συγκεκριμένη και σαφής</a:t>
            </a:r>
            <a:r>
              <a:rPr b="0" i="0" lang="sl-SI" sz="1600" u="none" cap="none" strike="noStrike">
                <a:solidFill>
                  <a:srgbClr val="5F625F"/>
                </a:solidFill>
                <a:latin typeface="Calibri"/>
                <a:ea typeface="Calibri"/>
                <a:cs typeface="Calibri"/>
                <a:sym typeface="Calibri"/>
              </a:rPr>
              <a:t>: Χρησιμοποιήστε συγκεκριμένα στοιχεία. Αποφύγετε τους αόριστους επαίνους.</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Προσανατολισμένη στη δράση</a:t>
            </a:r>
            <a:r>
              <a:rPr b="0" i="0" lang="sl-SI" sz="1600" u="none" cap="none" strike="noStrike">
                <a:solidFill>
                  <a:srgbClr val="5F625F"/>
                </a:solidFill>
                <a:latin typeface="Calibri"/>
                <a:ea typeface="Calibri"/>
                <a:cs typeface="Calibri"/>
                <a:sym typeface="Calibri"/>
              </a:rPr>
              <a:t>: Δώστε ένα σαφές «επόμενο βήμα» ή πρόταση για βελτίωση.</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Επίκαιρη</a:t>
            </a:r>
            <a:r>
              <a:rPr b="0" i="0" lang="sl-SI" sz="1600" u="none" cap="none" strike="noStrike">
                <a:solidFill>
                  <a:srgbClr val="5F625F"/>
                </a:solidFill>
                <a:latin typeface="Calibri"/>
                <a:ea typeface="Calibri"/>
                <a:cs typeface="Calibri"/>
                <a:sym typeface="Calibri"/>
              </a:rPr>
              <a:t>: Οι ενήλικες χρειάζονται άμεσες απαντήσεις για να τις εφαρμόσουν στην εργασία τους.</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Πολιτισμικά σχετική</a:t>
            </a:r>
            <a:r>
              <a:rPr b="0" i="0" lang="sl-SI" sz="1600" u="none" cap="none" strike="noStrike">
                <a:solidFill>
                  <a:srgbClr val="5F625F"/>
                </a:solidFill>
                <a:latin typeface="Calibri"/>
                <a:ea typeface="Calibri"/>
                <a:cs typeface="Calibri"/>
                <a:sym typeface="Calibri"/>
              </a:rPr>
              <a:t>: Σε ποικιλόμορφες ομάδες, η ανατροφοδότηση πρέπει να σέβεται τις πολιτισμικές διαφορές. Π.χ. Ορισμένοι πολιτισμοί προτιμούν την άμεση διόρθωση, ενώ άλλοι εκτιμούν την ανωνυμία/ εάν η γλώσσα δεν αποτελεί το επίκεντρο της αξιολόγησης, αποφύγετε την υπερβολική διόρθωση της σύνταξης, καθώς αυτό μπορεί να αποθαρρύνει τους ενήλικες μαθητές.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83" name="Shape 583"/>
        <p:cNvGrpSpPr/>
        <p:nvPr/>
      </p:nvGrpSpPr>
      <p:grpSpPr>
        <a:xfrm>
          <a:off x="0" y="0"/>
          <a:ext cx="0" cy="0"/>
          <a:chOff x="0" y="0"/>
          <a:chExt cx="0" cy="0"/>
        </a:xfrm>
      </p:grpSpPr>
      <p:pic>
        <p:nvPicPr>
          <p:cNvPr id="584" name="Google Shape;584;g3ae70b7d73a_0_421"/>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85" name="Google Shape;585;g3ae70b7d73a_0_421"/>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Ο κύκλος ανατροφοδότησης: προσφέρετε για να βελτιωθείτε</a:t>
            </a:r>
            <a:endParaRPr b="1" i="0" sz="2600" u="none" cap="none" strike="noStrike">
              <a:solidFill>
                <a:srgbClr val="C52B87"/>
              </a:solidFill>
              <a:latin typeface="Calibri"/>
              <a:ea typeface="Calibri"/>
              <a:cs typeface="Calibri"/>
              <a:sym typeface="Calibri"/>
            </a:endParaRPr>
          </a:p>
        </p:txBody>
      </p:sp>
      <p:sp>
        <p:nvSpPr>
          <p:cNvPr id="586" name="Google Shape;586;g3ae70b7d73a_0_421"/>
          <p:cNvSpPr/>
          <p:nvPr/>
        </p:nvSpPr>
        <p:spPr>
          <a:xfrm>
            <a:off x="678550" y="1252425"/>
            <a:ext cx="8250000" cy="49167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Τεχνική: Η «μέθοδος σάντουιτς»</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Μια κλασική δομή για τα σχόλια: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AutoNum type="arabicPeriod"/>
            </a:pPr>
            <a:r>
              <a:rPr b="1" i="0" lang="sl-SI" sz="1600" u="none" cap="none" strike="noStrike">
                <a:solidFill>
                  <a:srgbClr val="5F625F"/>
                </a:solidFill>
                <a:latin typeface="Calibri"/>
                <a:ea typeface="Calibri"/>
                <a:cs typeface="Calibri"/>
                <a:sym typeface="Calibri"/>
              </a:rPr>
              <a:t>Επάνω στρώση: </a:t>
            </a:r>
            <a:r>
              <a:rPr b="0" i="0" lang="sl-SI" sz="1600" u="none" cap="none" strike="noStrike">
                <a:solidFill>
                  <a:srgbClr val="5F625F"/>
                </a:solidFill>
                <a:latin typeface="Calibri"/>
                <a:ea typeface="Calibri"/>
                <a:cs typeface="Calibri"/>
                <a:sym typeface="Calibri"/>
              </a:rPr>
              <a:t>Θετικό σχόλιο για την προσπάθεια/τα δυνατά σημεία («Εκτιμώ το βάθος της έρευνάς σου...»).</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AutoNum type="arabicPeriod"/>
            </a:pPr>
            <a:r>
              <a:rPr b="1" i="0" lang="sl-SI" sz="1600" u="none" cap="none" strike="noStrike">
                <a:solidFill>
                  <a:srgbClr val="5F625F"/>
                </a:solidFill>
                <a:latin typeface="Calibri"/>
                <a:ea typeface="Calibri"/>
                <a:cs typeface="Calibri"/>
                <a:sym typeface="Calibri"/>
              </a:rPr>
              <a:t>Μεσαίο επίπεδο: </a:t>
            </a:r>
            <a:r>
              <a:rPr b="0" i="0" lang="sl-SI" sz="1600" u="none" cap="none" strike="noStrike">
                <a:solidFill>
                  <a:srgbClr val="5F625F"/>
                </a:solidFill>
                <a:latin typeface="Calibri"/>
                <a:ea typeface="Calibri"/>
                <a:cs typeface="Calibri"/>
                <a:sym typeface="Calibri"/>
              </a:rPr>
              <a:t>Κριτική παρατήρηση σχετικά με τα σημεία που χρειάζονται βελτίωση («Ωστόσο, η σύνδεση με τη θεωρία είναι αδύναμη...»).</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AutoNum type="arabicPeriod"/>
            </a:pPr>
            <a:r>
              <a:rPr b="1" i="0" lang="sl-SI" sz="1600" u="none" cap="none" strike="noStrike">
                <a:solidFill>
                  <a:srgbClr val="5F625F"/>
                </a:solidFill>
                <a:latin typeface="Calibri"/>
                <a:ea typeface="Calibri"/>
                <a:cs typeface="Calibri"/>
                <a:sym typeface="Calibri"/>
              </a:rPr>
              <a:t>Κάτω επίπεδο: </a:t>
            </a:r>
            <a:r>
              <a:rPr b="0" i="0" lang="sl-SI" sz="1600" u="none" cap="none" strike="noStrike">
                <a:solidFill>
                  <a:srgbClr val="5F625F"/>
                </a:solidFill>
                <a:latin typeface="Calibri"/>
                <a:ea typeface="Calibri"/>
                <a:cs typeface="Calibri"/>
                <a:sym typeface="Calibri"/>
              </a:rPr>
              <a:t>Τελικό θετικό σχόλιο για το κλείσιμο («Με αυτή την προσαρμογή, το επιχείρημα θα είναι πολύ ισχυρό, επειδή...»).</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t/>
            </a:r>
            <a:endParaRPr b="0" i="0" sz="16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1600"/>
              <a:buFont typeface="Arial"/>
              <a:buNone/>
            </a:pPr>
            <a:r>
              <a:t/>
            </a:r>
            <a:endParaRPr b="0" i="0" sz="1600" u="none" cap="none" strike="noStrike">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90" name="Shape 590"/>
        <p:cNvGrpSpPr/>
        <p:nvPr/>
      </p:nvGrpSpPr>
      <p:grpSpPr>
        <a:xfrm>
          <a:off x="0" y="0"/>
          <a:ext cx="0" cy="0"/>
          <a:chOff x="0" y="0"/>
          <a:chExt cx="0" cy="0"/>
        </a:xfrm>
      </p:grpSpPr>
      <p:pic>
        <p:nvPicPr>
          <p:cNvPr id="591" name="Google Shape;591;g3ae70b7d73a_0_437"/>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92" name="Google Shape;592;g3ae70b7d73a_0_437"/>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Ο κύκλος ανατροφοδότησης: προσφέρετε για να βελτιωθείτε</a:t>
            </a:r>
            <a:endParaRPr b="1" i="0" sz="2600" u="none" cap="none" strike="noStrike">
              <a:solidFill>
                <a:srgbClr val="C52B87"/>
              </a:solidFill>
              <a:latin typeface="Calibri"/>
              <a:ea typeface="Calibri"/>
              <a:cs typeface="Calibri"/>
              <a:sym typeface="Calibri"/>
            </a:endParaRPr>
          </a:p>
        </p:txBody>
      </p:sp>
      <p:sp>
        <p:nvSpPr>
          <p:cNvPr id="593" name="Google Shape;593;g3ae70b7d73a_0_437"/>
          <p:cNvSpPr/>
          <p:nvPr/>
        </p:nvSpPr>
        <p:spPr>
          <a:xfrm>
            <a:off x="678550" y="1252425"/>
            <a:ext cx="8250000" cy="49167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Τεχνική: Αξιολόγηση από συμμαθητές και αυτοαξιολόγηση</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Για να προωθήσουμε την «Αξιολόγηση ως Μάθηση», μπορούμε να μετατοπίσουμε την έμφαση στους ίδιους τους εκπαιδευόμενους. </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Αξιολόγηση από συμμαθητές: </a:t>
            </a:r>
            <a:r>
              <a:rPr b="0" i="0" lang="sl-SI" sz="1600" u="none" cap="none" strike="noStrike">
                <a:solidFill>
                  <a:srgbClr val="5F625F"/>
                </a:solidFill>
                <a:latin typeface="Calibri"/>
                <a:ea typeface="Calibri"/>
                <a:cs typeface="Calibri"/>
                <a:sym typeface="Calibri"/>
              </a:rPr>
              <a:t>Οι εκπαιδευόμενοι παρέχουν ανατροφοδότηση ο ένας στον άλλο.</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Calibri"/>
              <a:buChar char="○"/>
            </a:pPr>
            <a:r>
              <a:rPr b="0" i="1" lang="sl-SI" sz="1600" u="none" cap="none" strike="noStrike">
                <a:solidFill>
                  <a:srgbClr val="5F625F"/>
                </a:solidFill>
                <a:latin typeface="Calibri"/>
                <a:ea typeface="Calibri"/>
                <a:cs typeface="Calibri"/>
                <a:sym typeface="Calibri"/>
              </a:rPr>
              <a:t>Βήμα 1: </a:t>
            </a:r>
            <a:r>
              <a:rPr b="0" i="0" lang="sl-SI" sz="1600" u="none" cap="none" strike="noStrike">
                <a:solidFill>
                  <a:srgbClr val="5F625F"/>
                </a:solidFill>
                <a:latin typeface="Calibri"/>
                <a:ea typeface="Calibri"/>
                <a:cs typeface="Calibri"/>
                <a:sym typeface="Calibri"/>
              </a:rPr>
              <a:t>Κοινοποιήστε σαφείς προσδοκίες.</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0" i="1" lang="sl-SI" sz="1600" u="none" cap="none" strike="noStrike">
                <a:solidFill>
                  <a:srgbClr val="5F625F"/>
                </a:solidFill>
                <a:latin typeface="Calibri"/>
                <a:ea typeface="Calibri"/>
                <a:cs typeface="Calibri"/>
                <a:sym typeface="Calibri"/>
              </a:rPr>
              <a:t>Βήμα 2: </a:t>
            </a:r>
            <a:r>
              <a:rPr b="0" i="0" lang="sl-SI" sz="1600" u="none" cap="none" strike="noStrike">
                <a:solidFill>
                  <a:srgbClr val="5F625F"/>
                </a:solidFill>
                <a:latin typeface="Calibri"/>
                <a:ea typeface="Calibri"/>
                <a:cs typeface="Calibri"/>
                <a:sym typeface="Calibri"/>
              </a:rPr>
              <a:t>Παρέχετε μια συγκεκριμένη </a:t>
            </a:r>
            <a:r>
              <a:rPr b="1" i="0" lang="sl-SI" sz="1600" u="none" cap="none" strike="noStrike">
                <a:solidFill>
                  <a:srgbClr val="5F625F"/>
                </a:solidFill>
                <a:latin typeface="Calibri"/>
                <a:ea typeface="Calibri"/>
                <a:cs typeface="Calibri"/>
                <a:sym typeface="Calibri"/>
              </a:rPr>
              <a:t>λίστα ελέγχου ή κριτήρια αξιολόγησης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Calibri"/>
              <a:buChar char="○"/>
            </a:pPr>
            <a:r>
              <a:rPr b="0" i="1" lang="sl-SI" sz="1600" u="none" cap="none" strike="noStrike">
                <a:solidFill>
                  <a:srgbClr val="5F625F"/>
                </a:solidFill>
                <a:latin typeface="Calibri"/>
                <a:ea typeface="Calibri"/>
                <a:cs typeface="Calibri"/>
                <a:sym typeface="Calibri"/>
              </a:rPr>
              <a:t>Βήμα 3: </a:t>
            </a:r>
            <a:r>
              <a:rPr b="0" i="0" lang="sl-SI" sz="1600" u="none" cap="none" strike="noStrike">
                <a:solidFill>
                  <a:srgbClr val="5F625F"/>
                </a:solidFill>
                <a:latin typeface="Calibri"/>
                <a:ea typeface="Calibri"/>
                <a:cs typeface="Calibri"/>
                <a:sym typeface="Calibri"/>
              </a:rPr>
              <a:t>Δείξτε την αναμενόμενη συμπεριφορά (δείξτε τους πώς μοιάζει η καλή ανατροφοδότηση).</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Αυτοαξιολόγηση: </a:t>
            </a:r>
            <a:r>
              <a:rPr b="0" i="0" lang="sl-SI" sz="1600" u="none" cap="none" strike="noStrike">
                <a:solidFill>
                  <a:srgbClr val="5F625F"/>
                </a:solidFill>
                <a:latin typeface="Calibri"/>
                <a:ea typeface="Calibri"/>
                <a:cs typeface="Calibri"/>
                <a:sym typeface="Calibri"/>
              </a:rPr>
              <a:t>Πριν υποβάλουν οποιαδήποτε εργασία, ζητήστε τους να «βαθμολογήσουν» τους εαυτούς τους με βάση τη ρουμπρίκα. Αυτό τους αναγκάζει να αναστοχαστούν σχετικά με την πρόοδό τους και μειώνει το χάσμα μεταξύ της αντίληψής τους και της πραγματικότητας</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97" name="Shape 597"/>
        <p:cNvGrpSpPr/>
        <p:nvPr/>
      </p:nvGrpSpPr>
      <p:grpSpPr>
        <a:xfrm>
          <a:off x="0" y="0"/>
          <a:ext cx="0" cy="0"/>
          <a:chOff x="0" y="0"/>
          <a:chExt cx="0" cy="0"/>
        </a:xfrm>
      </p:grpSpPr>
      <p:pic>
        <p:nvPicPr>
          <p:cNvPr id="598" name="Google Shape;598;g3ae70b7d73a_0_429"/>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599" name="Google Shape;599;g3ae70b7d73a_0_429"/>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Ο κύκλος ανατροφοδότησης: προσφέρετε για να βελτιωθείτε</a:t>
            </a:r>
            <a:endParaRPr b="1" i="0" sz="2600" u="none" cap="none" strike="noStrike">
              <a:solidFill>
                <a:srgbClr val="C52B87"/>
              </a:solidFill>
              <a:latin typeface="Calibri"/>
              <a:ea typeface="Calibri"/>
              <a:cs typeface="Calibri"/>
              <a:sym typeface="Calibri"/>
            </a:endParaRPr>
          </a:p>
        </p:txBody>
      </p:sp>
      <p:sp>
        <p:nvSpPr>
          <p:cNvPr id="600" name="Google Shape;600;g3ae70b7d73a_0_429"/>
          <p:cNvSpPr/>
          <p:nvPr/>
        </p:nvSpPr>
        <p:spPr>
          <a:xfrm>
            <a:off x="678550" y="1252425"/>
            <a:ext cx="8291400" cy="49167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rgbClr val="000000"/>
              </a:buClr>
              <a:buSzPts val="1600"/>
              <a:buFont typeface="Arial"/>
              <a:buNone/>
            </a:pPr>
            <a:r>
              <a:rPr b="1" i="0" lang="sl-SI" sz="1600" u="none" cap="none" strike="noStrike">
                <a:solidFill>
                  <a:srgbClr val="5F625F"/>
                </a:solidFill>
                <a:latin typeface="Calibri"/>
                <a:ea typeface="Calibri"/>
                <a:cs typeface="Calibri"/>
                <a:sym typeface="Calibri"/>
              </a:rPr>
              <a:t>Ανατροφοδότηση με τη βοήθεια της τεχνητής νοημοσύνης: αυτοματοποίηση με ανθρώπινη πινελιά</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Η τεχνητή νοημοσύνη μπορεί να σας βοηθήσει αναλαμβάνοντας το «πιο δύσκολο έργο» της αρχικής σύνταξης, επιτρέποντάς σας να επικεντρωθείτε στην εξατομίκευση.</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Χρησιμοποιήστε το GenAI για να δημιουργήσετε ένα πρώτο προσχέδιο ανατροφοδότησης με βάση μια κλίμακα αξιολόγησης. Για παράδειγμα, επικολλήστε μια απάντηση (ανώνυμη) και την κλίμακα αξιολόγησής σας στο ChatGPT και ζητήστε του να «Ελέγξει την απάντηση χρησιμοποιώντας την κλίμακα αξιολόγησης». Εάν το αποτέλεσμα περιλαμβάνει συστάσεις για βελτίωση, μπορείτε να ζητήσετε από το εργαλείο να εντοπίσει τόσο τα δυνατά όσο και τα αδύνατα σημεία. Στη συνέχεια, ελέγξτε και επεξεργαστείτε το αποτέλεσμα για να προσθέσετε τον προσωπικό σας τόνο.</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Εργαλεία όπως το Brisk Teaching μπορούν να δημιουργήσουν αυτόματα «Glows» (δυνατά σημεία) και «Grows» (περιοχές που χρειάζονται βελτίωση) σύμφωνα με τα πρότυπα.</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1600"/>
              <a:buFont typeface="Arial"/>
              <a:buNone/>
            </a:pPr>
            <a:r>
              <a:t/>
            </a:r>
            <a:endParaRPr b="1" i="0" sz="1600" u="none" cap="none" strike="noStrike">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13" name="Shape 413"/>
        <p:cNvGrpSpPr/>
        <p:nvPr/>
      </p:nvGrpSpPr>
      <p:grpSpPr>
        <a:xfrm>
          <a:off x="0" y="0"/>
          <a:ext cx="0" cy="0"/>
          <a:chOff x="0" y="0"/>
          <a:chExt cx="0" cy="0"/>
        </a:xfrm>
      </p:grpSpPr>
      <p:sp>
        <p:nvSpPr>
          <p:cNvPr id="414" name="Google Shape;414;p3"/>
          <p:cNvSpPr txBox="1"/>
          <p:nvPr>
            <p:ph type="title"/>
          </p:nvPr>
        </p:nvSpPr>
        <p:spPr>
          <a:xfrm>
            <a:off x="844526" y="759124"/>
            <a:ext cx="3657600" cy="66578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rgbClr val="C52B87"/>
              </a:buClr>
              <a:buSzPct val="111111"/>
              <a:buFont typeface="Calibri"/>
              <a:buNone/>
            </a:pPr>
            <a:r>
              <a:rPr lang="sl-SI">
                <a:solidFill>
                  <a:srgbClr val="C52B87"/>
                </a:solidFill>
                <a:latin typeface="Calibri"/>
                <a:ea typeface="Calibri"/>
                <a:cs typeface="Calibri"/>
                <a:sym typeface="Calibri"/>
              </a:rPr>
              <a:t>Μαθησιακά </a:t>
            </a:r>
            <a:r>
              <a:rPr lang="sl-SI">
                <a:solidFill>
                  <a:srgbClr val="0070C0"/>
                </a:solidFill>
                <a:latin typeface="Calibri"/>
                <a:ea typeface="Calibri"/>
                <a:cs typeface="Calibri"/>
                <a:sym typeface="Calibri"/>
              </a:rPr>
              <a:t>αποτελέσματα</a:t>
            </a:r>
            <a:endParaRPr/>
          </a:p>
        </p:txBody>
      </p:sp>
      <p:pic>
        <p:nvPicPr>
          <p:cNvPr id="415" name="Google Shape;415;p3"/>
          <p:cNvPicPr preferRelativeResize="0"/>
          <p:nvPr>
            <p:ph idx="2" type="pic"/>
          </p:nvPr>
        </p:nvPicPr>
        <p:blipFill rotWithShape="1">
          <a:blip r:embed="rId4">
            <a:alphaModFix/>
          </a:blip>
          <a:srcRect b="3908" l="0" r="0" t="3908"/>
          <a:stretch/>
        </p:blipFill>
        <p:spPr>
          <a:xfrm>
            <a:off x="5727939" y="232912"/>
            <a:ext cx="5895579" cy="5434643"/>
          </a:xfrm>
          <a:prstGeom prst="rect">
            <a:avLst/>
          </a:prstGeom>
          <a:noFill/>
          <a:ln>
            <a:noFill/>
          </a:ln>
        </p:spPr>
      </p:pic>
      <p:sp>
        <p:nvSpPr>
          <p:cNvPr id="416" name="Google Shape;416;p3"/>
          <p:cNvSpPr txBox="1"/>
          <p:nvPr>
            <p:ph idx="1" type="body"/>
          </p:nvPr>
        </p:nvSpPr>
        <p:spPr>
          <a:xfrm>
            <a:off x="715125" y="1550000"/>
            <a:ext cx="4508100" cy="363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600"/>
              <a:buNone/>
            </a:pPr>
            <a:r>
              <a:rPr lang="sl-SI">
                <a:solidFill>
                  <a:srgbClr val="5F625F"/>
                </a:solidFill>
                <a:latin typeface="Calibri"/>
                <a:ea typeface="Calibri"/>
                <a:cs typeface="Calibri"/>
                <a:sym typeface="Calibri"/>
              </a:rPr>
              <a:t>Μετά την ολοκλήρωση αυτής της ενότητας SDL, θα έχετε αποκτήσει τις ακόλουθες γνώσεις, δεξιότητες και στάσεις: </a:t>
            </a:r>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LO 1: Αξιολογήστε τη συνάφεια μεταξύ των τύπων ψηφιακής αξιολόγησης και των παιδαγωγικών στόχων, προκειμένου να επιλέξετε τον καταλληλότερο για την ψηφιακή μάθηση.</a:t>
            </a:r>
            <a:endParaRPr>
              <a:solidFill>
                <a:srgbClr val="5F625F"/>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LO 2: Σχεδιάζετε διαδραστική ψηφιακή αξιολόγηση, η οποία είναι αυθεντική, συμπεριληπτική και έγκυρη, αναγνωρίζοντας τον ρόλο της τεχνητής νοημοσύνης.</a:t>
            </a:r>
            <a:endParaRPr>
              <a:solidFill>
                <a:srgbClr val="5F625F"/>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LO 3: Εκτίμηση του ρόλου της διαφανούς, μαθητοκεντρικής ανατροφοδότησης, προσαρμόζοντας τις μεθόδους αξιολόγησης ώστε να ενδυναμώνονται οι εκπαιδευόμενοι.</a:t>
            </a:r>
            <a:endParaRPr>
              <a:solidFill>
                <a:srgbClr val="5F625F"/>
              </a:solidFill>
              <a:latin typeface="Calibri"/>
              <a:ea typeface="Calibri"/>
              <a:cs typeface="Calibri"/>
              <a:sym typeface="Calibri"/>
            </a:endParaRPr>
          </a:p>
          <a:p>
            <a:pPr indent="0" lvl="0" marL="457200" rtl="0" algn="l">
              <a:lnSpc>
                <a:spcPct val="90000"/>
              </a:lnSpc>
              <a:spcBef>
                <a:spcPts val="1200"/>
              </a:spcBef>
              <a:spcAft>
                <a:spcPts val="0"/>
              </a:spcAft>
              <a:buSzPts val="1600"/>
              <a:buNone/>
            </a:pPr>
            <a:r>
              <a:t/>
            </a:r>
            <a:endParaRPr>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04" name="Shape 604"/>
        <p:cNvGrpSpPr/>
        <p:nvPr/>
      </p:nvGrpSpPr>
      <p:grpSpPr>
        <a:xfrm>
          <a:off x="0" y="0"/>
          <a:ext cx="0" cy="0"/>
          <a:chOff x="0" y="0"/>
          <a:chExt cx="0" cy="0"/>
        </a:xfrm>
      </p:grpSpPr>
      <p:pic>
        <p:nvPicPr>
          <p:cNvPr id="605" name="Google Shape;605;p38"/>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606" name="Google Shape;606;p38"/>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Ο κύκλος ανατροφοδότησης: προσφέρετε για να βελτιωθείτε</a:t>
            </a:r>
            <a:endParaRPr b="1" i="0" sz="2600" u="none" cap="none" strike="noStrike">
              <a:solidFill>
                <a:srgbClr val="C52B87"/>
              </a:solidFill>
              <a:latin typeface="Calibri"/>
              <a:ea typeface="Calibri"/>
              <a:cs typeface="Calibri"/>
              <a:sym typeface="Calibri"/>
            </a:endParaRPr>
          </a:p>
        </p:txBody>
      </p:sp>
      <p:sp>
        <p:nvSpPr>
          <p:cNvPr id="607" name="Google Shape;607;p38"/>
          <p:cNvSpPr/>
          <p:nvPr/>
        </p:nvSpPr>
        <p:spPr>
          <a:xfrm>
            <a:off x="678550" y="1252425"/>
            <a:ext cx="8291400" cy="49167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100000"/>
              </a:lnSpc>
              <a:spcBef>
                <a:spcPts val="100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Μπορείτε να ενθαρρύνετε τους εκπαιδευόμενους να χρησιμοποιούν ένα Γλωσσικό Μοντέλο (π.χ. ChatGPT, Gemini) για να λάβουν ανατροφοδότηση και ιδέες για βελτίωση. Ωστόσο, σημειώστε ότι η τεχνητή νοημοσύνη συχνά δημιουργεί περιεχόμενο που φαίνεται σωστό, αλλά στην πραγματικότητα είναι λάθος ή μεροληπτικό. Στερείται σε βάθος κατανόησης συγκεκριμένων πεδίων ή του υπόβαθρου των εκπαιδευόμενων, πράγμα που σημαίνει ότι μπορεί να παρέχει γενικές ή ανακριβείς συμβουλές. Εάν ένας εκπαιδευόμενος δεν μπορεί να αξιολογήσει κριτικά το αποτέλεσμα της τεχνητής νοημοσύνης, ενδέχεται να το δεχτεί ως αλήθεια.</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1600"/>
              <a:buFont typeface="Arial"/>
              <a:buNone/>
            </a:pPr>
            <a:r>
              <a:t/>
            </a:r>
            <a:endParaRPr b="1" i="0" sz="1600" u="none" cap="none" strike="noStrike">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11" name="Shape 611"/>
        <p:cNvGrpSpPr/>
        <p:nvPr/>
      </p:nvGrpSpPr>
      <p:grpSpPr>
        <a:xfrm>
          <a:off x="0" y="0"/>
          <a:ext cx="0" cy="0"/>
          <a:chOff x="0" y="0"/>
          <a:chExt cx="0" cy="0"/>
        </a:xfrm>
      </p:grpSpPr>
      <p:pic>
        <p:nvPicPr>
          <p:cNvPr id="612" name="Google Shape;612;p7"/>
          <p:cNvPicPr preferRelativeResize="0"/>
          <p:nvPr>
            <p:ph idx="2" type="pic"/>
          </p:nvPr>
        </p:nvPicPr>
        <p:blipFill rotWithShape="1">
          <a:blip r:embed="rId4">
            <a:alphaModFix/>
          </a:blip>
          <a:srcRect b="3908" l="0" r="0" t="3908"/>
          <a:stretch/>
        </p:blipFill>
        <p:spPr>
          <a:xfrm>
            <a:off x="8209721" y="2520644"/>
            <a:ext cx="3413801" cy="3146832"/>
          </a:xfrm>
          <a:prstGeom prst="rect">
            <a:avLst/>
          </a:prstGeom>
          <a:noFill/>
          <a:ln>
            <a:noFill/>
          </a:ln>
        </p:spPr>
      </p:pic>
      <p:sp>
        <p:nvSpPr>
          <p:cNvPr id="613" name="Google Shape;613;p7"/>
          <p:cNvSpPr txBox="1"/>
          <p:nvPr/>
        </p:nvSpPr>
        <p:spPr>
          <a:xfrm>
            <a:off x="1034826" y="976425"/>
            <a:ext cx="5061173"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Μελέτη περίπτωσης (1/3)</a:t>
            </a:r>
            <a:endParaRPr b="1" i="0" sz="2400" u="none" cap="none" strike="noStrike">
              <a:solidFill>
                <a:srgbClr val="C52B87"/>
              </a:solidFill>
              <a:latin typeface="Arial"/>
              <a:ea typeface="Arial"/>
              <a:cs typeface="Arial"/>
              <a:sym typeface="Arial"/>
            </a:endParaRPr>
          </a:p>
        </p:txBody>
      </p:sp>
      <p:sp>
        <p:nvSpPr>
          <p:cNvPr id="614" name="Google Shape;614;p7"/>
          <p:cNvSpPr/>
          <p:nvPr/>
        </p:nvSpPr>
        <p:spPr>
          <a:xfrm>
            <a:off x="1034826" y="1341783"/>
            <a:ext cx="7174895" cy="532449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Το πλαίσιο:</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Ο Νίκος διοργανώνει ένα επαγγελματικό σεμινάριο για τους ιδιοκτήτες ξενώνων της περιοχής των Ιωαννίνων. Ένας από τους μαθητές του είναι ο κ. Γιώργος, ιδιοκτήτης μιας μικρής ταβέρνας με 30 χρόνια εμπειρίας, αλλά περιορισμένες ψηφιακές δεξιότητες. Η τρέχουσα ενότητα του σεμιναρίου επικεντρώνεται στον τρόπο διαχείρισης της διαδικτυακής φήμης. Μία από τις διαμορφωτικές αξιολογήσεις τους είναι η σύνταξη μιας επαγγελματικής απάντησης σε μια αρνητική κριτική πελάτη.</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πρόκληση: </a:t>
            </a:r>
            <a:r>
              <a:rPr b="0" i="0" lang="sl-SI" sz="1600" u="none" cap="none" strike="noStrike">
                <a:solidFill>
                  <a:srgbClr val="5F625F"/>
                </a:solidFill>
                <a:latin typeface="Calibri"/>
                <a:ea typeface="Calibri"/>
                <a:cs typeface="Calibri"/>
                <a:sym typeface="Calibri"/>
              </a:rPr>
              <a:t>Ο κ. Γιώργος υποβάλλει το πρώτο του προσχέδιο. Είναι γραμμένο στα αγγλικά με κεφαλαία γράμματα και λέει: </a:t>
            </a:r>
            <a:r>
              <a:rPr b="0" i="1" lang="sl-SI" sz="1600" u="none" cap="none" strike="noStrike">
                <a:solidFill>
                  <a:srgbClr val="5F625F"/>
                </a:solidFill>
                <a:latin typeface="Calibri"/>
                <a:ea typeface="Calibri"/>
                <a:cs typeface="Calibri"/>
                <a:sym typeface="Calibri"/>
              </a:rPr>
              <a:t>«ΕΙΜΑΣΤΕ Η ΚΑΛΥΤΕΡΗ ΤΑΒΕΡΝΑ. ΔΕΝ ΞΕΡΕΤΕ ΤΗΝ ΕΛΛΗΝΙΚΗ ΚΟΥΖΙΝΑ.» </a:t>
            </a:r>
            <a:r>
              <a:rPr b="0" i="0" lang="sl-SI" sz="1600" u="none" cap="none" strike="noStrike">
                <a:solidFill>
                  <a:srgbClr val="5F625F"/>
                </a:solidFill>
                <a:latin typeface="Calibri"/>
                <a:ea typeface="Calibri"/>
                <a:cs typeface="Calibri"/>
                <a:sym typeface="Calibri"/>
              </a:rPr>
              <a:t>Ο δάσκαλος, ο Νίκος, βιάζεται μεταξύ των μαθημάτων και αφήνει ένα σύντομο σχόλιο στην πλατφόρμα μάθησης: «Πολύ επιθετικό. Μη χρησιμοποιείς κεφαλαία. Ξαναγράψ' το.» Λόγω της έλλειψης άμεσης επικοινωνίας και των ρημάτων που είναι γραμμένα σε προστακτική, το σχόλιο φάνηκε πολύ ψυχρό και απόμακρο. </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18" name="Shape 618"/>
        <p:cNvGrpSpPr/>
        <p:nvPr/>
      </p:nvGrpSpPr>
      <p:grpSpPr>
        <a:xfrm>
          <a:off x="0" y="0"/>
          <a:ext cx="0" cy="0"/>
          <a:chOff x="0" y="0"/>
          <a:chExt cx="0" cy="0"/>
        </a:xfrm>
      </p:grpSpPr>
      <p:sp>
        <p:nvSpPr>
          <p:cNvPr id="619" name="Google Shape;619;g3ae70b7d73a_0_451"/>
          <p:cNvSpPr txBox="1"/>
          <p:nvPr/>
        </p:nvSpPr>
        <p:spPr>
          <a:xfrm>
            <a:off x="1034826" y="976425"/>
            <a:ext cx="5061173"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Μελέτη περίπτωσης (2/3)</a:t>
            </a:r>
            <a:endParaRPr b="1" i="0" sz="2400" u="none" cap="none" strike="noStrike">
              <a:solidFill>
                <a:srgbClr val="C52B87"/>
              </a:solidFill>
              <a:latin typeface="Arial"/>
              <a:ea typeface="Arial"/>
              <a:cs typeface="Arial"/>
              <a:sym typeface="Arial"/>
            </a:endParaRPr>
          </a:p>
        </p:txBody>
      </p:sp>
      <p:sp>
        <p:nvSpPr>
          <p:cNvPr id="620" name="Google Shape;620;g3ae70b7d73a_0_451"/>
          <p:cNvSpPr/>
          <p:nvPr/>
        </p:nvSpPr>
        <p:spPr>
          <a:xfrm>
            <a:off x="1034824" y="1311965"/>
            <a:ext cx="6349949" cy="470076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λύση:</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Ο Νίκος επαναδιατυπώνει την κριτική χρησιμοποιώντας ένα φωνητικό μήνυμα (για να προσθέσει ζεστασιά) και τη μέθοδο «σάντουιτς»:</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Επάνω στρώση (επικύρωση):</a:t>
            </a:r>
            <a:r>
              <a:rPr b="0" i="0" lang="sl-SI" sz="1600" u="none" cap="none" strike="noStrike">
                <a:solidFill>
                  <a:srgbClr val="5F625F"/>
                </a:solidFill>
                <a:latin typeface="Calibri"/>
                <a:ea typeface="Calibri"/>
                <a:cs typeface="Calibri"/>
                <a:sym typeface="Calibri"/>
              </a:rPr>
              <a:t> Ξεκινά λέγοντας: «Κύριε Γιώργο, το πάθος σας είναι προφανές. Έχετε δίκιο που υπερασπίζεστε την ποιότητα του φαγητού σας, το οποίο είναι διάσημο στο χωριό».</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Μεσαίο επίπεδο (διορθωτική, ουσιαστική δράση)</a:t>
            </a:r>
            <a:r>
              <a:rPr b="0" i="0" lang="sl-SI" sz="1600" u="none" cap="none" strike="noStrike">
                <a:solidFill>
                  <a:srgbClr val="5F625F"/>
                </a:solidFill>
                <a:latin typeface="Calibri"/>
                <a:ea typeface="Calibri"/>
                <a:cs typeface="Calibri"/>
                <a:sym typeface="Calibri"/>
              </a:rPr>
              <a:t>: Περνά στη διόρθωση: «Ωστόσο, οι διαδικτυακοί επισκέπτες δεν μπορούν να δοκιμάσουν το φαγητό σας. Η χρήση κεφαλαίων γραμμάτων μοιάζει σαν να φωνάζεται. Προτείνω να χαμηλώσουμε τον τόνο. Ας δοκιμάσουμε μια φράση όπως: «Λυπούμαστε που νιώσατε έτσι, παρακαλώ ελάτε ξανά [αναφέροντας τα θετικά σας σημεία…]»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1" i="0" lang="sl-SI" sz="1600" u="none" cap="none" strike="noStrike">
                <a:solidFill>
                  <a:srgbClr val="5F625F"/>
                </a:solidFill>
                <a:latin typeface="Calibri"/>
                <a:ea typeface="Calibri"/>
                <a:cs typeface="Calibri"/>
                <a:sym typeface="Calibri"/>
              </a:rPr>
              <a:t>Το κατώτερο επίπεδο (υποστήριξη)</a:t>
            </a:r>
            <a:r>
              <a:rPr b="0" i="0" lang="sl-SI" sz="1600" u="none" cap="none" strike="noStrike">
                <a:solidFill>
                  <a:srgbClr val="5F625F"/>
                </a:solidFill>
                <a:latin typeface="Calibri"/>
                <a:ea typeface="Calibri"/>
                <a:cs typeface="Calibri"/>
                <a:sym typeface="Calibri"/>
              </a:rPr>
              <a:t>: Καταλήγει λέγοντας: «Με τη φήμη σας και αυτόν τον πιο ήπιο τόνο, θα μετατρέψετε εύκολα αυτή την αρνητική κριτική σε καλή διαφήμιση».</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1600" u="none" cap="none" strike="noStrike">
              <a:solidFill>
                <a:schemeClr val="dk1"/>
              </a:solidFill>
              <a:latin typeface="Calibri"/>
              <a:ea typeface="Calibri"/>
              <a:cs typeface="Calibri"/>
              <a:sym typeface="Calibri"/>
            </a:endParaRPr>
          </a:p>
        </p:txBody>
      </p:sp>
      <p:pic>
        <p:nvPicPr>
          <p:cNvPr id="621" name="Google Shape;621;g3ae70b7d73a_0_451"/>
          <p:cNvPicPr preferRelativeResize="0"/>
          <p:nvPr>
            <p:ph idx="2" type="pic"/>
          </p:nvPr>
        </p:nvPicPr>
        <p:blipFill rotWithShape="1">
          <a:blip r:embed="rId4">
            <a:alphaModFix/>
          </a:blip>
          <a:srcRect b="3908" l="0" r="0" t="3908"/>
          <a:stretch/>
        </p:blipFill>
        <p:spPr>
          <a:xfrm>
            <a:off x="7533861" y="1897638"/>
            <a:ext cx="4089662" cy="376983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25" name="Shape 625"/>
        <p:cNvGrpSpPr/>
        <p:nvPr/>
      </p:nvGrpSpPr>
      <p:grpSpPr>
        <a:xfrm>
          <a:off x="0" y="0"/>
          <a:ext cx="0" cy="0"/>
          <a:chOff x="0" y="0"/>
          <a:chExt cx="0" cy="0"/>
        </a:xfrm>
      </p:grpSpPr>
      <p:sp>
        <p:nvSpPr>
          <p:cNvPr id="626" name="Google Shape;626;g3af88922ed5_0_25"/>
          <p:cNvSpPr txBox="1"/>
          <p:nvPr/>
        </p:nvSpPr>
        <p:spPr>
          <a:xfrm>
            <a:off x="1034826" y="976425"/>
            <a:ext cx="4342243"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Μελέτη περίπτωσης (3/3)</a:t>
            </a:r>
            <a:endParaRPr b="1" i="0" sz="2400" u="none" cap="none" strike="noStrike">
              <a:solidFill>
                <a:srgbClr val="C52B87"/>
              </a:solidFill>
              <a:latin typeface="Arial"/>
              <a:ea typeface="Arial"/>
              <a:cs typeface="Arial"/>
              <a:sym typeface="Arial"/>
            </a:endParaRPr>
          </a:p>
        </p:txBody>
      </p:sp>
      <p:sp>
        <p:nvSpPr>
          <p:cNvPr id="627" name="Google Shape;627;g3af88922ed5_0_25"/>
          <p:cNvSpPr/>
          <p:nvPr/>
        </p:nvSpPr>
        <p:spPr>
          <a:xfrm>
            <a:off x="1034825" y="1311965"/>
            <a:ext cx="7184836" cy="502806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Εάν δεν εφαρμοστεί σωστά, η μέθοδος «σάντουιτς» μπορεί να είναι αναποτελεσματική. Ορισμένοι έχουν επικρίνει τη μέθοδο για τους ακόλουθους λόγους:</a:t>
            </a:r>
            <a:endParaRPr b="0" i="0" sz="1100" u="none" cap="none" strike="noStrike">
              <a:solidFill>
                <a:schemeClr val="dk2"/>
              </a:solidFill>
              <a:latin typeface="Arial"/>
              <a:ea typeface="Arial"/>
              <a:cs typeface="Arial"/>
              <a:sym typeface="Arial"/>
            </a:endParaRPr>
          </a:p>
          <a:p>
            <a:pPr indent="-330200" lvl="0" marL="457200" marR="0" rtl="0" algn="l">
              <a:lnSpc>
                <a:spcPct val="115000"/>
              </a:lnSpc>
              <a:spcBef>
                <a:spcPts val="120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Ο έπαινος μπορεί να είναι πιο γενικός ή «ψεύτικος», όχι γνήσιος</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Μπορεί να περιλαμβάνει αντικρουόμενα μηνύματα, με αποτέλεσμα οι μαθητές να μην ξέρουν τι πρέπει να αλλάξουν.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Τα θετικά σχόλια φαίνεται να μετριάζουν την «αρνητική» ανατροφοδότηση και, ως εκ τούτου, να μην θεωρούνται εποικοδομητικά.</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Αντ' αυτού, βεβαιωθείτε ότι:</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Είστε συγκεκριμένοι - περιγράφοντας το πλαίσιο, την παρατήρηση, το αποτέλεσμα και τα αναμενόμενα επόμενα βήματα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Η κριτική είναι ταπεινή, χρήσιμη, άμεση, ιδιωτική και </a:t>
            </a:r>
            <a:r>
              <a:rPr b="1" i="0" lang="sl-SI" sz="1600" u="sng" cap="none" strike="noStrike">
                <a:solidFill>
                  <a:srgbClr val="5F625F"/>
                </a:solidFill>
                <a:latin typeface="Calibri"/>
                <a:ea typeface="Calibri"/>
                <a:cs typeface="Calibri"/>
                <a:sym typeface="Calibri"/>
              </a:rPr>
              <a:t>επικεντρώνεται στη συμπεριφορά</a:t>
            </a:r>
            <a:r>
              <a:rPr b="0" i="0" lang="sl-SI" sz="1600" u="none" cap="none" strike="noStrike">
                <a:solidFill>
                  <a:srgbClr val="5F625F"/>
                </a:solidFill>
                <a:latin typeface="Calibri"/>
                <a:ea typeface="Calibri"/>
                <a:cs typeface="Calibri"/>
                <a:sym typeface="Calibri"/>
              </a:rPr>
              <a:t>, όχι στην προσωπικότητα του ατόμου στο οποίο απευθύνεται</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Δείχνετε ενδιαφέρον ακούγοντας τυχόν ανησυχίες και παρατηρώντας την συναισθηματική αντίδραση των εκπαιδευόμενων.</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t/>
            </a:r>
            <a:endParaRPr b="1"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1600" u="none" cap="none" strike="noStrike">
              <a:solidFill>
                <a:schemeClr val="dk1"/>
              </a:solidFill>
              <a:latin typeface="Calibri"/>
              <a:ea typeface="Calibri"/>
              <a:cs typeface="Calibri"/>
              <a:sym typeface="Calibri"/>
            </a:endParaRPr>
          </a:p>
        </p:txBody>
      </p:sp>
      <p:pic>
        <p:nvPicPr>
          <p:cNvPr id="628" name="Google Shape;628;g3af88922ed5_0_25"/>
          <p:cNvPicPr preferRelativeResize="0"/>
          <p:nvPr>
            <p:ph idx="2" type="pic"/>
          </p:nvPr>
        </p:nvPicPr>
        <p:blipFill rotWithShape="1">
          <a:blip r:embed="rId4">
            <a:alphaModFix/>
          </a:blip>
          <a:srcRect b="3908" l="0" r="0" t="3908"/>
          <a:stretch/>
        </p:blipFill>
        <p:spPr>
          <a:xfrm>
            <a:off x="8061972" y="2005534"/>
            <a:ext cx="3700698" cy="341129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32" name="Shape 632"/>
        <p:cNvGrpSpPr/>
        <p:nvPr/>
      </p:nvGrpSpPr>
      <p:grpSpPr>
        <a:xfrm>
          <a:off x="0" y="0"/>
          <a:ext cx="0" cy="0"/>
          <a:chOff x="0" y="0"/>
          <a:chExt cx="0" cy="0"/>
        </a:xfrm>
      </p:grpSpPr>
      <p:pic>
        <p:nvPicPr>
          <p:cNvPr id="633" name="Google Shape;633;g3ae70b7d73a_0_444"/>
          <p:cNvPicPr preferRelativeResize="0"/>
          <p:nvPr>
            <p:ph idx="2" type="pic"/>
          </p:nvPr>
        </p:nvPicPr>
        <p:blipFill rotWithShape="1">
          <a:blip r:embed="rId4">
            <a:alphaModFix/>
          </a:blip>
          <a:srcRect b="3916" l="0" r="0" t="3908"/>
          <a:stretch/>
        </p:blipFill>
        <p:spPr>
          <a:xfrm>
            <a:off x="7837798" y="2177750"/>
            <a:ext cx="3785700" cy="3489600"/>
          </a:xfrm>
          <a:prstGeom prst="rect">
            <a:avLst/>
          </a:prstGeom>
          <a:noFill/>
          <a:ln>
            <a:noFill/>
          </a:ln>
        </p:spPr>
      </p:pic>
      <p:sp>
        <p:nvSpPr>
          <p:cNvPr id="634" name="Google Shape;634;g3ae70b7d73a_0_444"/>
          <p:cNvSpPr/>
          <p:nvPr/>
        </p:nvSpPr>
        <p:spPr>
          <a:xfrm>
            <a:off x="327803" y="1145073"/>
            <a:ext cx="6495600" cy="456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sl-SI" sz="2000" u="none" cap="none" strike="noStrike">
                <a:solidFill>
                  <a:srgbClr val="0070C0"/>
                </a:solidFill>
                <a:latin typeface="Calibri"/>
                <a:ea typeface="Calibri"/>
                <a:cs typeface="Calibri"/>
                <a:sym typeface="Calibri"/>
              </a:rPr>
              <a:t>Δώστε νόημα!</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Είναι ευπρόσδεκτα τα σχόλια; Σκεφτείτε μερικές από τις παρατηρήσεις και βελτιώστε το κείμενο χρησιμοποιώντας τις τεχνικές και τις συμβουλές που παρουσιάστηκαν παραπάνω.</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1. Ρίξτε μια ματιά σε αυτά τα σχόλια: «Είναι πολύ σύντομο. Δεν αναφέρατε την ανακύκλωση. Διορθώστε το.» και «Η εργασία δεν πληροί τις απαιτήσεις ως προς την έκταση. Λείπει η ενότητα 3 σχετικά με τη διαχείριση των αποβλήτων. Παρακαλώ ανατρέξτε στο πρόγραμμα σπουδών σχετικά με τα πρωτόκολλα βιωσιμότητας.»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2. Πιστεύετε ότι είναι ουσιαστικό;</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3. Ξαναγράψτε αυτή την ανατροφοδότηση ώστε να είναι ουσιαστική και ενθαρρυντική για τους ενήλικες.</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t/>
            </a:r>
            <a:endParaRPr b="1" i="0" sz="1600" u="none" cap="none" strike="noStrike">
              <a:solidFill>
                <a:schemeClr val="dk2"/>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900" u="none" cap="none" strike="noStrike">
              <a:solidFill>
                <a:srgbClr val="2D2E2D"/>
              </a:solidFill>
              <a:latin typeface="Arial"/>
              <a:ea typeface="Arial"/>
              <a:cs typeface="Arial"/>
              <a:sym typeface="Arial"/>
            </a:endParaRPr>
          </a:p>
        </p:txBody>
      </p:sp>
      <p:sp>
        <p:nvSpPr>
          <p:cNvPr id="635" name="Google Shape;635;g3ae70b7d73a_0_444"/>
          <p:cNvSpPr txBox="1"/>
          <p:nvPr/>
        </p:nvSpPr>
        <p:spPr>
          <a:xfrm>
            <a:off x="525861" y="407091"/>
            <a:ext cx="5115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Δραστηριότητα 3</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39" name="Shape 639"/>
        <p:cNvGrpSpPr/>
        <p:nvPr/>
      </p:nvGrpSpPr>
      <p:grpSpPr>
        <a:xfrm>
          <a:off x="0" y="0"/>
          <a:ext cx="0" cy="0"/>
          <a:chOff x="0" y="0"/>
          <a:chExt cx="0" cy="0"/>
        </a:xfrm>
      </p:grpSpPr>
      <p:pic>
        <p:nvPicPr>
          <p:cNvPr id="640" name="Google Shape;640;p39"/>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641" name="Google Shape;641;p39"/>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Είναι και θέμα ηθικής</a:t>
            </a:r>
            <a:endParaRPr b="1" i="0" sz="2600" u="none" cap="none" strike="noStrike">
              <a:solidFill>
                <a:srgbClr val="C52B87"/>
              </a:solidFill>
              <a:latin typeface="Calibri"/>
              <a:ea typeface="Calibri"/>
              <a:cs typeface="Calibri"/>
              <a:sym typeface="Calibri"/>
            </a:endParaRPr>
          </a:p>
        </p:txBody>
      </p:sp>
      <p:sp>
        <p:nvSpPr>
          <p:cNvPr id="642" name="Google Shape;642;p39"/>
          <p:cNvSpPr/>
          <p:nvPr/>
        </p:nvSpPr>
        <p:spPr>
          <a:xfrm>
            <a:off x="568482" y="1023730"/>
            <a:ext cx="8137468" cy="5145395"/>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1" lang="sl-SI" sz="1600" u="none" cap="none" strike="noStrike">
                <a:solidFill>
                  <a:srgbClr val="5F625F"/>
                </a:solidFill>
                <a:latin typeface="Calibri"/>
                <a:ea typeface="Calibri"/>
                <a:cs typeface="Calibri"/>
                <a:sym typeface="Calibri"/>
              </a:rPr>
              <a:t>1. Προώθηση της αξιοπιστίας</a:t>
            </a:r>
            <a:endParaRPr b="1" i="1"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Η αξιοπιστία δεν περιορίζεται απλώς στο να εντοπίζουμε ποιος έκλεψε. Περιλαμβάνει τη διασφάλιση ότι η αξιολόγηση είναι ασφαλής, διαφανής και σέβεται το απόρρητο των δεδομένων.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Προστασία δεδομένων (GDPR): </a:t>
            </a:r>
            <a:r>
              <a:rPr b="0" i="0" lang="sl-SI" sz="1600" u="none" cap="none" strike="noStrike">
                <a:solidFill>
                  <a:srgbClr val="5F625F"/>
                </a:solidFill>
                <a:latin typeface="Calibri"/>
                <a:ea typeface="Calibri"/>
                <a:cs typeface="Calibri"/>
                <a:sym typeface="Calibri"/>
              </a:rPr>
              <a:t>Ελέγχετε πάντα τις πολιτικές απορρήτου των εργαλείων που χρησιμοποιείτε. Βεβαιωθείτε ότι δεν κοινοποιούνται προσωπικά στοιχεία (π.χ. ονόματα, τοποθεσίες). </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Διαφάνεια και παραπομπές: </a:t>
            </a:r>
            <a:r>
              <a:rPr b="0" i="0" lang="sl-SI" sz="1600" u="none" cap="none" strike="noStrike">
                <a:solidFill>
                  <a:srgbClr val="5F625F"/>
                </a:solidFill>
                <a:latin typeface="Calibri"/>
                <a:ea typeface="Calibri"/>
                <a:cs typeface="Calibri"/>
                <a:sym typeface="Calibri"/>
              </a:rPr>
              <a:t>Αντί να απαγορεύσετε τη χρήση της τεχνητής νοημοσύνης (κάτι που μπορεί να είναι δύσκολο να επιβληθεί), ζητήστε από τους εκπαιδευόμενους να τεκμηριώνουν τη χρήση της.</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Ζητήστε από τους εκπαιδευόμενους να αναφέρουν την τεχνητή νοημοσύνη ως «προσωπική επικοινωνία» ή να συμπεριλάβουν μια δήλωση αναγνώρισης που να εξηγεί ποια μέρη της εργασίας υποβοηθήθηκαν από τεχνητή νοημοσύνη.</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Μετατοπίστε το επίκεντρο της αξιολόγησης από το τελικό προϊόν στη διαδικασία (π.χ. αξιολόγηση των προσχεδίων, των περιλήψεων και των σημειώσεων των εκπαιδευόμενων).</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46" name="Shape 646"/>
        <p:cNvGrpSpPr/>
        <p:nvPr/>
      </p:nvGrpSpPr>
      <p:grpSpPr>
        <a:xfrm>
          <a:off x="0" y="0"/>
          <a:ext cx="0" cy="0"/>
          <a:chOff x="0" y="0"/>
          <a:chExt cx="0" cy="0"/>
        </a:xfrm>
      </p:grpSpPr>
      <p:pic>
        <p:nvPicPr>
          <p:cNvPr id="647" name="Google Shape;647;g3ae70b7d73a_0_457"/>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648" name="Google Shape;648;g3ae70b7d73a_0_457"/>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Είναι και θέμα ηθικής</a:t>
            </a:r>
            <a:endParaRPr b="1" i="0" sz="2600" u="none" cap="none" strike="noStrike">
              <a:solidFill>
                <a:srgbClr val="C52B87"/>
              </a:solidFill>
              <a:latin typeface="Calibri"/>
              <a:ea typeface="Calibri"/>
              <a:cs typeface="Calibri"/>
              <a:sym typeface="Calibri"/>
            </a:endParaRPr>
          </a:p>
        </p:txBody>
      </p:sp>
      <p:sp>
        <p:nvSpPr>
          <p:cNvPr id="649" name="Google Shape;649;g3ae70b7d73a_0_457"/>
          <p:cNvSpPr/>
          <p:nvPr/>
        </p:nvSpPr>
        <p:spPr>
          <a:xfrm>
            <a:off x="568482" y="1023730"/>
            <a:ext cx="8137468" cy="5145395"/>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1" lang="sl-SI" sz="1600" u="none" cap="none" strike="noStrike">
                <a:solidFill>
                  <a:srgbClr val="5F625F"/>
                </a:solidFill>
                <a:latin typeface="Calibri"/>
                <a:ea typeface="Calibri"/>
                <a:cs typeface="Calibri"/>
                <a:sym typeface="Calibri"/>
              </a:rPr>
              <a:t>1. Προώθηση της αξιοπιστίας</a:t>
            </a:r>
            <a:endParaRPr b="1" i="1"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Εσωτερικός κώδικας: </a:t>
            </a:r>
            <a:r>
              <a:rPr b="0" i="0" lang="sl-SI" sz="1600" u="none" cap="none" strike="noStrike">
                <a:solidFill>
                  <a:srgbClr val="5F625F"/>
                </a:solidFill>
                <a:latin typeface="Calibri"/>
                <a:ea typeface="Calibri"/>
                <a:cs typeface="Calibri"/>
                <a:sym typeface="Calibri"/>
              </a:rPr>
              <a:t>Δημιουργήστε από κοινού τους κανόνες. Οι εκπαιδευόμενοι είναι λιγότερο πιθανό να αντιγράψουν αν κατανοούν γιατί η ακεραιότητα έχει σημασία. Αφιερώστε χρόνο για να συζητήσετε θέματα ηθικής και να ορίσετε όρια συνεργατικά.</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53" name="Shape 653"/>
        <p:cNvGrpSpPr/>
        <p:nvPr/>
      </p:nvGrpSpPr>
      <p:grpSpPr>
        <a:xfrm>
          <a:off x="0" y="0"/>
          <a:ext cx="0" cy="0"/>
          <a:chOff x="0" y="0"/>
          <a:chExt cx="0" cy="0"/>
        </a:xfrm>
      </p:grpSpPr>
      <p:pic>
        <p:nvPicPr>
          <p:cNvPr id="654" name="Google Shape;654;g3ae70b7d73a_0_464"/>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655" name="Google Shape;655;g3ae70b7d73a_0_464"/>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Είναι και θέμα ηθικής</a:t>
            </a:r>
            <a:endParaRPr b="1" i="0" sz="2600" u="none" cap="none" strike="noStrike">
              <a:solidFill>
                <a:srgbClr val="C52B87"/>
              </a:solidFill>
              <a:latin typeface="Calibri"/>
              <a:ea typeface="Calibri"/>
              <a:cs typeface="Calibri"/>
              <a:sym typeface="Calibri"/>
            </a:endParaRPr>
          </a:p>
        </p:txBody>
      </p:sp>
      <p:sp>
        <p:nvSpPr>
          <p:cNvPr id="656" name="Google Shape;656;g3ae70b7d73a_0_464"/>
          <p:cNvSpPr/>
          <p:nvPr/>
        </p:nvSpPr>
        <p:spPr>
          <a:xfrm>
            <a:off x="678549" y="1147279"/>
            <a:ext cx="8038067" cy="5021846"/>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1" lang="sl-SI" sz="1600" u="none" cap="none" strike="noStrike">
                <a:solidFill>
                  <a:srgbClr val="5F625F"/>
                </a:solidFill>
                <a:latin typeface="Calibri"/>
                <a:ea typeface="Calibri"/>
                <a:cs typeface="Calibri"/>
                <a:sym typeface="Calibri"/>
              </a:rPr>
              <a:t>2. Προώθηση της εγκυρότητας</a:t>
            </a:r>
            <a:endParaRPr b="1" i="1"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Μετράμε αυτό που σκοπεύουμε να μετρήσουμε; Η εισαγωγή της τεχνητής νοημοσύνης (ΤΝ) θέτει υπό αμφισβήτηση την εγκυρότητα. Αν αξιολογούμε τις «δεξιότητες γραφής στα αγγλικά» και ένας εκπαιδευόμενος χρησιμοποιεί το Grammarly ή το ChatGPT για να βελτιώσει το κείμενό του, η αξιολόγηση δεν είναι πλέον έγκυρη, επειδή το εργαλείο εκτελεί τη δεξιότητα που προσπαθούμε να μετρήσουμε.</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Πριν αναθέσετε ένα εργαλείο, ρωτήστε: «Η χρήση του εργαλείου Χ εμποδίζει τη μέτρηση της απόδοσης του εκπαιδευόμενου;»</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Εάν το μαθησιακό αποτέλεσμα επικεντρώνεται στη βελτίωση δεξιοτήτων όπως η σύνθεση ή η ανάλυση, η χρήση της τεχνητής νοημοσύνης για τη διόρθωση της γραμματικής δεν ακυρώνει την αξιολόγηση – σε αντίθεση με το αποτέλεσμα που επικεντρώνεται στη γλωσσική επάρκεια.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Οι αλγόριθμοι τεχνητής νοημοσύνης μπορούν να διαιωνίσουν τις προκαταλήψεις που υπάρχουν στα δεδομένα εκπαίδευσής τους (π.χ. φυλετικές ή έμφυλες προκαταλήψεις), οδηγώντας σε άδικα αποτελέσματα αξιολόγησης για ορισμένες ομάδες. Ελέγχετε πάντα το αποτέλεσμα.</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60" name="Shape 660"/>
        <p:cNvGrpSpPr/>
        <p:nvPr/>
      </p:nvGrpSpPr>
      <p:grpSpPr>
        <a:xfrm>
          <a:off x="0" y="0"/>
          <a:ext cx="0" cy="0"/>
          <a:chOff x="0" y="0"/>
          <a:chExt cx="0" cy="0"/>
        </a:xfrm>
      </p:grpSpPr>
      <p:pic>
        <p:nvPicPr>
          <p:cNvPr id="661" name="Google Shape;661;g3ae70b7d73a_0_470"/>
          <p:cNvPicPr preferRelativeResize="0"/>
          <p:nvPr>
            <p:ph idx="2" type="pic"/>
          </p:nvPr>
        </p:nvPicPr>
        <p:blipFill rotWithShape="1">
          <a:blip r:embed="rId4">
            <a:alphaModFix/>
          </a:blip>
          <a:srcRect b="3916" l="0" r="0" t="3908"/>
          <a:stretch/>
        </p:blipFill>
        <p:spPr>
          <a:xfrm>
            <a:off x="8928450" y="1766850"/>
            <a:ext cx="2607000" cy="2403000"/>
          </a:xfrm>
          <a:prstGeom prst="rect">
            <a:avLst/>
          </a:prstGeom>
          <a:noFill/>
          <a:ln>
            <a:noFill/>
          </a:ln>
        </p:spPr>
      </p:pic>
      <p:sp>
        <p:nvSpPr>
          <p:cNvPr id="662" name="Google Shape;662;g3ae70b7d73a_0_470"/>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Είναι και θέμα ηθικής</a:t>
            </a:r>
            <a:endParaRPr b="1" i="0" sz="2600" u="none" cap="none" strike="noStrike">
              <a:solidFill>
                <a:srgbClr val="C52B87"/>
              </a:solidFill>
              <a:latin typeface="Calibri"/>
              <a:ea typeface="Calibri"/>
              <a:cs typeface="Calibri"/>
              <a:sym typeface="Calibri"/>
            </a:endParaRPr>
          </a:p>
        </p:txBody>
      </p:sp>
      <p:sp>
        <p:nvSpPr>
          <p:cNvPr id="663" name="Google Shape;663;g3ae70b7d73a_0_470"/>
          <p:cNvSpPr/>
          <p:nvPr/>
        </p:nvSpPr>
        <p:spPr>
          <a:xfrm>
            <a:off x="678550" y="1252425"/>
            <a:ext cx="8027400" cy="49167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400"/>
              </a:spcBef>
              <a:spcAft>
                <a:spcPts val="0"/>
              </a:spcAft>
              <a:buClr>
                <a:schemeClr val="dk2"/>
              </a:buClr>
              <a:buSzPts val="1100"/>
              <a:buFont typeface="Arial"/>
              <a:buNone/>
            </a:pPr>
            <a:r>
              <a:rPr b="1" i="1" lang="sl-SI" sz="1600" u="none" cap="none" strike="noStrike">
                <a:solidFill>
                  <a:srgbClr val="5F625F"/>
                </a:solidFill>
                <a:latin typeface="Calibri"/>
                <a:ea typeface="Calibri"/>
                <a:cs typeface="Calibri"/>
                <a:sym typeface="Calibri"/>
              </a:rPr>
              <a:t>2. Πού είναι ο άνθρωπος;</a:t>
            </a:r>
            <a:endParaRPr b="1" i="0" sz="1300" u="none" cap="none" strike="noStrike">
              <a:solidFill>
                <a:srgbClr val="5F625F"/>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600"/>
              <a:buFont typeface="Arial"/>
              <a:buNone/>
            </a:pPr>
            <a:r>
              <a:rPr b="1" i="0" lang="sl-SI" sz="1600" u="none" cap="none" strike="noStrike">
                <a:solidFill>
                  <a:srgbClr val="5F625F"/>
                </a:solidFill>
                <a:latin typeface="Calibri"/>
                <a:ea typeface="Calibri"/>
                <a:cs typeface="Calibri"/>
                <a:sym typeface="Calibri"/>
              </a:rPr>
              <a:t>Η τεχνητή νοημοσύνη δεν πρέπει ποτέ να έχει τον τελευταίο λόγο</a:t>
            </a:r>
            <a:r>
              <a:rPr b="0" i="0" lang="sl-SI" sz="1600" u="none" cap="none" strike="noStrike">
                <a:solidFill>
                  <a:srgbClr val="5F625F"/>
                </a:solidFill>
                <a:latin typeface="Calibri"/>
                <a:ea typeface="Calibri"/>
                <a:cs typeface="Calibri"/>
                <a:sym typeface="Calibri"/>
              </a:rPr>
              <a:t>. Ο εκπαιδευτικός είναι αυτός που πρέπει να είναι ο τελικός υπεύθυνος λήψης αποφάσεων.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Ακόμη και αν χρησιμοποιείτε την τεχνητή νοημοσύνη για την αυτοματοποιημένη βαθμολόγηση ή την παροχή ανατροφοδότησης, πρέπει να επαληθεύετε τα αποτελέσματα, να παρεμβαίνετε και να τροποποιείτε το αποτέλεσμα όπου είναι απαραίτητο.</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Η υπερβολική εξάρτηση από την τεχνητή νοημοσύνη μπορεί να οδηγήσει σε «υποβάθμιση των δεξιοτήτων».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Βεβαιωθείτε ότι η ενσωμάτωση της τεχνητής νοημοσύνης δεν ενισχύει τις ανισότητες. Για παράδειγμα, οι μαθητές που μπορούν να αγοράσουν εργαλεία υψηλής ποιότητας (όπως το ChatGPT Plus) έχουν ένα αθέμιτο πλεονέκτημα έναντι εκείνων που δεν μπορούν.</a:t>
            </a:r>
            <a:endParaRPr b="0" i="0" sz="1600" u="none" cap="none" strike="noStrike">
              <a:solidFill>
                <a:srgbClr val="5F625F"/>
              </a:solidFill>
              <a:latin typeface="Calibri"/>
              <a:ea typeface="Calibri"/>
              <a:cs typeface="Calibri"/>
              <a:sym typeface="Calibri"/>
            </a:endParaRPr>
          </a:p>
          <a:p>
            <a:pPr indent="0" lvl="0" marL="457200" marR="0" rtl="0" algn="l">
              <a:lnSpc>
                <a:spcPct val="115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67" name="Shape 667"/>
        <p:cNvGrpSpPr/>
        <p:nvPr/>
      </p:nvGrpSpPr>
      <p:grpSpPr>
        <a:xfrm>
          <a:off x="0" y="0"/>
          <a:ext cx="0" cy="0"/>
          <a:chOff x="0" y="0"/>
          <a:chExt cx="0" cy="0"/>
        </a:xfrm>
      </p:grpSpPr>
      <p:pic>
        <p:nvPicPr>
          <p:cNvPr id="668" name="Google Shape;668;p40"/>
          <p:cNvPicPr preferRelativeResize="0"/>
          <p:nvPr>
            <p:ph idx="2" type="pic"/>
          </p:nvPr>
        </p:nvPicPr>
        <p:blipFill rotWithShape="1">
          <a:blip r:embed="rId4">
            <a:alphaModFix/>
          </a:blip>
          <a:srcRect b="3908" l="0" r="0" t="3908"/>
          <a:stretch/>
        </p:blipFill>
        <p:spPr>
          <a:xfrm>
            <a:off x="7116023" y="1512476"/>
            <a:ext cx="4507500" cy="4155000"/>
          </a:xfrm>
          <a:prstGeom prst="rect">
            <a:avLst/>
          </a:prstGeom>
          <a:noFill/>
          <a:ln>
            <a:noFill/>
          </a:ln>
        </p:spPr>
      </p:pic>
      <p:sp>
        <p:nvSpPr>
          <p:cNvPr id="669" name="Google Shape;669;p40"/>
          <p:cNvSpPr txBox="1"/>
          <p:nvPr/>
        </p:nvSpPr>
        <p:spPr>
          <a:xfrm>
            <a:off x="1034826" y="976425"/>
            <a:ext cx="4113643"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Μελέτη περίπτωσης (1/3)</a:t>
            </a:r>
            <a:endParaRPr b="1" i="0" sz="2400" u="none" cap="none" strike="noStrike">
              <a:solidFill>
                <a:srgbClr val="C52B87"/>
              </a:solidFill>
              <a:latin typeface="Arial"/>
              <a:ea typeface="Arial"/>
              <a:cs typeface="Arial"/>
              <a:sym typeface="Arial"/>
            </a:endParaRPr>
          </a:p>
        </p:txBody>
      </p:sp>
      <p:sp>
        <p:nvSpPr>
          <p:cNvPr id="670" name="Google Shape;670;p40"/>
          <p:cNvSpPr/>
          <p:nvPr/>
        </p:nvSpPr>
        <p:spPr>
          <a:xfrm>
            <a:off x="1034825" y="1302026"/>
            <a:ext cx="5813236" cy="4710699"/>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Το πλαίσιο</a:t>
            </a:r>
            <a:r>
              <a:rPr b="0" i="0" lang="sl-SI" sz="1600" u="none" cap="none" strike="noStrike">
                <a:solidFill>
                  <a:srgbClr val="5F625F"/>
                </a:solidFill>
                <a:latin typeface="Calibri"/>
                <a:ea typeface="Calibri"/>
                <a:cs typeface="Calibri"/>
                <a:sym typeface="Calibri"/>
              </a:rPr>
              <a:t>: Ο Νίκος είναι εκπαιδευτής ενηλίκων και διοργανώνει ένα επαγγελματικό μάθημα για τον αγροτουρισμό. Πρέπει να αξιολογήσει πολλές εργασίες μέσα σε ένα μόνο Σαββατοκύριακο. Για να το καταφέρει αυτό, αποφασίζει να χρησιμοποιήσει ένα εργαλείο αξιολόγησης βασισμένο στην τεχνητή νοημοσύνη (AI) για να αυτοματοποιήσει τη διαδικασία βαθμολόγησης. Ανεβάζει τη συγκεκριμένη κλίμακα αξιολόγησης και τις εργασίες των μαθητών στο σύστημα.</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0" name="Shape 420"/>
        <p:cNvGrpSpPr/>
        <p:nvPr/>
      </p:nvGrpSpPr>
      <p:grpSpPr>
        <a:xfrm>
          <a:off x="0" y="0"/>
          <a:ext cx="0" cy="0"/>
          <a:chOff x="0" y="0"/>
          <a:chExt cx="0" cy="0"/>
        </a:xfrm>
      </p:grpSpPr>
      <p:sp>
        <p:nvSpPr>
          <p:cNvPr id="421" name="Google Shape;421;p4"/>
          <p:cNvSpPr txBox="1"/>
          <p:nvPr>
            <p:ph type="title"/>
          </p:nvPr>
        </p:nvSpPr>
        <p:spPr>
          <a:xfrm>
            <a:off x="4229100" y="77638"/>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C52B87"/>
                </a:solidFill>
                <a:latin typeface="Calibri"/>
                <a:ea typeface="Calibri"/>
                <a:cs typeface="Calibri"/>
                <a:sym typeface="Calibri"/>
              </a:rPr>
              <a:t>Επισκόπηση </a:t>
            </a:r>
            <a:r>
              <a:rPr lang="sl-SI">
                <a:solidFill>
                  <a:srgbClr val="0070C0"/>
                </a:solidFill>
                <a:latin typeface="Calibri"/>
                <a:ea typeface="Calibri"/>
                <a:cs typeface="Calibri"/>
                <a:sym typeface="Calibri"/>
              </a:rPr>
              <a:t>ενότητας</a:t>
            </a:r>
            <a:endParaRPr>
              <a:solidFill>
                <a:srgbClr val="C52B87"/>
              </a:solidFill>
              <a:latin typeface="Calibri"/>
              <a:ea typeface="Calibri"/>
              <a:cs typeface="Calibri"/>
              <a:sym typeface="Calibri"/>
            </a:endParaRPr>
          </a:p>
        </p:txBody>
      </p:sp>
      <p:sp>
        <p:nvSpPr>
          <p:cNvPr id="422" name="Google Shape;422;p4"/>
          <p:cNvSpPr txBox="1"/>
          <p:nvPr/>
        </p:nvSpPr>
        <p:spPr>
          <a:xfrm>
            <a:off x="2022175" y="1358136"/>
            <a:ext cx="3297300" cy="26160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l-SI" sz="1800" u="none" cap="none" strike="noStrike">
                <a:solidFill>
                  <a:schemeClr val="dk1"/>
                </a:solidFill>
                <a:latin typeface="Calibri"/>
                <a:ea typeface="Calibri"/>
                <a:cs typeface="Calibri"/>
                <a:sym typeface="Calibri"/>
              </a:rPr>
              <a:t>Εισαγωγή στην ψηφιακή αξιολόγηση</a:t>
            </a:r>
            <a:endParaRPr b="1"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Διαφοροποίηση μεταξύ διαγνωστικής, διαμορφωτικής και τελικής αξιολόγησης</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Χρήση πλαισίων για να αποφασιστεί εάν και πού μπορεί να ενσωματωθεί η τεχνητή νοημοσύνη</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
        <p:nvSpPr>
          <p:cNvPr id="423" name="Google Shape;423;p4"/>
          <p:cNvSpPr txBox="1"/>
          <p:nvPr/>
        </p:nvSpPr>
        <p:spPr>
          <a:xfrm>
            <a:off x="2022175" y="3866520"/>
            <a:ext cx="3572380" cy="240061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Σχεδιασμός ψηφιακής αξιολόγησης με επίκεντρο τον μαθητή</a:t>
            </a:r>
            <a:endParaRPr b="1" i="0" sz="1800" u="none" cap="none" strike="noStrike">
              <a:solidFill>
                <a:schemeClr val="dk1"/>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Επιλογή εργαλείων για την ψηφιακή αξιολόγηση</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Αρχές της αυθεντικής ψηφιακής αξιολόγησης</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Αρχές της ψηφιακής αξιολόγησης χωρίς αποκλεισμούς</a:t>
            </a:r>
            <a:endParaRPr b="0" i="0" sz="1600" u="none" cap="none" strike="noStrike">
              <a:solidFill>
                <a:srgbClr val="5F625F"/>
              </a:solidFill>
              <a:latin typeface="Calibri"/>
              <a:ea typeface="Calibri"/>
              <a:cs typeface="Calibri"/>
              <a:sym typeface="Calibri"/>
            </a:endParaRPr>
          </a:p>
        </p:txBody>
      </p:sp>
      <p:sp>
        <p:nvSpPr>
          <p:cNvPr id="424" name="Google Shape;424;p4"/>
          <p:cNvSpPr txBox="1"/>
          <p:nvPr/>
        </p:nvSpPr>
        <p:spPr>
          <a:xfrm>
            <a:off x="6852804" y="1358135"/>
            <a:ext cx="3297300" cy="1846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Ο κύκλος ανατροφοδότησης</a:t>
            </a:r>
            <a:endParaRPr b="1" i="0" sz="14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Αρχές της εποικοδομητικής ανατροφοδότησης</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Αξιολόγηση από συμμμαθητές και αυτοαξιολόγηση</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Ανατροφοδότηση με τη βοήθεια τεχνητής νοημοσύνης</a:t>
            </a:r>
            <a:endParaRPr b="0" i="0" sz="1600" u="none" cap="none" strike="noStrike">
              <a:solidFill>
                <a:srgbClr val="5F625F"/>
              </a:solidFill>
              <a:latin typeface="Calibri"/>
              <a:ea typeface="Calibri"/>
              <a:cs typeface="Calibri"/>
              <a:sym typeface="Calibri"/>
            </a:endParaRPr>
          </a:p>
        </p:txBody>
      </p:sp>
      <p:sp>
        <p:nvSpPr>
          <p:cNvPr id="425" name="Google Shape;425;p4"/>
          <p:cNvSpPr txBox="1"/>
          <p:nvPr/>
        </p:nvSpPr>
        <p:spPr>
          <a:xfrm>
            <a:off x="6692474" y="3819125"/>
            <a:ext cx="4831869" cy="25852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Ηθική και αξιοπιστία</a:t>
            </a:r>
            <a:endParaRPr b="1" i="0" sz="14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Πρακτικές για την προώθηση της αξιοπιστίας στην εποχή της τεχνητής νοημοσύνης</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Εγκυρότητα με ψηφιακά εργαλεία</a:t>
            </a:r>
            <a:endParaRPr b="0" i="0" sz="1600" u="none" cap="none" strike="noStrike">
              <a:solidFill>
                <a:srgbClr val="5F625F"/>
              </a:solidFill>
              <a:latin typeface="Calibri"/>
              <a:ea typeface="Calibri"/>
              <a:cs typeface="Calibri"/>
              <a:sym typeface="Calibri"/>
            </a:endParaRPr>
          </a:p>
          <a:p>
            <a:pPr indent="-330200" lvl="0" marL="457200" marR="0" rtl="0" algn="l">
              <a:lnSpc>
                <a:spcPct val="10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Human-in-the-loop: συμμετοχή των εκπαιδευτικών στην αξιολόγηση και την παροχή ανατροφοδότησης με τη βοήθεια της τεχνητής νοημοσύνης</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74" name="Shape 674"/>
        <p:cNvGrpSpPr/>
        <p:nvPr/>
      </p:nvGrpSpPr>
      <p:grpSpPr>
        <a:xfrm>
          <a:off x="0" y="0"/>
          <a:ext cx="0" cy="0"/>
          <a:chOff x="0" y="0"/>
          <a:chExt cx="0" cy="0"/>
        </a:xfrm>
      </p:grpSpPr>
      <p:pic>
        <p:nvPicPr>
          <p:cNvPr id="675" name="Google Shape;675;g3ae70b7d73a_0_483"/>
          <p:cNvPicPr preferRelativeResize="0"/>
          <p:nvPr>
            <p:ph idx="2" type="pic"/>
          </p:nvPr>
        </p:nvPicPr>
        <p:blipFill rotWithShape="1">
          <a:blip r:embed="rId4">
            <a:alphaModFix/>
          </a:blip>
          <a:srcRect b="3908" l="0" r="0" t="3908"/>
          <a:stretch/>
        </p:blipFill>
        <p:spPr>
          <a:xfrm>
            <a:off x="7116023" y="1512476"/>
            <a:ext cx="4507500" cy="4155000"/>
          </a:xfrm>
          <a:prstGeom prst="rect">
            <a:avLst/>
          </a:prstGeom>
          <a:noFill/>
          <a:ln>
            <a:noFill/>
          </a:ln>
        </p:spPr>
      </p:pic>
      <p:sp>
        <p:nvSpPr>
          <p:cNvPr id="676" name="Google Shape;676;g3ae70b7d73a_0_483"/>
          <p:cNvSpPr txBox="1"/>
          <p:nvPr/>
        </p:nvSpPr>
        <p:spPr>
          <a:xfrm>
            <a:off x="1034826" y="976425"/>
            <a:ext cx="4113643"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Μελέτη περίπτωσης (2/3)</a:t>
            </a:r>
            <a:endParaRPr b="1" i="0" sz="2400" u="none" cap="none" strike="noStrike">
              <a:solidFill>
                <a:srgbClr val="C52B87"/>
              </a:solidFill>
              <a:latin typeface="Arial"/>
              <a:ea typeface="Arial"/>
              <a:cs typeface="Arial"/>
              <a:sym typeface="Arial"/>
            </a:endParaRPr>
          </a:p>
        </p:txBody>
      </p:sp>
      <p:sp>
        <p:nvSpPr>
          <p:cNvPr id="677" name="Google Shape;677;g3ae70b7d73a_0_483"/>
          <p:cNvSpPr/>
          <p:nvPr/>
        </p:nvSpPr>
        <p:spPr>
          <a:xfrm>
            <a:off x="1034825" y="1302026"/>
            <a:ext cx="5813236" cy="4710699"/>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πρόκληση</a:t>
            </a:r>
            <a:r>
              <a:rPr b="0" i="0" lang="sl-SI" sz="1600" u="none" cap="none" strike="noStrike">
                <a:solidFill>
                  <a:srgbClr val="5F625F"/>
                </a:solidFill>
                <a:latin typeface="Calibri"/>
                <a:ea typeface="Calibri"/>
                <a:cs typeface="Calibri"/>
                <a:sym typeface="Calibri"/>
              </a:rPr>
              <a:t>: Το εργαλείο τεχνητής νοημοσύνης παράγει αποτελέσματα που απειλούν την </a:t>
            </a:r>
            <a:r>
              <a:rPr b="1" i="0" lang="sl-SI" sz="1600" u="none" cap="none" strike="noStrike">
                <a:solidFill>
                  <a:srgbClr val="5F625F"/>
                </a:solidFill>
                <a:latin typeface="Calibri"/>
                <a:ea typeface="Calibri"/>
                <a:cs typeface="Calibri"/>
                <a:sym typeface="Calibri"/>
              </a:rPr>
              <a:t>εγκυρότητα </a:t>
            </a:r>
            <a:r>
              <a:rPr b="0" i="0" lang="sl-SI" sz="1600" u="none" cap="none" strike="noStrike">
                <a:solidFill>
                  <a:srgbClr val="5F625F"/>
                </a:solidFill>
                <a:latin typeface="Calibri"/>
                <a:ea typeface="Calibri"/>
                <a:cs typeface="Calibri"/>
                <a:sym typeface="Calibri"/>
              </a:rPr>
              <a:t>και </a:t>
            </a:r>
            <a:r>
              <a:rPr b="1" i="0" lang="sl-SI" sz="1600" u="none" cap="none" strike="noStrike">
                <a:solidFill>
                  <a:srgbClr val="5F625F"/>
                </a:solidFill>
                <a:latin typeface="Calibri"/>
                <a:ea typeface="Calibri"/>
                <a:cs typeface="Calibri"/>
                <a:sym typeface="Calibri"/>
              </a:rPr>
              <a:t>την αξιοπιστία </a:t>
            </a:r>
            <a:r>
              <a:rPr b="0" i="0" lang="sl-SI" sz="1600" u="none" cap="none" strike="noStrike">
                <a:solidFill>
                  <a:srgbClr val="5F625F"/>
                </a:solidFill>
                <a:latin typeface="Calibri"/>
                <a:ea typeface="Calibri"/>
                <a:cs typeface="Calibri"/>
                <a:sym typeface="Calibri"/>
              </a:rPr>
              <a:t>της αξιολόγησης.</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Δίνει βαθμό αποτυχίας σε μία εκπαιδευόμενο, εστιάζοντας σε λανθασμένα κριτήρια, όπως η «ανεπίσημη γλώσσα». Το εργαλείο δεν αξιολογεί την απόδοσή της. Υπήρχε επίσης μεροληψία, καθώς το εργαλείο ευνοούσε τον πιο επίσημο τόνο και όχι την ευθυγράμμιση με πολιτισμικά στοιχεία, σε αντίθεση με τα μαθησιακά αποτελέσματα.  </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Η τεχνητή νοημοσύνη δίνει εξαιρετική βαθμολογία σε έναν άλλο εκπαιδευόμενο (95/100) για μια προσεγμένη παρουσίαση που περιλαμβάνει ανύπαρκτες πηγές (π.χ. hallucination – ψεύτικες πληροφορίες που παρουσιάζονται σαν αληθείς σχετικά με έναν ελληνικό νόμο).</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81" name="Shape 681"/>
        <p:cNvGrpSpPr/>
        <p:nvPr/>
      </p:nvGrpSpPr>
      <p:grpSpPr>
        <a:xfrm>
          <a:off x="0" y="0"/>
          <a:ext cx="0" cy="0"/>
          <a:chOff x="0" y="0"/>
          <a:chExt cx="0" cy="0"/>
        </a:xfrm>
      </p:grpSpPr>
      <p:pic>
        <p:nvPicPr>
          <p:cNvPr id="682" name="Google Shape;682;g3ae70b7d73a_0_490"/>
          <p:cNvPicPr preferRelativeResize="0"/>
          <p:nvPr>
            <p:ph idx="2" type="pic"/>
          </p:nvPr>
        </p:nvPicPr>
        <p:blipFill rotWithShape="1">
          <a:blip r:embed="rId4">
            <a:alphaModFix/>
          </a:blip>
          <a:srcRect b="3908" l="0" r="0" t="3908"/>
          <a:stretch/>
        </p:blipFill>
        <p:spPr>
          <a:xfrm>
            <a:off x="7116023" y="1512476"/>
            <a:ext cx="4507500" cy="4155000"/>
          </a:xfrm>
          <a:prstGeom prst="rect">
            <a:avLst/>
          </a:prstGeom>
          <a:noFill/>
          <a:ln>
            <a:noFill/>
          </a:ln>
        </p:spPr>
      </p:pic>
      <p:sp>
        <p:nvSpPr>
          <p:cNvPr id="683" name="Google Shape;683;g3ae70b7d73a_0_490"/>
          <p:cNvSpPr txBox="1"/>
          <p:nvPr/>
        </p:nvSpPr>
        <p:spPr>
          <a:xfrm>
            <a:off x="1034826" y="976425"/>
            <a:ext cx="4312426"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Μελέτη περίπτωσης (3/3)</a:t>
            </a:r>
            <a:endParaRPr b="1" i="0" sz="2400" u="none" cap="none" strike="noStrike">
              <a:solidFill>
                <a:srgbClr val="C52B87"/>
              </a:solidFill>
              <a:latin typeface="Arial"/>
              <a:ea typeface="Arial"/>
              <a:cs typeface="Arial"/>
              <a:sym typeface="Arial"/>
            </a:endParaRPr>
          </a:p>
        </p:txBody>
      </p:sp>
      <p:sp>
        <p:nvSpPr>
          <p:cNvPr id="684" name="Google Shape;684;g3ae70b7d73a_0_490"/>
          <p:cNvSpPr/>
          <p:nvPr/>
        </p:nvSpPr>
        <p:spPr>
          <a:xfrm>
            <a:off x="1034825" y="1570625"/>
            <a:ext cx="5746500" cy="44421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λύση: </a:t>
            </a:r>
            <a:r>
              <a:rPr b="0" i="0" lang="sl-SI" sz="1600" u="none" cap="none" strike="noStrike">
                <a:solidFill>
                  <a:srgbClr val="5F625F"/>
                </a:solidFill>
                <a:latin typeface="Calibri"/>
                <a:ea typeface="Calibri"/>
                <a:cs typeface="Calibri"/>
                <a:sym typeface="Calibri"/>
              </a:rPr>
              <a:t>Ο Νίκος χρησιμοποιεί την αρχή «Human-in-the-Loop» για να διασφαλίσει την ακεραιότητα.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Δεν αποδέχεται τυφλά τα αυτοματοποιημένα αποτελέσματα. Ελέγχει, τροποποιεί και διορθώνει τις βαθμολογίες με βάση την εμπειρία του.</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Επαναπροσδιορίζει τον ρόλο της τεχνητής νοημοσύνης στην αξιολόγησή του. Αποφασίζει να χρησιμοποιήσει το εργαλείο μόνο για να συνοψίσει το περιεχόμενο και ως «δεύτερο μάτι», διατηρώντας τον τελικό λόγο σε όλες τις αποφάσεις αξιολόγησης.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t/>
            </a:r>
            <a:endParaRPr b="1" i="0" sz="16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88" name="Shape 688"/>
        <p:cNvGrpSpPr/>
        <p:nvPr/>
      </p:nvGrpSpPr>
      <p:grpSpPr>
        <a:xfrm>
          <a:off x="0" y="0"/>
          <a:ext cx="0" cy="0"/>
          <a:chOff x="0" y="0"/>
          <a:chExt cx="0" cy="0"/>
        </a:xfrm>
      </p:grpSpPr>
      <p:pic>
        <p:nvPicPr>
          <p:cNvPr id="689" name="Google Shape;689;g3ae70b7d73a_0_498"/>
          <p:cNvPicPr preferRelativeResize="0"/>
          <p:nvPr>
            <p:ph idx="2" type="pic"/>
          </p:nvPr>
        </p:nvPicPr>
        <p:blipFill rotWithShape="1">
          <a:blip r:embed="rId4">
            <a:alphaModFix/>
          </a:blip>
          <a:srcRect b="3916" l="0" r="0" t="3908"/>
          <a:stretch/>
        </p:blipFill>
        <p:spPr>
          <a:xfrm>
            <a:off x="7837798" y="2177750"/>
            <a:ext cx="3785700" cy="3489600"/>
          </a:xfrm>
          <a:prstGeom prst="rect">
            <a:avLst/>
          </a:prstGeom>
          <a:noFill/>
          <a:ln>
            <a:noFill/>
          </a:ln>
        </p:spPr>
      </p:pic>
      <p:sp>
        <p:nvSpPr>
          <p:cNvPr id="690" name="Google Shape;690;g3ae70b7d73a_0_498"/>
          <p:cNvSpPr/>
          <p:nvPr/>
        </p:nvSpPr>
        <p:spPr>
          <a:xfrm>
            <a:off x="327800" y="1145075"/>
            <a:ext cx="6495600" cy="496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sl-SI" sz="2000" u="none" cap="none" strike="noStrike">
                <a:solidFill>
                  <a:srgbClr val="0070C0"/>
                </a:solidFill>
                <a:latin typeface="Calibri"/>
                <a:ea typeface="Calibri"/>
                <a:cs typeface="Calibri"/>
                <a:sym typeface="Calibri"/>
              </a:rPr>
              <a:t>Κάντε το σωστό!</a:t>
            </a:r>
            <a:endParaRPr b="1" i="0" sz="20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Φανταστείτε ότι ένας από τους μαθησιακούς σας στόχους είναι </a:t>
            </a:r>
            <a:r>
              <a:rPr b="0" i="1" lang="sl-SI" sz="1600" u="none" cap="none" strike="noStrike">
                <a:solidFill>
                  <a:srgbClr val="5F625F"/>
                </a:solidFill>
                <a:latin typeface="Calibri"/>
                <a:ea typeface="Calibri"/>
                <a:cs typeface="Calibri"/>
                <a:sym typeface="Calibri"/>
              </a:rPr>
              <a:t>«Οι εκπαιδευόμενοι θα είναι σε θέση να συντάσσουν ευγενικές και φιλόξενες απαντήσεις μέσω email σε ερωτήσεις διεθνών επισκεπτών».</a:t>
            </a:r>
            <a:endParaRPr b="0" i="1"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1"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1. Σκεφτείτε μια αξιολόγηση που θα σχεδιάζατε. Βεβαιωθείτε ότι διατηρείτε την εγκυρότητα, δηλαδή ότι μετράτε τις πραγματικές επιθυμητές δεξιότητες.</a:t>
            </a:r>
            <a:endParaRPr b="0" i="0" sz="1600" u="none" cap="none" strike="noStrike">
              <a:solidFill>
                <a:srgbClr val="5F625F"/>
              </a:solidFill>
              <a:latin typeface="Calibri"/>
              <a:ea typeface="Calibri"/>
              <a:cs typeface="Calibri"/>
              <a:sym typeface="Calibri"/>
            </a:endParaRPr>
          </a:p>
          <a:p>
            <a:pPr indent="0" lvl="0" marL="457200" marR="0" rtl="0" algn="l">
              <a:lnSpc>
                <a:spcPct val="15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2D2E2D"/>
              </a:solidFill>
              <a:latin typeface="Arial"/>
              <a:ea typeface="Arial"/>
              <a:cs typeface="Arial"/>
              <a:sym typeface="Arial"/>
            </a:endParaRPr>
          </a:p>
        </p:txBody>
      </p:sp>
      <p:sp>
        <p:nvSpPr>
          <p:cNvPr id="691" name="Google Shape;691;g3ae70b7d73a_0_498"/>
          <p:cNvSpPr txBox="1"/>
          <p:nvPr/>
        </p:nvSpPr>
        <p:spPr>
          <a:xfrm>
            <a:off x="525861" y="407091"/>
            <a:ext cx="5115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Δραστηριότητα 4</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95" name="Shape 695"/>
        <p:cNvGrpSpPr/>
        <p:nvPr/>
      </p:nvGrpSpPr>
      <p:grpSpPr>
        <a:xfrm>
          <a:off x="0" y="0"/>
          <a:ext cx="0" cy="0"/>
          <a:chOff x="0" y="0"/>
          <a:chExt cx="0" cy="0"/>
        </a:xfrm>
      </p:grpSpPr>
      <p:sp>
        <p:nvSpPr>
          <p:cNvPr id="696" name="Google Shape;696;g3ae70b7d73a_0_505"/>
          <p:cNvSpPr/>
          <p:nvPr>
            <p:ph idx="2" type="pic"/>
          </p:nvPr>
        </p:nvSpPr>
        <p:spPr>
          <a:xfrm>
            <a:off x="7837798" y="2177750"/>
            <a:ext cx="3785700" cy="3489600"/>
          </a:xfrm>
          <a:prstGeom prst="rect">
            <a:avLst/>
          </a:prstGeom>
          <a:noFill/>
          <a:ln>
            <a:noFill/>
          </a:ln>
        </p:spPr>
      </p:sp>
      <p:sp>
        <p:nvSpPr>
          <p:cNvPr id="697" name="Google Shape;697;g3ae70b7d73a_0_505"/>
          <p:cNvSpPr/>
          <p:nvPr/>
        </p:nvSpPr>
        <p:spPr>
          <a:xfrm>
            <a:off x="327800" y="1145075"/>
            <a:ext cx="6495600" cy="496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Βήμα 2. Εξετάστε την προτεινόμενη εργασία διαμορφωτικής αξιολόγησης: </a:t>
            </a:r>
            <a:r>
              <a:rPr b="0" i="1" lang="sl-SI" sz="1600" u="none" cap="none" strike="noStrike">
                <a:solidFill>
                  <a:srgbClr val="5F625F"/>
                </a:solidFill>
                <a:latin typeface="Calibri"/>
                <a:ea typeface="Calibri"/>
                <a:cs typeface="Calibri"/>
                <a:sym typeface="Calibri"/>
              </a:rPr>
              <a:t>«Γράψτε μια απάντηση 100 λέξεων σε έναν επισκέπτη που ρωτάει αν το μενού σας περιλαμβάνει χορτοφαγικές επιλογές». </a:t>
            </a:r>
            <a:r>
              <a:rPr b="0" i="0" lang="sl-SI" sz="1600" u="none" cap="none" strike="noStrike">
                <a:solidFill>
                  <a:srgbClr val="5F625F"/>
                </a:solidFill>
                <a:latin typeface="Calibri"/>
                <a:ea typeface="Calibri"/>
                <a:cs typeface="Calibri"/>
                <a:sym typeface="Calibri"/>
              </a:rPr>
              <a:t> Ποια από τις παρακάτω επιλογές θα επιλέγατε για τη διεξαγωγή αυτής της αξιολόγησης; </a:t>
            </a:r>
            <a:endParaRPr b="0" i="0" sz="1600" u="none" cap="none" strike="noStrike">
              <a:solidFill>
                <a:srgbClr val="5F625F"/>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Επιλογή Α (υπό επίβλεψη): Ζητήστε από τους εκπαιδευόμενους να γράψουν το email στην τάξη χωρίς να επιτρέπονται τα κινητά τηλέφωνα.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Επιλογή Β (προσανατολισμένη στη διαδικασία): Ζητήστε τους να δημιουργήσουν μια απάντηση με τη βοήθεια τεχνητής νοημοσύνης και, στη συνέχεια, να την σχολιάσουν και να αναλογιστούν πώς θα την χρησιμοποιούσαν.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Επιλογή Γ (προφορική): Ζητήστε τους να ηχογραφήσουν μια φωνητική απάντηση αντί να γράψουν.</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2D2E2D"/>
              </a:solidFill>
              <a:latin typeface="Arial"/>
              <a:ea typeface="Arial"/>
              <a:cs typeface="Arial"/>
              <a:sym typeface="Arial"/>
            </a:endParaRPr>
          </a:p>
        </p:txBody>
      </p:sp>
      <p:sp>
        <p:nvSpPr>
          <p:cNvPr id="698" name="Google Shape;698;g3ae70b7d73a_0_505"/>
          <p:cNvSpPr txBox="1"/>
          <p:nvPr/>
        </p:nvSpPr>
        <p:spPr>
          <a:xfrm>
            <a:off x="525861" y="407091"/>
            <a:ext cx="5115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Δραστηριότητα 4</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02" name="Shape 702"/>
        <p:cNvGrpSpPr/>
        <p:nvPr/>
      </p:nvGrpSpPr>
      <p:grpSpPr>
        <a:xfrm>
          <a:off x="0" y="0"/>
          <a:ext cx="0" cy="0"/>
          <a:chOff x="0" y="0"/>
          <a:chExt cx="0" cy="0"/>
        </a:xfrm>
      </p:grpSpPr>
      <p:sp>
        <p:nvSpPr>
          <p:cNvPr id="703" name="Google Shape;703;p41"/>
          <p:cNvSpPr txBox="1"/>
          <p:nvPr>
            <p:ph type="title"/>
          </p:nvPr>
        </p:nvSpPr>
        <p:spPr>
          <a:xfrm>
            <a:off x="4229100" y="60385"/>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Συμβουλές για </a:t>
            </a:r>
            <a:r>
              <a:rPr lang="sl-SI">
                <a:solidFill>
                  <a:srgbClr val="C52B87"/>
                </a:solidFill>
                <a:latin typeface="Calibri"/>
                <a:ea typeface="Calibri"/>
                <a:cs typeface="Calibri"/>
                <a:sym typeface="Calibri"/>
              </a:rPr>
              <a:t>εκπαιδευτικούς</a:t>
            </a:r>
            <a:endParaRPr>
              <a:solidFill>
                <a:srgbClr val="C52B87"/>
              </a:solidFill>
              <a:latin typeface="Calibri"/>
              <a:ea typeface="Calibri"/>
              <a:cs typeface="Calibri"/>
              <a:sym typeface="Calibri"/>
            </a:endParaRPr>
          </a:p>
        </p:txBody>
      </p:sp>
      <p:sp>
        <p:nvSpPr>
          <p:cNvPr id="704" name="Google Shape;704;p41"/>
          <p:cNvSpPr txBox="1"/>
          <p:nvPr/>
        </p:nvSpPr>
        <p:spPr>
          <a:xfrm>
            <a:off x="2022175" y="1431975"/>
            <a:ext cx="4640700" cy="31085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Συμβουλή 1: Ξεκινήστε με το «Γιατί» - ρωτήστε: </a:t>
            </a:r>
            <a:r>
              <a:rPr b="0" i="0" lang="sl-SI" sz="1600" u="none" cap="none" strike="noStrike">
                <a:solidFill>
                  <a:srgbClr val="5F625F"/>
                </a:solidFill>
                <a:latin typeface="Calibri"/>
                <a:ea typeface="Calibri"/>
                <a:cs typeface="Calibri"/>
                <a:sym typeface="Calibri"/>
              </a:rPr>
              <a:t>Ποιος είναι ο σκοπός του τύπου αξιολόγησης Χ και της χρήσης του εργαλείου Υ;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Αν θέλετε να μάθετε από πού ξεκινούν οι μαθητές, χρησιμοποιήστε τη διαγνωστική αξιολόγηση (π.χ. μια έρευνα πριν από το μάθημα) για να εντοπίσετε κενά. Αν θέλετε να ελέγξετε την πρόοδο κατά τη διάρκεια της μάθησης, χρησιμοποιήστε διαμορφωτική αξιολόγηση (π.χ. δημοσκοπήσεις, προσχέδια) για να παρέμβετε έγκαιρα.</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
        <p:nvSpPr>
          <p:cNvPr id="705" name="Google Shape;705;p41"/>
          <p:cNvSpPr txBox="1"/>
          <p:nvPr/>
        </p:nvSpPr>
        <p:spPr>
          <a:xfrm>
            <a:off x="6752327" y="1431975"/>
            <a:ext cx="4692000" cy="33547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Συμβουλή 2: Μην αφήνετε τους εκπαιδευόμενους να μαντεύουν</a:t>
            </a:r>
            <a:r>
              <a:rPr b="0" i="0" lang="sl-SI" sz="1600" u="none" cap="none" strike="noStrike">
                <a:solidFill>
                  <a:srgbClr val="5F625F"/>
                </a:solidFill>
                <a:latin typeface="Calibri"/>
                <a:ea typeface="Calibri"/>
                <a:cs typeface="Calibri"/>
                <a:sym typeface="Calibri"/>
              </a:rPr>
              <a:t>. Χρησιμοποιήστε το πλαίσιο UCL ή την κλίμακα Furze για να κατηγοριοποιήσετε κάθε εργασία: π.χ., η τεχνητή νοημοσύνη προτείνεται για καταιγισμό ιδεών ή επεξεργασία (αλλά απαιτείται διαφάνεια/παραπομπές), η τεχνητή νοημοσύνη απαγορεύεται επειδή αξιολογείτε την ανάκληση πληροφοριών ή συγκεκριμένες γλωσσικές δεξιότητες. Συμβουλή: Αναφέρετε ρητά στις οδηγίες σας: «Για αυτή την εργασία, μπορείτε να χρησιμοποιήσετε τεχνητή νοημοσύνη για το Χ, αλλά δεν πρέπει να τη χρησιμοποιήσετε για το Υ».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09" name="Shape 709"/>
        <p:cNvGrpSpPr/>
        <p:nvPr/>
      </p:nvGrpSpPr>
      <p:grpSpPr>
        <a:xfrm>
          <a:off x="0" y="0"/>
          <a:ext cx="0" cy="0"/>
          <a:chOff x="0" y="0"/>
          <a:chExt cx="0" cy="0"/>
        </a:xfrm>
      </p:grpSpPr>
      <p:sp>
        <p:nvSpPr>
          <p:cNvPr id="710" name="Google Shape;710;p12"/>
          <p:cNvSpPr txBox="1"/>
          <p:nvPr>
            <p:ph type="title"/>
          </p:nvPr>
        </p:nvSpPr>
        <p:spPr>
          <a:xfrm>
            <a:off x="4229100" y="60385"/>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Συμβουλές για </a:t>
            </a:r>
            <a:r>
              <a:rPr lang="sl-SI">
                <a:solidFill>
                  <a:srgbClr val="C52B87"/>
                </a:solidFill>
                <a:latin typeface="Calibri"/>
                <a:ea typeface="Calibri"/>
                <a:cs typeface="Calibri"/>
                <a:sym typeface="Calibri"/>
              </a:rPr>
              <a:t>εκπαιδευτικούς</a:t>
            </a:r>
            <a:endParaRPr>
              <a:solidFill>
                <a:srgbClr val="C52B87"/>
              </a:solidFill>
              <a:latin typeface="Calibri"/>
              <a:ea typeface="Calibri"/>
              <a:cs typeface="Calibri"/>
              <a:sym typeface="Calibri"/>
            </a:endParaRPr>
          </a:p>
        </p:txBody>
      </p:sp>
      <p:sp>
        <p:nvSpPr>
          <p:cNvPr id="711" name="Google Shape;711;p12"/>
          <p:cNvSpPr txBox="1"/>
          <p:nvPr/>
        </p:nvSpPr>
        <p:spPr>
          <a:xfrm>
            <a:off x="1432453" y="1394890"/>
            <a:ext cx="4488000" cy="160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Συμβουλή 3: Σχεδιάστε αυθεντικές εργασίες. </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600" u="none" cap="none" strike="noStrike">
                <a:solidFill>
                  <a:srgbClr val="5F625F"/>
                </a:solidFill>
                <a:latin typeface="Calibri"/>
                <a:ea typeface="Calibri"/>
                <a:cs typeface="Calibri"/>
                <a:sym typeface="Calibri"/>
              </a:rPr>
              <a:t>Προχωρήστε σε συγκεκριμένες λεπτομερείς εργασίες (π.χ. «Δημιουργήστε ένα σχέδιο βιωσιμότητας για το συγκεκριμένο επιχειρηματικό σας πλαίσιο»). Ζητήστε αποδεικτικά στοιχεία της διαδικασίας: προσχέδια, φωνητικές σημειώσεις ή έγγραφα με «παρακολούθηση αλλαγών» που δείχνουν πώς εξελίχθηκε η εργασία, όχι μόνο το τελικό προϊόν.</a:t>
            </a:r>
            <a:endParaRPr b="0" i="0" sz="1600" u="none" cap="none" strike="noStrike">
              <a:solidFill>
                <a:srgbClr val="5F625F"/>
              </a:solidFill>
              <a:latin typeface="Calibri"/>
              <a:ea typeface="Calibri"/>
              <a:cs typeface="Calibri"/>
              <a:sym typeface="Calibri"/>
            </a:endParaRPr>
          </a:p>
        </p:txBody>
      </p:sp>
      <p:sp>
        <p:nvSpPr>
          <p:cNvPr id="712" name="Google Shape;712;p12"/>
          <p:cNvSpPr txBox="1"/>
          <p:nvPr/>
        </p:nvSpPr>
        <p:spPr>
          <a:xfrm>
            <a:off x="6701257" y="1394890"/>
            <a:ext cx="5115900" cy="23390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Συμβουλή 4: Ελέγξτε την εγκυρότητα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600" u="none" cap="none" strike="noStrike">
                <a:solidFill>
                  <a:srgbClr val="5F625F"/>
                </a:solidFill>
                <a:latin typeface="Calibri"/>
                <a:ea typeface="Calibri"/>
                <a:cs typeface="Calibri"/>
                <a:sym typeface="Calibri"/>
              </a:rPr>
              <a:t>Σκεφτείτε: το εργαλείο αναλαμβάνει τη δουλειά που προσπαθείτε να μετρήσετε; Εξασφαλίστε ισότητα και πρόσβαση. Αποφύγετε να απαιτείτε πληρωμένες εκδόσεις εργαλείων (όπως το ChatGPT Plus), εκτός αν το παρέχει το εκπαιδευτικό κέντρο. Προσφέρετε πάντα εναλλακτικές λύσεις – π.χ. μορφή υποβολής (π.χ. «Μπορείτε να υποβάλετε γραπτή έκθεση Ή βιντεοπαρουσίαση»), ανάλογα με τα μαθησιακά αποτελέσματα.</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16" name="Shape 716"/>
        <p:cNvGrpSpPr/>
        <p:nvPr/>
      </p:nvGrpSpPr>
      <p:grpSpPr>
        <a:xfrm>
          <a:off x="0" y="0"/>
          <a:ext cx="0" cy="0"/>
          <a:chOff x="0" y="0"/>
          <a:chExt cx="0" cy="0"/>
        </a:xfrm>
      </p:grpSpPr>
      <p:sp>
        <p:nvSpPr>
          <p:cNvPr id="717" name="Google Shape;717;g3aee64c9156_0_1"/>
          <p:cNvSpPr txBox="1"/>
          <p:nvPr>
            <p:ph type="title"/>
          </p:nvPr>
        </p:nvSpPr>
        <p:spPr>
          <a:xfrm>
            <a:off x="4229100" y="60385"/>
            <a:ext cx="3733800" cy="1142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Συμβουλές για </a:t>
            </a:r>
            <a:r>
              <a:rPr lang="sl-SI">
                <a:solidFill>
                  <a:srgbClr val="C52B87"/>
                </a:solidFill>
                <a:latin typeface="Calibri"/>
                <a:ea typeface="Calibri"/>
                <a:cs typeface="Calibri"/>
                <a:sym typeface="Calibri"/>
              </a:rPr>
              <a:t>εκπαιδευτικούς</a:t>
            </a:r>
            <a:endParaRPr>
              <a:solidFill>
                <a:srgbClr val="C52B87"/>
              </a:solidFill>
              <a:latin typeface="Calibri"/>
              <a:ea typeface="Calibri"/>
              <a:cs typeface="Calibri"/>
              <a:sym typeface="Calibri"/>
            </a:endParaRPr>
          </a:p>
        </p:txBody>
      </p:sp>
      <p:sp>
        <p:nvSpPr>
          <p:cNvPr id="718" name="Google Shape;718;g3aee64c9156_0_1"/>
          <p:cNvSpPr txBox="1"/>
          <p:nvPr/>
        </p:nvSpPr>
        <p:spPr>
          <a:xfrm>
            <a:off x="2022175" y="1431975"/>
            <a:ext cx="4640700" cy="25852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Συμβουλή 5: Γεμίστε το κενό</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Στην ψηφιακή μάθηση, πρέπει να γεφυρώσετε το κενό της σιωπής.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Δείξτε την παρουσία σας δημοσιεύοντας ανακοινώσεις ή σύντομα βίντεο ενημέρωσης, απευθυνθείτε στους εκπαιδευομένους ευθέως, και αναφερθείτε σε συγκεκριμένες λεπτομέρειες της εργασίας του για να δείξετε πόσο προσεκτικά την διαβάσατε.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
        <p:nvSpPr>
          <p:cNvPr id="719" name="Google Shape;719;g3aee64c9156_0_1"/>
          <p:cNvSpPr txBox="1"/>
          <p:nvPr/>
        </p:nvSpPr>
        <p:spPr>
          <a:xfrm>
            <a:off x="6898974" y="1454525"/>
            <a:ext cx="4488000" cy="1354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l-SI" sz="1800" u="none" cap="none" strike="noStrike">
                <a:solidFill>
                  <a:schemeClr val="dk1"/>
                </a:solidFill>
                <a:latin typeface="Calibri"/>
                <a:ea typeface="Calibri"/>
                <a:cs typeface="Calibri"/>
                <a:sym typeface="Calibri"/>
              </a:rPr>
              <a:t>Συμβουλή 6: Να είστε παρόντες</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Όταν χρησιμοποιείτε τεχνητή νοημοσύνη, παρεμβαίνετε πάντα. Μπορείτε να χρησιμοποιήσετε την τεχνητή νοημοσύνη για να συντάξετε μια περίληψη ή ένα προσχέδιο σχολίων, ώστε να εξοικονομήσετε χρόνο, αλλά πάντα να επεξεργάζεστε το τελικό αποτέλεσμα για να διασφαλίσετε την ακρίβεια και την ενσυναίσθηση.</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23" name="Shape 723"/>
        <p:cNvGrpSpPr/>
        <p:nvPr/>
      </p:nvGrpSpPr>
      <p:grpSpPr>
        <a:xfrm>
          <a:off x="0" y="0"/>
          <a:ext cx="0" cy="0"/>
          <a:chOff x="0" y="0"/>
          <a:chExt cx="0" cy="0"/>
        </a:xfrm>
      </p:grpSpPr>
      <p:sp>
        <p:nvSpPr>
          <p:cNvPr id="724" name="Google Shape;724;p13"/>
          <p:cNvSpPr txBox="1"/>
          <p:nvPr/>
        </p:nvSpPr>
        <p:spPr>
          <a:xfrm>
            <a:off x="845038" y="976434"/>
            <a:ext cx="364471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Πρόσθετοι πόροι</a:t>
            </a:r>
            <a:endParaRPr b="0" i="0" sz="1400" u="none" cap="none" strike="noStrike">
              <a:solidFill>
                <a:srgbClr val="000000"/>
              </a:solidFill>
              <a:latin typeface="Arial"/>
              <a:ea typeface="Arial"/>
              <a:cs typeface="Arial"/>
              <a:sym typeface="Arial"/>
            </a:endParaRPr>
          </a:p>
        </p:txBody>
      </p:sp>
      <p:grpSp>
        <p:nvGrpSpPr>
          <p:cNvPr id="725" name="Google Shape;725;p13"/>
          <p:cNvGrpSpPr/>
          <p:nvPr/>
        </p:nvGrpSpPr>
        <p:grpSpPr>
          <a:xfrm>
            <a:off x="1318749" y="2205303"/>
            <a:ext cx="9696148" cy="2447394"/>
            <a:chOff x="1626" y="1006340"/>
            <a:chExt cx="8879148" cy="2102956"/>
          </a:xfrm>
        </p:grpSpPr>
        <p:sp>
          <p:nvSpPr>
            <p:cNvPr id="726" name="Google Shape;726;p13"/>
            <p:cNvSpPr/>
            <p:nvPr/>
          </p:nvSpPr>
          <p:spPr>
            <a:xfrm>
              <a:off x="1626" y="1006340"/>
              <a:ext cx="1869294" cy="934647"/>
            </a:xfrm>
            <a:prstGeom prst="roundRect">
              <a:avLst>
                <a:gd fmla="val 10000" name="adj"/>
              </a:avLst>
            </a:prstGeom>
            <a:solidFill>
              <a:srgbClr val="FDC8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7" name="Google Shape;727;p13"/>
            <p:cNvSpPr/>
            <p:nvPr/>
          </p:nvSpPr>
          <p:spPr>
            <a:xfrm>
              <a:off x="188555"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8" name="Google Shape;728;p13"/>
            <p:cNvSpPr/>
            <p:nvPr/>
          </p:nvSpPr>
          <p:spPr>
            <a:xfrm>
              <a:off x="375485" y="2174649"/>
              <a:ext cx="1495435" cy="934647"/>
            </a:xfrm>
            <a:prstGeom prst="roundRect">
              <a:avLst>
                <a:gd fmla="val 10000" name="adj"/>
              </a:avLst>
            </a:prstGeom>
            <a:solidFill>
              <a:schemeClr val="lt1">
                <a:alpha val="88627"/>
              </a:schemeClr>
            </a:solidFill>
            <a:ln cap="flat" cmpd="sng" w="12700">
              <a:solidFill>
                <a:srgbClr val="FAA5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9" name="Google Shape;729;p13"/>
            <p:cNvSpPr txBox="1"/>
            <p:nvPr/>
          </p:nvSpPr>
          <p:spPr>
            <a:xfrm>
              <a:off x="402860" y="2202024"/>
              <a:ext cx="1440600" cy="879900"/>
            </a:xfrm>
            <a:prstGeom prst="rect">
              <a:avLst/>
            </a:prstGeom>
            <a:noFill/>
            <a:ln>
              <a:noFill/>
            </a:ln>
          </p:spPr>
          <p:txBody>
            <a:bodyPr anchorCtr="0" anchor="ctr" bIns="55875" lIns="83800" spcFirstLastPara="1" rIns="83800" wrap="square" tIns="55875">
              <a:noAutofit/>
            </a:bodyPr>
            <a:lstStyle/>
            <a:p>
              <a:pPr indent="0" lvl="0" marL="0" marR="0" rtl="0" algn="l">
                <a:lnSpc>
                  <a:spcPct val="90000"/>
                </a:lnSpc>
                <a:spcBef>
                  <a:spcPts val="0"/>
                </a:spcBef>
                <a:spcAft>
                  <a:spcPts val="0"/>
                </a:spcAft>
                <a:buClr>
                  <a:schemeClr val="dk1"/>
                </a:buClr>
                <a:buSzPts val="4400"/>
                <a:buFont typeface="Calibri"/>
                <a:buNone/>
              </a:pPr>
              <a:r>
                <a:rPr b="0" i="0" lang="sl-SI" sz="1200" u="sng" cap="none" strike="noStrike">
                  <a:solidFill>
                    <a:schemeClr val="hlink"/>
                  </a:solidFill>
                  <a:latin typeface="Calibri"/>
                  <a:ea typeface="Calibri"/>
                  <a:cs typeface="Calibri"/>
                  <a:sym typeface="Calibri"/>
                  <a:hlinkClick r:id="rId4"/>
                </a:rPr>
                <a:t>Blog: </a:t>
              </a:r>
              <a:r>
                <a:rPr b="0" i="0" lang="sl-SI" sz="1200" u="none" cap="none" strike="noStrike">
                  <a:solidFill>
                    <a:schemeClr val="dk1"/>
                  </a:solidFill>
                  <a:latin typeface="Calibri"/>
                  <a:ea typeface="Calibri"/>
                  <a:cs typeface="Calibri"/>
                  <a:sym typeface="Calibri"/>
                </a:rPr>
                <a:t>IncludED: Οδηγός για τον σχεδιασμό συμπεριληπτικών αξιολογήσεων</a:t>
              </a:r>
              <a:endParaRPr b="1" i="0" sz="2300" u="none" cap="none" strike="noStrike">
                <a:solidFill>
                  <a:srgbClr val="444444"/>
                </a:solidFill>
                <a:highlight>
                  <a:srgbClr val="FFFFFF"/>
                </a:highlight>
                <a:latin typeface="Arial"/>
                <a:ea typeface="Arial"/>
                <a:cs typeface="Arial"/>
                <a:sym typeface="Arial"/>
              </a:endParaRPr>
            </a:p>
            <a:p>
              <a:pPr indent="0" lvl="0" marL="0" marR="0" rtl="0" algn="ctr">
                <a:lnSpc>
                  <a:spcPct val="90000"/>
                </a:lnSpc>
                <a:spcBef>
                  <a:spcPts val="0"/>
                </a:spcBef>
                <a:spcAft>
                  <a:spcPts val="0"/>
                </a:spcAft>
                <a:buClr>
                  <a:schemeClr val="dk1"/>
                </a:buClr>
                <a:buSzPts val="4400"/>
                <a:buFont typeface="Calibri"/>
                <a:buNone/>
              </a:pPr>
              <a:r>
                <a:t/>
              </a:r>
              <a:endParaRPr b="0" i="0" sz="4400" u="none" cap="none" strike="noStrike">
                <a:solidFill>
                  <a:schemeClr val="dk1"/>
                </a:solidFill>
                <a:latin typeface="Calibri"/>
                <a:ea typeface="Calibri"/>
                <a:cs typeface="Calibri"/>
                <a:sym typeface="Calibri"/>
              </a:endParaRPr>
            </a:p>
          </p:txBody>
        </p:sp>
        <p:sp>
          <p:nvSpPr>
            <p:cNvPr id="730" name="Google Shape;730;p13"/>
            <p:cNvSpPr/>
            <p:nvPr/>
          </p:nvSpPr>
          <p:spPr>
            <a:xfrm>
              <a:off x="2338243" y="1006340"/>
              <a:ext cx="1869294" cy="934647"/>
            </a:xfrm>
            <a:prstGeom prst="roundRect">
              <a:avLst>
                <a:gd fmla="val 10000" name="adj"/>
              </a:avLst>
            </a:prstGeom>
            <a:solidFill>
              <a:srgbClr val="FAA5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1" name="Google Shape;731;p13"/>
            <p:cNvSpPr/>
            <p:nvPr/>
          </p:nvSpPr>
          <p:spPr>
            <a:xfrm>
              <a:off x="2525173"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2" name="Google Shape;732;p13"/>
            <p:cNvSpPr/>
            <p:nvPr/>
          </p:nvSpPr>
          <p:spPr>
            <a:xfrm>
              <a:off x="2712102" y="2174649"/>
              <a:ext cx="1495435" cy="934647"/>
            </a:xfrm>
            <a:prstGeom prst="roundRect">
              <a:avLst>
                <a:gd fmla="val 10000" name="adj"/>
              </a:avLst>
            </a:prstGeom>
            <a:solidFill>
              <a:schemeClr val="lt1">
                <a:alpha val="88627"/>
              </a:schemeClr>
            </a:solidFill>
            <a:ln cap="flat" cmpd="sng" w="12700">
              <a:solidFill>
                <a:srgbClr val="FDC8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ctr">
                <a:lnSpc>
                  <a:spcPct val="110000"/>
                </a:lnSpc>
                <a:spcBef>
                  <a:spcPts val="0"/>
                </a:spcBef>
                <a:spcAft>
                  <a:spcPts val="0"/>
                </a:spcAft>
                <a:buClr>
                  <a:schemeClr val="dk2"/>
                </a:buClr>
                <a:buSzPts val="1100"/>
                <a:buFont typeface="Arial"/>
                <a:buNone/>
              </a:pPr>
              <a:r>
                <a:rPr b="0" i="0" lang="sl-SI" sz="1200" u="sng" cap="none" strike="noStrike">
                  <a:solidFill>
                    <a:schemeClr val="hlink"/>
                  </a:solidFill>
                  <a:latin typeface="Calibri"/>
                  <a:ea typeface="Calibri"/>
                  <a:cs typeface="Calibri"/>
                  <a:sym typeface="Calibri"/>
                  <a:hlinkClick r:id="rId5"/>
                </a:rPr>
                <a:t>Blog: </a:t>
              </a:r>
              <a:r>
                <a:rPr b="0" i="0" lang="sl-SI" sz="1200" u="none" cap="none" strike="noStrike">
                  <a:solidFill>
                    <a:schemeClr val="dk1"/>
                  </a:solidFill>
                  <a:latin typeface="Calibri"/>
                  <a:ea typeface="Calibri"/>
                  <a:cs typeface="Calibri"/>
                  <a:sym typeface="Calibri"/>
                </a:rPr>
                <a:t>Τι είναι η αυθεντική αξιολόγηση; Ένας πλήρης οδηγός για εκπαιδευτικούς</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600"/>
                </a:spcBef>
                <a:spcAft>
                  <a:spcPts val="0"/>
                </a:spcAft>
                <a:buClr>
                  <a:schemeClr val="dk1"/>
                </a:buClr>
                <a:buSzPts val="1800"/>
                <a:buFont typeface="Arial"/>
                <a:buNone/>
              </a:pPr>
              <a:r>
                <a:t/>
              </a:r>
              <a:endParaRPr b="0" i="0" sz="1200" u="none" cap="none" strike="noStrike">
                <a:solidFill>
                  <a:schemeClr val="dk1"/>
                </a:solidFill>
                <a:latin typeface="Calibri"/>
                <a:ea typeface="Calibri"/>
                <a:cs typeface="Calibri"/>
                <a:sym typeface="Calibri"/>
              </a:endParaRPr>
            </a:p>
          </p:txBody>
        </p:sp>
        <p:sp>
          <p:nvSpPr>
            <p:cNvPr id="733" name="Google Shape;733;p13"/>
            <p:cNvSpPr/>
            <p:nvPr/>
          </p:nvSpPr>
          <p:spPr>
            <a:xfrm>
              <a:off x="4674862" y="1006340"/>
              <a:ext cx="1869294" cy="934647"/>
            </a:xfrm>
            <a:prstGeom prst="roundRect">
              <a:avLst>
                <a:gd fmla="val 10000" name="adj"/>
              </a:avLst>
            </a:prstGeom>
            <a:solidFill>
              <a:srgbClr val="5DC7F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4" name="Google Shape;734;p13"/>
            <p:cNvSpPr/>
            <p:nvPr/>
          </p:nvSpPr>
          <p:spPr>
            <a:xfrm>
              <a:off x="4861791"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5" name="Google Shape;735;p13"/>
            <p:cNvSpPr/>
            <p:nvPr/>
          </p:nvSpPr>
          <p:spPr>
            <a:xfrm>
              <a:off x="5048721" y="2174649"/>
              <a:ext cx="1495435" cy="934647"/>
            </a:xfrm>
            <a:prstGeom prst="roundRect">
              <a:avLst>
                <a:gd fmla="val 10000" name="adj"/>
              </a:avLst>
            </a:prstGeom>
            <a:solidFill>
              <a:schemeClr val="lt1">
                <a:alpha val="88627"/>
              </a:schemeClr>
            </a:solidFill>
            <a:ln cap="flat" cmpd="sng" w="12700">
              <a:solidFill>
                <a:srgbClr val="6576E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6" name="Google Shape;736;p13"/>
            <p:cNvSpPr txBox="1"/>
            <p:nvPr/>
          </p:nvSpPr>
          <p:spPr>
            <a:xfrm>
              <a:off x="5076095" y="2174649"/>
              <a:ext cx="1440685" cy="879897"/>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rPr b="0" i="0" lang="sl-SI" sz="1200" u="sng" cap="none" strike="noStrike">
                  <a:solidFill>
                    <a:schemeClr val="hlink"/>
                  </a:solidFill>
                  <a:latin typeface="Calibri"/>
                  <a:ea typeface="Calibri"/>
                  <a:cs typeface="Calibri"/>
                  <a:sym typeface="Calibri"/>
                  <a:hlinkClick r:id="rId6"/>
                </a:rPr>
                <a:t>Έκθεση</a:t>
              </a:r>
              <a:r>
                <a:rPr b="0" i="0" lang="sl-SI" sz="1200" u="none" cap="none" strike="noStrike">
                  <a:solidFill>
                    <a:schemeClr val="dk1"/>
                  </a:solidFill>
                  <a:latin typeface="Calibri"/>
                  <a:ea typeface="Calibri"/>
                  <a:cs typeface="Calibri"/>
                  <a:sym typeface="Calibri"/>
                </a:rPr>
                <a:t>: Η επόμενη εποχή της αξιολόγησης: Μια παγκόσμια ανασκόπηση της τεχνητής νοημοσύνης στο σχεδιασμό αξιολογήσεων</a:t>
              </a:r>
              <a:endParaRPr b="0" i="0" sz="4400" u="none" cap="none" strike="noStrike">
                <a:solidFill>
                  <a:schemeClr val="dk1"/>
                </a:solidFill>
                <a:latin typeface="Calibri"/>
                <a:ea typeface="Calibri"/>
                <a:cs typeface="Calibri"/>
                <a:sym typeface="Calibri"/>
              </a:endParaRPr>
            </a:p>
          </p:txBody>
        </p:sp>
        <p:sp>
          <p:nvSpPr>
            <p:cNvPr id="737" name="Google Shape;737;p13"/>
            <p:cNvSpPr/>
            <p:nvPr/>
          </p:nvSpPr>
          <p:spPr>
            <a:xfrm>
              <a:off x="7011480" y="1006340"/>
              <a:ext cx="1869294" cy="934647"/>
            </a:xfrm>
            <a:prstGeom prst="roundRect">
              <a:avLst>
                <a:gd fmla="val 10000" name="adj"/>
              </a:avLst>
            </a:prstGeom>
            <a:solidFill>
              <a:srgbClr val="6576E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8" name="Google Shape;738;p13"/>
            <p:cNvSpPr/>
            <p:nvPr/>
          </p:nvSpPr>
          <p:spPr>
            <a:xfrm>
              <a:off x="7198409" y="1940988"/>
              <a:ext cx="186929" cy="700985"/>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9" name="Google Shape;739;p13"/>
            <p:cNvSpPr/>
            <p:nvPr/>
          </p:nvSpPr>
          <p:spPr>
            <a:xfrm>
              <a:off x="7385339" y="2174649"/>
              <a:ext cx="1495435" cy="934647"/>
            </a:xfrm>
            <a:prstGeom prst="roundRect">
              <a:avLst>
                <a:gd fmla="val 10000" name="adj"/>
              </a:avLst>
            </a:prstGeom>
            <a:solidFill>
              <a:schemeClr val="lt1">
                <a:alpha val="88627"/>
              </a:schemeClr>
            </a:solidFill>
            <a:ln cap="flat" cmpd="sng" w="12700">
              <a:solidFill>
                <a:srgbClr val="5DC7F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0" name="Google Shape;740;p13"/>
            <p:cNvSpPr txBox="1"/>
            <p:nvPr/>
          </p:nvSpPr>
          <p:spPr>
            <a:xfrm>
              <a:off x="7412715" y="2202024"/>
              <a:ext cx="1440685" cy="879897"/>
            </a:xfrm>
            <a:prstGeom prst="rect">
              <a:avLst/>
            </a:prstGeom>
            <a:noFill/>
            <a:ln>
              <a:noFill/>
            </a:ln>
          </p:spPr>
          <p:txBody>
            <a:bodyPr anchorCtr="0" anchor="ctr" bIns="67300" lIns="100950" spcFirstLastPara="1" rIns="100950" wrap="square" tIns="67300">
              <a:noAutofit/>
            </a:bodyPr>
            <a:lstStyle/>
            <a:p>
              <a:pPr indent="0" lvl="0" marL="0" marR="0" rtl="0" algn="ctr">
                <a:lnSpc>
                  <a:spcPct val="90000"/>
                </a:lnSpc>
                <a:spcBef>
                  <a:spcPts val="0"/>
                </a:spcBef>
                <a:spcAft>
                  <a:spcPts val="0"/>
                </a:spcAft>
                <a:buNone/>
              </a:pPr>
              <a:r>
                <a:rPr b="0" i="0" lang="sl-SI" sz="1200" u="sng" cap="none" strike="noStrike">
                  <a:solidFill>
                    <a:schemeClr val="hlink"/>
                  </a:solidFill>
                  <a:latin typeface="Calibri"/>
                  <a:ea typeface="Calibri"/>
                  <a:cs typeface="Calibri"/>
                  <a:sym typeface="Calibri"/>
                  <a:hlinkClick r:id="rId7"/>
                </a:rPr>
                <a:t>Άρθρο</a:t>
              </a:r>
              <a:r>
                <a:rPr b="0" i="0" lang="sl-SI" sz="1200" u="none" cap="none" strike="noStrike">
                  <a:solidFill>
                    <a:schemeClr val="dk1"/>
                  </a:solidFill>
                  <a:latin typeface="Calibri"/>
                  <a:ea typeface="Calibri"/>
                  <a:cs typeface="Calibri"/>
                  <a:sym typeface="Calibri"/>
                </a:rPr>
                <a:t>: Ανατροφοδότηση και Αξιολόγηση από συμμαθητές</a:t>
              </a:r>
              <a:endParaRPr b="0" i="0" sz="1200" u="none" cap="none" strike="noStrike">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5300"/>
                <a:buFont typeface="Calibri"/>
                <a:buNone/>
              </a:pPr>
              <a:r>
                <a:t/>
              </a:r>
              <a:endParaRPr b="0" i="0" sz="1200" u="none" cap="none" strike="noStrike">
                <a:solidFill>
                  <a:schemeClr val="dk1"/>
                </a:solidFill>
                <a:latin typeface="Calibri"/>
                <a:ea typeface="Calibri"/>
                <a:cs typeface="Calibri"/>
                <a:sym typeface="Calibri"/>
              </a:endParaRPr>
            </a:p>
          </p:txBody>
        </p:sp>
      </p:grpSp>
      <p:pic>
        <p:nvPicPr>
          <p:cNvPr descr="Newspaper outline" id="741" name="Google Shape;741;p13"/>
          <p:cNvPicPr preferRelativeResize="0"/>
          <p:nvPr/>
        </p:nvPicPr>
        <p:blipFill rotWithShape="1">
          <a:blip r:embed="rId8">
            <a:alphaModFix/>
          </a:blip>
          <a:srcRect b="0" l="0" r="0" t="0"/>
          <a:stretch/>
        </p:blipFill>
        <p:spPr>
          <a:xfrm>
            <a:off x="7000296" y="2344568"/>
            <a:ext cx="914400" cy="914400"/>
          </a:xfrm>
          <a:prstGeom prst="rect">
            <a:avLst/>
          </a:prstGeom>
          <a:noFill/>
          <a:ln>
            <a:noFill/>
          </a:ln>
        </p:spPr>
      </p:pic>
      <p:pic>
        <p:nvPicPr>
          <p:cNvPr descr="Blog outline" id="742" name="Google Shape;742;p13"/>
          <p:cNvPicPr preferRelativeResize="0"/>
          <p:nvPr/>
        </p:nvPicPr>
        <p:blipFill rotWithShape="1">
          <a:blip r:embed="rId9">
            <a:alphaModFix/>
          </a:blip>
          <a:srcRect b="0" l="0" r="0" t="0"/>
          <a:stretch/>
        </p:blipFill>
        <p:spPr>
          <a:xfrm>
            <a:off x="1931657" y="2344567"/>
            <a:ext cx="914400" cy="914400"/>
          </a:xfrm>
          <a:prstGeom prst="rect">
            <a:avLst/>
          </a:prstGeom>
          <a:noFill/>
          <a:ln>
            <a:noFill/>
          </a:ln>
        </p:spPr>
      </p:pic>
      <p:pic>
        <p:nvPicPr>
          <p:cNvPr descr="Blog outline" id="743" name="Google Shape;743;p13"/>
          <p:cNvPicPr preferRelativeResize="0"/>
          <p:nvPr/>
        </p:nvPicPr>
        <p:blipFill rotWithShape="1">
          <a:blip r:embed="rId9">
            <a:alphaModFix/>
          </a:blip>
          <a:srcRect b="0" l="0" r="0" t="0"/>
          <a:stretch/>
        </p:blipFill>
        <p:spPr>
          <a:xfrm>
            <a:off x="4489757" y="2344567"/>
            <a:ext cx="914400" cy="914400"/>
          </a:xfrm>
          <a:prstGeom prst="rect">
            <a:avLst/>
          </a:prstGeom>
          <a:noFill/>
          <a:ln>
            <a:noFill/>
          </a:ln>
        </p:spPr>
      </p:pic>
      <p:pic>
        <p:nvPicPr>
          <p:cNvPr descr="Newspaper outline" id="744" name="Google Shape;744;p13"/>
          <p:cNvPicPr preferRelativeResize="0"/>
          <p:nvPr/>
        </p:nvPicPr>
        <p:blipFill rotWithShape="1">
          <a:blip r:embed="rId8">
            <a:alphaModFix/>
          </a:blip>
          <a:srcRect b="0" l="0" r="0" t="0"/>
          <a:stretch/>
        </p:blipFill>
        <p:spPr>
          <a:xfrm>
            <a:off x="9597146" y="2344568"/>
            <a:ext cx="914400" cy="9144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48" name="Shape 748"/>
        <p:cNvGrpSpPr/>
        <p:nvPr/>
      </p:nvGrpSpPr>
      <p:grpSpPr>
        <a:xfrm>
          <a:off x="0" y="0"/>
          <a:ext cx="0" cy="0"/>
          <a:chOff x="0" y="0"/>
          <a:chExt cx="0" cy="0"/>
        </a:xfrm>
      </p:grpSpPr>
      <p:sp>
        <p:nvSpPr>
          <p:cNvPr id="749" name="Google Shape;749;p14"/>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750" name="Google Shape;750;p14"/>
          <p:cNvSpPr/>
          <p:nvPr/>
        </p:nvSpPr>
        <p:spPr>
          <a:xfrm>
            <a:off x="982601" y="1574675"/>
            <a:ext cx="5651100" cy="4178026"/>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Ερώτηση πολλαπλής επιλογής: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Ε1: Ποια από τις παρακάτω εργασίες ταιριάζει καλύτερα στις αρχές της αυθεντικότητας;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Α) Ένα κουίζ 20 ερωτήσεων πολλαπλής επιλογής σχετικά με την ορολογία.</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Β) Άσκηση συμπλήρωσης κενών.</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Γ) Η παρακολούθηση ενός βίντεο και η απάντηση σε τρεις ερωτήσεις ανάκλησης.</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highlight>
                  <a:srgbClr val="00FF00"/>
                </a:highlight>
                <a:latin typeface="Calibri"/>
                <a:ea typeface="Calibri"/>
                <a:cs typeface="Calibri"/>
                <a:sym typeface="Calibri"/>
              </a:rPr>
              <a:t>Δ) Η δημιουργία ενός επιχειρηματικού σχεδίου για τον συγκεκριμένο τομέα.</a:t>
            </a:r>
            <a:endParaRPr b="0" i="0" sz="1200" u="none" cap="none" strike="noStrike">
              <a:solidFill>
                <a:schemeClr val="dk1"/>
              </a:solidFill>
              <a:highlight>
                <a:srgbClr val="00FF00"/>
              </a:highlight>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Η αυθεντική αξιολόγηση αντικατοπτρίζει πραγματικές καταστάσεις και μοιάζει με τα πλαίσια στα οποία οι εκπαιδευόμενοι θα χρησιμοποιήσουν στην πράξη τις νέες γνώσεις. Απαιτεί δεξιότητες ανώτερης τάξης (όπως δημιουργικότητα και κρίση) και όχι απλώς την ανάκληση πληροφοριών.</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751" name="Google Shape;751;p14"/>
          <p:cNvPicPr preferRelativeResize="0"/>
          <p:nvPr>
            <p:ph idx="2" type="pic"/>
          </p:nvPr>
        </p:nvPicPr>
        <p:blipFill rotWithShape="1">
          <a:blip r:embed="rId4">
            <a:alphaModFix/>
          </a:blip>
          <a:srcRect b="3908" l="0" r="0" t="3908"/>
          <a:stretch/>
        </p:blipFill>
        <p:spPr>
          <a:xfrm>
            <a:off x="8014947" y="1574677"/>
            <a:ext cx="3763800" cy="3469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55" name="Shape 755"/>
        <p:cNvGrpSpPr/>
        <p:nvPr/>
      </p:nvGrpSpPr>
      <p:grpSpPr>
        <a:xfrm>
          <a:off x="0" y="0"/>
          <a:ext cx="0" cy="0"/>
          <a:chOff x="0" y="0"/>
          <a:chExt cx="0" cy="0"/>
        </a:xfrm>
      </p:grpSpPr>
      <p:sp>
        <p:nvSpPr>
          <p:cNvPr id="756" name="Google Shape;756;p15"/>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757" name="Google Shape;757;p15"/>
          <p:cNvSpPr/>
          <p:nvPr/>
        </p:nvSpPr>
        <p:spPr>
          <a:xfrm>
            <a:off x="982600" y="1574675"/>
            <a:ext cx="5883900" cy="4732024"/>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Ερώτηση τύπου πολλαπλής επιλογής: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Ε2: Αξιολογείτε τη γλωσσική επάρκεια των εκπαιδευόμενων στη γραφή. Σας απασχολεί το ζήτημα της εγκυρότητας. Ποιο από τα παρακάτω σενάρια παρουσιάζει τον μεγαλύτερο κίνδυνο για την εγκυρότητα;</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Α) Η χρήση ορθογραφικού ελέγχου για τη διόρθωση μικρών τυπογραφικών λαθών σε μια έκθεση.</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b="0" i="0" lang="sl-SI" sz="1200" u="none" cap="none" strike="noStrike">
                <a:solidFill>
                  <a:schemeClr val="dk1"/>
                </a:solidFill>
                <a:highlight>
                  <a:srgbClr val="00FF00"/>
                </a:highlight>
                <a:latin typeface="Calibri"/>
                <a:ea typeface="Calibri"/>
                <a:cs typeface="Calibri"/>
                <a:sym typeface="Calibri"/>
              </a:rPr>
              <a:t>Β) Το να επιτρέπετε στους εκπαιδευόμενους να χρησιμοποιούν ένα εργαλείο τεχνητής νοημοσύνης που αναδιατυπώνει το προσχέδιό τους σε επίπεδο επάρκειας C2.</a:t>
            </a:r>
            <a:endParaRPr b="0" i="0" sz="1200" u="none" cap="none" strike="noStrike">
              <a:solidFill>
                <a:schemeClr val="dk1"/>
              </a:solidFill>
              <a:highlight>
                <a:srgbClr val="00FF00"/>
              </a:highlight>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Γ) Η χρήση ενός διαδικτυακού λεξικού για την αναζήτηση λέξεων.</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Δ) Το να ζητήσετε από τους εκπαιδευόμενους να πληκτρολογήσουν το δοκίμιό τους σε επεξεργαστή κειμένου αντί να το γράψουν με το χέρι.</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Η εγκυρότητα διακυβεύεται όταν ένα εργαλείο εμποδίζει την πραγματική μέτρηση της απόδοσης των εκπαιδευόμενων. Εάν το εργαλείο εκτελεί τη βασική δεξιότητα που αξιολογείται (βελτίωση της γραπτικής ικανότητας), τότε βαθμολογείτε το εργαλείο.</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758" name="Google Shape;758;p15"/>
          <p:cNvPicPr preferRelativeResize="0"/>
          <p:nvPr>
            <p:ph idx="2" type="pic"/>
          </p:nvPr>
        </p:nvPicPr>
        <p:blipFill rotWithShape="1">
          <a:blip r:embed="rId4">
            <a:alphaModFix/>
          </a:blip>
          <a:srcRect b="3908" l="0" r="0" t="3908"/>
          <a:stretch/>
        </p:blipFill>
        <p:spPr>
          <a:xfrm>
            <a:off x="8014947" y="1574677"/>
            <a:ext cx="3763800" cy="3469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9" name="Shape 429"/>
        <p:cNvGrpSpPr/>
        <p:nvPr/>
      </p:nvGrpSpPr>
      <p:grpSpPr>
        <a:xfrm>
          <a:off x="0" y="0"/>
          <a:ext cx="0" cy="0"/>
          <a:chOff x="0" y="0"/>
          <a:chExt cx="0" cy="0"/>
        </a:xfrm>
      </p:grpSpPr>
      <p:pic>
        <p:nvPicPr>
          <p:cNvPr id="430" name="Google Shape;430;g3adc94a52c7_0_4"/>
          <p:cNvPicPr preferRelativeResize="0"/>
          <p:nvPr>
            <p:ph idx="2" type="pic"/>
          </p:nvPr>
        </p:nvPicPr>
        <p:blipFill rotWithShape="1">
          <a:blip r:embed="rId4">
            <a:alphaModFix/>
          </a:blip>
          <a:srcRect b="3908" l="0" r="0" t="3917"/>
          <a:stretch/>
        </p:blipFill>
        <p:spPr>
          <a:xfrm>
            <a:off x="9376050" y="2171150"/>
            <a:ext cx="2589100" cy="2519800"/>
          </a:xfrm>
          <a:prstGeom prst="rect">
            <a:avLst/>
          </a:prstGeom>
          <a:noFill/>
          <a:ln>
            <a:noFill/>
          </a:ln>
        </p:spPr>
      </p:pic>
      <p:sp>
        <p:nvSpPr>
          <p:cNvPr id="431" name="Google Shape;431;g3adc94a52c7_0_4"/>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Εισαγωγή στην ψηφιακή αξιολόγηση: Γιατί αξιολογούμε;</a:t>
            </a:r>
            <a:endParaRPr b="1" i="0" sz="2600" u="none" cap="none" strike="noStrike">
              <a:solidFill>
                <a:srgbClr val="C52B87"/>
              </a:solidFill>
              <a:latin typeface="Calibri"/>
              <a:ea typeface="Calibri"/>
              <a:cs typeface="Calibri"/>
              <a:sym typeface="Calibri"/>
            </a:endParaRPr>
          </a:p>
        </p:txBody>
      </p:sp>
      <p:sp>
        <p:nvSpPr>
          <p:cNvPr id="432" name="Google Shape;432;g3adc94a52c7_0_4"/>
          <p:cNvSpPr/>
          <p:nvPr/>
        </p:nvSpPr>
        <p:spPr>
          <a:xfrm>
            <a:off x="197175" y="1147275"/>
            <a:ext cx="9091800" cy="49428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Πριν ενσωματώσουμε ψηφιακά εργαλεία ή τεχνητή νοημοσύνη, πρέπει να αναλογιστούμε το ΓΙΑΤΙ αξιολογούμε: για να προσδιορίσουμε τις δεξιότητες, τις γνώσεις και τις στάσεις των μαθητών, συλλέγοντας σχετικές πληροφορίες και συγκρίνοντάς τις με τους αρχικούς μας στόχους, δηλαδή τους μαθησιακούς στόχους.</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Κατηγοριοποιούμε την αξιολόγηση σε τρεις ευρείς τύπους με βάση το πότε και το γιατί πραγματοποιείται:</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1" lang="sl-SI" sz="1600" u="none" cap="none" strike="noStrike">
                <a:solidFill>
                  <a:srgbClr val="5F625F"/>
                </a:solidFill>
                <a:latin typeface="Calibri"/>
                <a:ea typeface="Calibri"/>
                <a:cs typeface="Calibri"/>
                <a:sym typeface="Calibri"/>
              </a:rPr>
              <a:t>Διαγνωστική</a:t>
            </a:r>
            <a:r>
              <a:rPr b="0" i="0" lang="sl-SI" sz="1600" u="none" cap="none" strike="noStrike">
                <a:solidFill>
                  <a:srgbClr val="5F625F"/>
                </a:solidFill>
                <a:latin typeface="Calibri"/>
                <a:ea typeface="Calibri"/>
                <a:cs typeface="Calibri"/>
                <a:sym typeface="Calibri"/>
              </a:rPr>
              <a:t>- πριν από ένα νέο μάθημα ή ενότητα για να προσδιοριστούν οι αρχικές γνώσεις, δεξιότητες και στάσεις των εκπαιδευόμενων. Βοηθά να κατανοήσετε σε ποιο επίπεδο βρίσκονται οι εκπαιδευόμενοι, ώστε να λάβετε τεκμηριωμένες αποφάσεις σχετικά με τη διδασκαλία σας. Μπορεί να χρησιμοποιηθεί ως σημείο αναφοράς, ώστε να μπορείτε να συγκρίνετε αυτά τα αποτελέσματα με διαμορφωτικές ή τελικές αξιολογήσεις αργότερα.</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1" lang="sl-SI" sz="1600" u="none" cap="none" strike="noStrike">
                <a:solidFill>
                  <a:srgbClr val="5F625F"/>
                </a:solidFill>
                <a:latin typeface="Calibri"/>
                <a:ea typeface="Calibri"/>
                <a:cs typeface="Calibri"/>
                <a:sym typeface="Calibri"/>
              </a:rPr>
              <a:t>Διαμορφωτική</a:t>
            </a:r>
            <a:r>
              <a:rPr b="0" i="0" lang="sl-SI" sz="1600" u="none" cap="none" strike="noStrike">
                <a:solidFill>
                  <a:srgbClr val="5F625F"/>
                </a:solidFill>
                <a:latin typeface="Calibri"/>
                <a:ea typeface="Calibri"/>
                <a:cs typeface="Calibri"/>
                <a:sym typeface="Calibri"/>
              </a:rPr>
              <a:t>- κατά τη διάρκεια της διδασκαλίας (π.χ. σύγχρονες συνεδρίες) για να προσδιοριστεί η συνεχιζόμενη πρόοδος των μαθητών. Παρέχει πληροφορίες για την άμεση προσαρμογή των διδακτικών προσεγγίσεων (π.χ. διευκρίνιση ή παροχή ανατροφοδότησης) αντί να περιμένετε μέχρι να είναι πολύ αργά. Οι εκπαιδευόμενοι επίσης συνειδητοποιούν την πρόοδό τους, τα δυνατά τους σημεία και τις αδυναμίες τους.</a:t>
            </a:r>
            <a:endParaRPr b="0" i="0" sz="1600" u="none" cap="none" strike="noStrike">
              <a:solidFill>
                <a:srgbClr val="5F625F"/>
              </a:solidFill>
              <a:latin typeface="Calibri"/>
              <a:ea typeface="Calibri"/>
              <a:cs typeface="Calibri"/>
              <a:sym typeface="Calibri"/>
            </a:endParaRPr>
          </a:p>
          <a:p>
            <a:pPr indent="-330200" lvl="0" marL="457200" marR="0" rtl="0" algn="just">
              <a:lnSpc>
                <a:spcPct val="100000"/>
              </a:lnSpc>
              <a:spcBef>
                <a:spcPts val="0"/>
              </a:spcBef>
              <a:spcAft>
                <a:spcPts val="0"/>
              </a:spcAft>
              <a:buClr>
                <a:srgbClr val="5F625F"/>
              </a:buClr>
              <a:buSzPts val="1600"/>
              <a:buFont typeface="Calibri"/>
              <a:buChar char="-"/>
            </a:pPr>
            <a:r>
              <a:rPr b="1" i="1" lang="sl-SI" sz="1600" u="none" cap="none" strike="noStrike">
                <a:solidFill>
                  <a:srgbClr val="5F625F"/>
                </a:solidFill>
                <a:latin typeface="Calibri"/>
                <a:ea typeface="Calibri"/>
                <a:cs typeface="Calibri"/>
                <a:sym typeface="Calibri"/>
              </a:rPr>
              <a:t>Συνολική </a:t>
            </a:r>
            <a:r>
              <a:rPr b="0" i="0" lang="sl-SI" sz="1600" u="none" cap="none" strike="noStrike">
                <a:solidFill>
                  <a:srgbClr val="5F625F"/>
                </a:solidFill>
                <a:latin typeface="Calibri"/>
                <a:ea typeface="Calibri"/>
                <a:cs typeface="Calibri"/>
                <a:sym typeface="Calibri"/>
              </a:rPr>
              <a:t>- στο τέλος μιας ενότητας ή ενός μαθήματος για να προσδιοριστούν οι τελικές γνώσεις, δεξιότητες και στάσεις που αποκτήθηκαν. Βοηθά στην επαλήθευση του κατά πόσον έχουν επιτευχθεί οι μαθησιακοί στόχοι που τέθηκαν στην αρχή και επικυρώνει επίσημα την επίτευξη.</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62" name="Shape 762"/>
        <p:cNvGrpSpPr/>
        <p:nvPr/>
      </p:nvGrpSpPr>
      <p:grpSpPr>
        <a:xfrm>
          <a:off x="0" y="0"/>
          <a:ext cx="0" cy="0"/>
          <a:chOff x="0" y="0"/>
          <a:chExt cx="0" cy="0"/>
        </a:xfrm>
      </p:grpSpPr>
      <p:sp>
        <p:nvSpPr>
          <p:cNvPr id="763" name="Google Shape;763;p16"/>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764" name="Google Shape;764;p16"/>
          <p:cNvSpPr/>
          <p:nvPr/>
        </p:nvSpPr>
        <p:spPr>
          <a:xfrm>
            <a:off x="982601" y="1574675"/>
            <a:ext cx="5952000" cy="4178026"/>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Ερώτηση τύπου πολλαπλής επιλογής: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Ε3: Ποια δομή παροχής ανατροφοδότησης είναι πιο ουσιαστική;</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Α) Καταγράψτε πρώτα τα λάθη, δώστε βαθμολογία και, στη συνέχεια, ζητήστε τους να υποβάλουν ξανά την εργασία.</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Β) Δώστε ένα γενικό κομπλιμέντο («Καλή δουλειά»).</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highlight>
                  <a:srgbClr val="00FF00"/>
                </a:highlight>
                <a:latin typeface="Calibri"/>
                <a:ea typeface="Calibri"/>
                <a:cs typeface="Calibri"/>
                <a:sym typeface="Calibri"/>
              </a:rPr>
              <a:t>Γ) Αναφερθείτε σε δυνατά και αδύνατα σημεία, με συγκεκριμένες οδηγίες.</a:t>
            </a:r>
            <a:endParaRPr b="0" i="0" sz="1200" u="none" cap="none" strike="noStrike">
              <a:solidFill>
                <a:schemeClr val="dk1"/>
              </a:solidFill>
              <a:highlight>
                <a:srgbClr val="00FF00"/>
              </a:highlight>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Δ) Αποφεύγετε συστάσεις σχετικά με τα βήματα που πρέπει να ακολουθήσουν για να βελτιωθούν.</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Η μέθοδος «σάντουιτς» ισορροπεί την διορθωτική ανατροφοδότηση και τις συμβουλές με την ενθάρρυνση. Εξασφαλίζει ότι η ανατροφοδότηση είναι συγκεκριμένη και σαφής, ενώ παράλληλα προάγει μια υποστηρικτική σχέση.</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765" name="Google Shape;765;p16"/>
          <p:cNvPicPr preferRelativeResize="0"/>
          <p:nvPr>
            <p:ph idx="2" type="pic"/>
          </p:nvPr>
        </p:nvPicPr>
        <p:blipFill rotWithShape="1">
          <a:blip r:embed="rId4">
            <a:alphaModFix/>
          </a:blip>
          <a:srcRect b="3908" l="0" r="0" t="3908"/>
          <a:stretch/>
        </p:blipFill>
        <p:spPr>
          <a:xfrm>
            <a:off x="8014947" y="1574677"/>
            <a:ext cx="3763800" cy="3469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69" name="Shape 769"/>
        <p:cNvGrpSpPr/>
        <p:nvPr/>
      </p:nvGrpSpPr>
      <p:grpSpPr>
        <a:xfrm>
          <a:off x="0" y="0"/>
          <a:ext cx="0" cy="0"/>
          <a:chOff x="0" y="0"/>
          <a:chExt cx="0" cy="0"/>
        </a:xfrm>
      </p:grpSpPr>
      <p:sp>
        <p:nvSpPr>
          <p:cNvPr id="770" name="Google Shape;770;p17"/>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771" name="Google Shape;771;p17"/>
          <p:cNvSpPr/>
          <p:nvPr/>
        </p:nvSpPr>
        <p:spPr>
          <a:xfrm>
            <a:off x="982601" y="1574675"/>
            <a:ext cx="7032346" cy="4732024"/>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Ερώτηση τύπου πολλαπλής επιλογής: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Ε4: Θέλετε να χρησιμοποιήσετε ένα δωρεάν, δημόσιο εργαλείο τεχνητής νοημοσύνης για να βοηθήσετε στη βαθμολόγηση των απαντήσεων των μαθητών. Οι Όροι Χρήσης του εργαλείου αναφέρουν ότι συλλέγει δεδομένα χρηστών για την εκπαίδευση των μοντέλων του. Για να συμμορφωθείτε με τις ηθικές οδηγίες και τον ΓΚΠΔ, τι πρέπει να κάνετε;</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Α) Να ανεβάσετε τις εκθέσεις για να εξοικονομήσετε χρόνο, καθώς η εκπαιδευτική χρήση εξαιρείται πάντα.</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Β) Να ανεβάσετε τις εκθέσεις, αλλά να ζητήσετε από τους εκπαιδευόμενους να υπογράψουν μια δήλωση παραίτησης από τα δικαιώματά τους μετά.</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b="0" i="0" lang="sl-SI" sz="1200" u="none" cap="none" strike="noStrike">
                <a:solidFill>
                  <a:schemeClr val="dk1"/>
                </a:solidFill>
                <a:latin typeface="Calibri"/>
                <a:ea typeface="Calibri"/>
                <a:cs typeface="Calibri"/>
                <a:sym typeface="Calibri"/>
              </a:rPr>
              <a:t>Γ) Να χρησιμοποιήσετε το εργαλείο μόνο για εκπαιδευόμενους που φαίνεται να έχουν αποτύχει στο τεστ.</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highlight>
                  <a:srgbClr val="00FF00"/>
                </a:highlight>
                <a:latin typeface="Calibri"/>
                <a:ea typeface="Calibri"/>
                <a:cs typeface="Calibri"/>
                <a:sym typeface="Calibri"/>
              </a:rPr>
              <a:t>Δ) Ελέγξτε την πολιτική απορρήτου και βεβαιωθείτε ότι δεν εισάγετε δεδομένα που δεν θέλετε να αποθηκευτούν ή να κοινοποιηθούν.</a:t>
            </a:r>
            <a:endParaRPr b="0" i="0" sz="1200" u="none" cap="none" strike="noStrike">
              <a:solidFill>
                <a:schemeClr val="dk1"/>
              </a:solidFill>
              <a:highlight>
                <a:srgbClr val="00FF00"/>
              </a:highlight>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Τα συστήματα τεχνητής νοημοσύνης εγείρουν σημαντικά ζητήματα σχετικά με την προστασία της ιδιωτικής ζωής. Πρέπει να διασφαλίσετε τη συμμόρφωση με τους κανονισμούς προστασίας δεδομένων και να αποφύγετε την εισαγωγή εργασιών που δε θέλετε να αποθηκευτούν, καθώς η τεχνητή νοημοσύνη ενδέχεται να τις διατηρήσει για μελλοντική χρήση</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772" name="Google Shape;772;p17"/>
          <p:cNvPicPr preferRelativeResize="0"/>
          <p:nvPr>
            <p:ph idx="2" type="pic"/>
          </p:nvPr>
        </p:nvPicPr>
        <p:blipFill rotWithShape="1">
          <a:blip r:embed="rId4">
            <a:alphaModFix/>
          </a:blip>
          <a:srcRect b="3908" l="0" r="0" t="3908"/>
          <a:stretch/>
        </p:blipFill>
        <p:spPr>
          <a:xfrm>
            <a:off x="8014947" y="1574677"/>
            <a:ext cx="3763800" cy="3469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76" name="Shape 776"/>
        <p:cNvGrpSpPr/>
        <p:nvPr/>
      </p:nvGrpSpPr>
      <p:grpSpPr>
        <a:xfrm>
          <a:off x="0" y="0"/>
          <a:ext cx="0" cy="0"/>
          <a:chOff x="0" y="0"/>
          <a:chExt cx="0" cy="0"/>
        </a:xfrm>
      </p:grpSpPr>
      <p:sp>
        <p:nvSpPr>
          <p:cNvPr id="777" name="Google Shape;777;p18"/>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778" name="Google Shape;778;p18"/>
          <p:cNvSpPr/>
          <p:nvPr/>
        </p:nvSpPr>
        <p:spPr>
          <a:xfrm>
            <a:off x="982601" y="1574675"/>
            <a:ext cx="6660590" cy="452427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Ερώτηση τύπου πολλαπλής επιλογής: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Ε5: Διδάσκετε ένα μάθημα μεικτής μορφής με θέμα «Δημιουργική Γραφή». Θέλετε να επανασχεδιάσετε την αξιολόγηση ώστε να αποτρέψετε την αντιγραφή χωρίς να απαγορεύσετε τα εργαλεία τεχνητής νοημοσύνης. Ποια στρατηγική αποτελεί την πιο αποτελεσματική λύση;</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Α) Να απαιτήσετε από τους εκπαιδευόμενους να περάσουν έναν αυστηρό έλεγχο με λογισμικό ανίχνευσης τεχνητής νοημοσύνης.</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highlight>
                  <a:srgbClr val="00FF00"/>
                </a:highlight>
                <a:latin typeface="Calibri"/>
                <a:ea typeface="Calibri"/>
                <a:cs typeface="Calibri"/>
                <a:sym typeface="Calibri"/>
              </a:rPr>
              <a:t>Β) Να μετατοπίσετε το επίκεντρο της αξιολόγησης στη διαδικασία (π.χ. υποβολή εργασιών σε εξέλιξη και αναστοχασμός)</a:t>
            </a:r>
            <a:endParaRPr b="0" i="0" sz="1200" u="none" cap="none" strike="noStrike">
              <a:solidFill>
                <a:schemeClr val="dk1"/>
              </a:solidFill>
              <a:highlight>
                <a:srgbClr val="00FF00"/>
              </a:highlight>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Γ) Να αντικαταστήστε τη γραπτή εργασία με ένα κουίζ πολλαπλής επιλογής σχετικά με τη θεωρία της γραφής.</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Δ) Να μεταβείτε σε επιτηρούμενη, χειρόγραφη εξέταση μέσα στην τάξη.</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rPr b="0" i="0" lang="sl-SI" sz="1200" u="none" cap="none" strike="noStrike">
                <a:solidFill>
                  <a:schemeClr val="dk1"/>
                </a:solidFill>
                <a:latin typeface="Calibri"/>
                <a:ea typeface="Calibri"/>
                <a:cs typeface="Calibri"/>
                <a:sym typeface="Calibri"/>
              </a:rPr>
              <a:t>Αξιολογώντας τα προσχέδια, τα σχέδια και τις αναστοχαστικές αναφορές, εξετάζετε τον τρόπο με τον οποίο ο εκπαιδευόμενος ασχολήθηκε με ανώτερη σκέψη (κριτική/ανάλυση). Το να βασιζόμαστε σε ανιχνευτές ΤΝ είναι επικίνδυνο, καθώς δεν είναι 100% ακριβείς. Ένα κουίζ μετρά τη γνώση της θεωρίας, όχι την ικανότητα γραφής, δημιουργώντας πρόβλημα εγκυρότητας.</a:t>
            </a:r>
            <a:endParaRPr b="0" i="0" sz="1200" u="none" cap="none" strike="noStrike">
              <a:solidFill>
                <a:schemeClr val="dk1"/>
              </a:solidFill>
              <a:latin typeface="Calibri"/>
              <a:ea typeface="Calibri"/>
              <a:cs typeface="Calibri"/>
              <a:sym typeface="Calibri"/>
            </a:endParaRPr>
          </a:p>
        </p:txBody>
      </p:sp>
      <p:pic>
        <p:nvPicPr>
          <p:cNvPr id="779" name="Google Shape;779;p18"/>
          <p:cNvPicPr preferRelativeResize="0"/>
          <p:nvPr>
            <p:ph idx="2" type="pic"/>
          </p:nvPr>
        </p:nvPicPr>
        <p:blipFill rotWithShape="1">
          <a:blip r:embed="rId4">
            <a:alphaModFix/>
          </a:blip>
          <a:srcRect b="3908" l="0" r="0" t="3908"/>
          <a:stretch/>
        </p:blipFill>
        <p:spPr>
          <a:xfrm>
            <a:off x="8014947" y="1574677"/>
            <a:ext cx="3763800" cy="3469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83" name="Shape 783"/>
        <p:cNvGrpSpPr/>
        <p:nvPr/>
      </p:nvGrpSpPr>
      <p:grpSpPr>
        <a:xfrm>
          <a:off x="0" y="0"/>
          <a:ext cx="0" cy="0"/>
          <a:chOff x="0" y="0"/>
          <a:chExt cx="0" cy="0"/>
        </a:xfrm>
      </p:grpSpPr>
      <p:pic>
        <p:nvPicPr>
          <p:cNvPr id="784" name="Google Shape;784;p19"/>
          <p:cNvPicPr preferRelativeResize="0"/>
          <p:nvPr>
            <p:ph idx="2" type="pic"/>
          </p:nvPr>
        </p:nvPicPr>
        <p:blipFill rotWithShape="1">
          <a:blip r:embed="rId4">
            <a:alphaModFix/>
          </a:blip>
          <a:srcRect b="3908" l="0" r="0" t="3908"/>
          <a:stretch/>
        </p:blipFill>
        <p:spPr>
          <a:xfrm>
            <a:off x="655608" y="370936"/>
            <a:ext cx="5895579" cy="5434643"/>
          </a:xfrm>
          <a:prstGeom prst="rect">
            <a:avLst/>
          </a:prstGeom>
          <a:noFill/>
          <a:ln>
            <a:noFill/>
          </a:ln>
        </p:spPr>
      </p:pic>
      <p:sp>
        <p:nvSpPr>
          <p:cNvPr id="785" name="Google Shape;785;p19"/>
          <p:cNvSpPr txBox="1"/>
          <p:nvPr/>
        </p:nvSpPr>
        <p:spPr>
          <a:xfrm>
            <a:off x="6797264" y="864291"/>
            <a:ext cx="447212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Ερωτήσεις αναστοχασμού </a:t>
            </a:r>
            <a:endParaRPr b="0" i="0" sz="1400" u="none" cap="none" strike="noStrike">
              <a:solidFill>
                <a:srgbClr val="000000"/>
              </a:solidFill>
              <a:latin typeface="Arial"/>
              <a:ea typeface="Arial"/>
              <a:cs typeface="Arial"/>
              <a:sym typeface="Arial"/>
            </a:endParaRPr>
          </a:p>
        </p:txBody>
      </p:sp>
      <p:sp>
        <p:nvSpPr>
          <p:cNvPr id="786" name="Google Shape;786;p19"/>
          <p:cNvSpPr/>
          <p:nvPr/>
        </p:nvSpPr>
        <p:spPr>
          <a:xfrm>
            <a:off x="6797274" y="1458450"/>
            <a:ext cx="5268600" cy="44396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Ε1: Σχεδιάζω αξιολογήσεις που ταιριάζουν στον σκοπό μου (π.χ. εντοπισμός προηγούμενων κενών); Η διαμορφωτική και η τελική αξιολόγηση συνάδουν με τα μαθησιακά αποτελέσματα που πρέπει να επιτύχουμε; Τα εργαλεία έχουν επιλεγεί προσεκτικά;</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Ε2: Αναλογιζόμενος την ανατροφοδότηση που δίνω, ενεργώ απλώς ως αξιολογητής (διορθώνοντας λάθη) ή ως μέντορας (καθοδηγώντας και υποστηρίζοντας);</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Ε3: Πόσο αυθεντική και συμπεριληπτική είναι η αξιολόγηση που σχεδιάζω; Αφιερώνω περισσότερη ενέργεια προσπαθώντας να αποτρέψω τους εκπαιδευόμενους από τη χρήση της τεχνητής νοημοσύνης ή σχεδιάζοντας εργασίες που απαιτούν συγκεκριμένη προσέγγιση, ανθρώπινη κρίση και μια προσωπική πινελιά;</a:t>
            </a:r>
            <a:r>
              <a:rPr b="0" i="0" lang="sl-SI"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90" name="Shape 790"/>
        <p:cNvGrpSpPr/>
        <p:nvPr/>
      </p:nvGrpSpPr>
      <p:grpSpPr>
        <a:xfrm>
          <a:off x="0" y="0"/>
          <a:ext cx="0" cy="0"/>
          <a:chOff x="0" y="0"/>
          <a:chExt cx="0" cy="0"/>
        </a:xfrm>
      </p:grpSpPr>
      <p:pic>
        <p:nvPicPr>
          <p:cNvPr id="791" name="Google Shape;791;g3af88922ed5_0_36"/>
          <p:cNvPicPr preferRelativeResize="0"/>
          <p:nvPr>
            <p:ph idx="2" type="pic"/>
          </p:nvPr>
        </p:nvPicPr>
        <p:blipFill rotWithShape="1">
          <a:blip r:embed="rId4">
            <a:alphaModFix/>
          </a:blip>
          <a:srcRect b="0" l="0" r="0" t="0"/>
          <a:stretch/>
        </p:blipFill>
        <p:spPr>
          <a:xfrm>
            <a:off x="626502" y="1166328"/>
            <a:ext cx="3945900" cy="3945900"/>
          </a:xfrm>
          <a:prstGeom prst="rect">
            <a:avLst/>
          </a:prstGeom>
          <a:noFill/>
          <a:ln>
            <a:noFill/>
          </a:ln>
        </p:spPr>
      </p:pic>
      <p:sp>
        <p:nvSpPr>
          <p:cNvPr id="792" name="Google Shape;792;g3af88922ed5_0_36"/>
          <p:cNvSpPr txBox="1"/>
          <p:nvPr/>
        </p:nvSpPr>
        <p:spPr>
          <a:xfrm>
            <a:off x="6797263" y="864291"/>
            <a:ext cx="476823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Βιβλιογραφικές αναφορές</a:t>
            </a:r>
            <a:endParaRPr b="0" i="0" sz="1400" u="none" cap="none" strike="noStrike">
              <a:solidFill>
                <a:srgbClr val="000000"/>
              </a:solidFill>
              <a:latin typeface="Arial"/>
              <a:ea typeface="Arial"/>
              <a:cs typeface="Arial"/>
              <a:sym typeface="Arial"/>
            </a:endParaRPr>
          </a:p>
        </p:txBody>
      </p:sp>
      <p:sp>
        <p:nvSpPr>
          <p:cNvPr id="793" name="Google Shape;793;g3af88922ed5_0_36"/>
          <p:cNvSpPr/>
          <p:nvPr/>
        </p:nvSpPr>
        <p:spPr>
          <a:xfrm>
            <a:off x="5198200" y="1458450"/>
            <a:ext cx="6887100" cy="4027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Furze, L. (2023). </a:t>
            </a:r>
            <a:r>
              <a:rPr b="0" i="1" lang="sl-SI" sz="1800" u="none" cap="none" strike="noStrike">
                <a:solidFill>
                  <a:srgbClr val="5F625F"/>
                </a:solidFill>
                <a:latin typeface="Calibri"/>
                <a:ea typeface="Calibri"/>
                <a:cs typeface="Calibri"/>
                <a:sym typeface="Calibri"/>
              </a:rPr>
              <a:t>The AI Assessment scale.</a:t>
            </a:r>
            <a:r>
              <a:rPr b="0" i="1" lang="sl-SI" sz="1800" u="none" cap="none" strike="noStrike">
                <a:solidFill>
                  <a:srgbClr val="32323B"/>
                </a:solidFill>
                <a:uFill>
                  <a:noFill/>
                </a:uFill>
                <a:latin typeface="Calibri"/>
                <a:ea typeface="Calibri"/>
                <a:cs typeface="Calibri"/>
                <a:sym typeface="Calibri"/>
                <a:hlinkClick r:id="rId5">
                  <a:extLst>
                    <a:ext uri="{A12FA001-AC4F-418D-AE19-62706E023703}">
                      <ahyp:hlinkClr val="tx"/>
                    </a:ext>
                  </a:extLst>
                </a:hlinkClick>
              </a:rPr>
              <a:t> </a:t>
            </a:r>
            <a:r>
              <a:rPr b="0" i="0" lang="sl-SI" sz="1800" u="sng" cap="none" strike="noStrike">
                <a:solidFill>
                  <a:schemeClr val="hlink"/>
                </a:solidFill>
                <a:latin typeface="Calibri"/>
                <a:ea typeface="Calibri"/>
                <a:cs typeface="Calibri"/>
                <a:sym typeface="Calibri"/>
                <a:hlinkClick r:id="rId6"/>
              </a:rPr>
              <a:t>https://leonfurze.com/2023/12/18/the-ai-assessment-scale-version-2/</a:t>
            </a:r>
            <a:r>
              <a:rPr b="0" i="0" lang="sl-SI" sz="1800" u="none" cap="none" strike="noStrike">
                <a:solidFill>
                  <a:srgbClr val="32323B"/>
                </a:solidFill>
                <a:latin typeface="Calibri"/>
                <a:ea typeface="Calibri"/>
                <a:cs typeface="Calibri"/>
                <a:sym typeface="Calibri"/>
              </a:rPr>
              <a:t> A scale indicating the degree of AI allowance in assessment.</a:t>
            </a:r>
            <a:endParaRPr/>
          </a:p>
          <a:p>
            <a:pPr indent="0" lvl="0" marL="0" marR="0" rtl="0" algn="l">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Spencer, J. (2023). </a:t>
            </a:r>
            <a:r>
              <a:rPr b="0" i="1" lang="sl-SI" sz="1800" u="none" cap="none" strike="noStrike">
                <a:solidFill>
                  <a:srgbClr val="5F625F"/>
                </a:solidFill>
                <a:latin typeface="Calibri"/>
                <a:ea typeface="Calibri"/>
                <a:cs typeface="Calibri"/>
                <a:sym typeface="Calibri"/>
              </a:rPr>
              <a:t>5 ways artificial intelligence might transform assessment practices</a:t>
            </a:r>
            <a:r>
              <a:rPr b="0" i="0" lang="sl-SI" sz="1800" u="none" cap="none" strike="noStrike">
                <a:solidFill>
                  <a:srgbClr val="5F625F"/>
                </a:solidFill>
                <a:latin typeface="Calibri"/>
                <a:ea typeface="Calibri"/>
                <a:cs typeface="Calibri"/>
                <a:sym typeface="Calibri"/>
              </a:rPr>
              <a:t>.</a:t>
            </a:r>
            <a:r>
              <a:rPr b="0" i="0" lang="sl-SI" sz="1800" u="none" cap="none" strike="noStrike">
                <a:solidFill>
                  <a:srgbClr val="32323B"/>
                </a:solidFill>
                <a:uFill>
                  <a:noFill/>
                </a:uFill>
                <a:latin typeface="Calibri"/>
                <a:ea typeface="Calibri"/>
                <a:cs typeface="Calibri"/>
                <a:sym typeface="Calibri"/>
                <a:hlinkClick r:id="rId7">
                  <a:extLst>
                    <a:ext uri="{A12FA001-AC4F-418D-AE19-62706E023703}">
                      <ahyp:hlinkClr val="tx"/>
                    </a:ext>
                  </a:extLst>
                </a:hlinkClick>
              </a:rPr>
              <a:t> </a:t>
            </a:r>
            <a:r>
              <a:rPr b="0" i="0" lang="sl-SI" sz="1800" u="sng" cap="none" strike="noStrike">
                <a:solidFill>
                  <a:schemeClr val="hlink"/>
                </a:solidFill>
                <a:latin typeface="Calibri"/>
                <a:ea typeface="Calibri"/>
                <a:cs typeface="Calibri"/>
                <a:sym typeface="Calibri"/>
                <a:hlinkClick r:id="rId8"/>
              </a:rPr>
              <a:t>https://spencerauthor.com/ai-assessment/</a:t>
            </a:r>
            <a:r>
              <a:rPr b="0" i="0" lang="sl-SI" sz="1800" u="none" cap="none" strike="noStrike">
                <a:solidFill>
                  <a:srgbClr val="32323B"/>
                </a:solidFill>
                <a:latin typeface="Calibri"/>
                <a:ea typeface="Calibri"/>
                <a:cs typeface="Calibri"/>
                <a:sym typeface="Calibri"/>
              </a:rPr>
              <a:t>. </a:t>
            </a:r>
            <a:endParaRPr/>
          </a:p>
          <a:p>
            <a:pPr indent="0" lvl="0" marL="0" marR="0" rtl="0" algn="l">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University College London - UCD (n.d.). </a:t>
            </a:r>
            <a:r>
              <a:rPr b="0" i="1" lang="sl-SI" sz="1800" u="none" cap="none" strike="noStrike">
                <a:solidFill>
                  <a:srgbClr val="5F625F"/>
                </a:solidFill>
                <a:latin typeface="Calibri"/>
                <a:ea typeface="Calibri"/>
                <a:cs typeface="Calibri"/>
                <a:sym typeface="Calibri"/>
              </a:rPr>
              <a:t>Using AI tools in assessment</a:t>
            </a:r>
            <a:r>
              <a:rPr b="0" i="0" lang="sl-SI" sz="1800" u="none" cap="none" strike="noStrike">
                <a:solidFill>
                  <a:srgbClr val="5F625F"/>
                </a:solidFill>
                <a:latin typeface="Calibri"/>
                <a:ea typeface="Calibri"/>
                <a:cs typeface="Calibri"/>
                <a:sym typeface="Calibri"/>
              </a:rPr>
              <a:t>.</a:t>
            </a:r>
            <a:r>
              <a:rPr b="0" i="0" lang="sl-SI" sz="1800" u="none" cap="none" strike="noStrike">
                <a:solidFill>
                  <a:srgbClr val="5F625F"/>
                </a:solidFill>
                <a:uFill>
                  <a:noFill/>
                </a:uFill>
                <a:latin typeface="Calibri"/>
                <a:ea typeface="Calibri"/>
                <a:cs typeface="Calibri"/>
                <a:sym typeface="Calibri"/>
                <a:hlinkClick r:id="rId9">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10">
                  <a:extLst>
                    <a:ext uri="{A12FA001-AC4F-418D-AE19-62706E023703}">
                      <ahyp:hlinkClr val="tx"/>
                    </a:ext>
                  </a:extLst>
                </a:hlinkClick>
              </a:rPr>
              <a:t>https://www.ucl.ac.uk/teaching-learning/generative-ai-hub/using-ai-tools-assessment#%20AI%20tools%20cannot%20be%20used%20in%20this%20assessment</a:t>
            </a:r>
            <a:r>
              <a:rPr b="0" i="0" lang="sl-SI" sz="1800" u="none" cap="none" strike="noStrike">
                <a:solidFill>
                  <a:srgbClr val="32323B"/>
                </a:solidFill>
                <a:latin typeface="Calibri"/>
                <a:ea typeface="Calibri"/>
                <a:cs typeface="Calibri"/>
                <a:sym typeface="Calibri"/>
              </a:rPr>
              <a:t>. </a:t>
            </a:r>
            <a:endParaRPr/>
          </a:p>
          <a:p>
            <a:pPr indent="0" lvl="0" marL="0" marR="0" rtl="0" algn="l">
              <a:lnSpc>
                <a:spcPct val="100000"/>
              </a:lnSpc>
              <a:spcBef>
                <a:spcPts val="1000"/>
              </a:spcBef>
              <a:spcAft>
                <a:spcPts val="0"/>
              </a:spcAft>
              <a:buNone/>
            </a:pPr>
            <a:r>
              <a:rPr b="0" i="0" lang="sl-SI" sz="1800" u="none" cap="none" strike="noStrike">
                <a:solidFill>
                  <a:srgbClr val="5F625F"/>
                </a:solidFill>
                <a:latin typeface="Calibri"/>
                <a:ea typeface="Calibri"/>
                <a:cs typeface="Calibri"/>
                <a:sym typeface="Calibri"/>
              </a:rPr>
              <a:t>Scott, K. (2024, July 5). </a:t>
            </a:r>
            <a:r>
              <a:rPr b="0" i="1" lang="sl-SI" sz="1800" u="none" cap="none" strike="noStrike">
                <a:solidFill>
                  <a:srgbClr val="5F625F"/>
                </a:solidFill>
                <a:latin typeface="Calibri"/>
                <a:ea typeface="Calibri"/>
                <a:cs typeface="Calibri"/>
                <a:sym typeface="Calibri"/>
              </a:rPr>
              <a:t>Why the feedback sandwich is ineffective &amp; what to do instead</a:t>
            </a:r>
            <a:r>
              <a:rPr b="0" i="0" lang="sl-SI" sz="1800" u="none" cap="none" strike="noStrike">
                <a:solidFill>
                  <a:srgbClr val="5F625F"/>
                </a:solidFill>
                <a:latin typeface="Calibri"/>
                <a:ea typeface="Calibri"/>
                <a:cs typeface="Calibri"/>
                <a:sym typeface="Calibri"/>
              </a:rPr>
              <a:t>. Radical Candor.</a:t>
            </a:r>
            <a:r>
              <a:rPr b="0" i="0" lang="sl-SI" sz="1800" u="none" cap="none" strike="noStrike">
                <a:solidFill>
                  <a:srgbClr val="5F625F"/>
                </a:solidFill>
                <a:uFill>
                  <a:noFill/>
                </a:uFill>
                <a:latin typeface="Calibri"/>
                <a:ea typeface="Calibri"/>
                <a:cs typeface="Calibri"/>
                <a:sym typeface="Calibri"/>
                <a:hlinkClick r:id="rId11">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12">
                  <a:extLst>
                    <a:ext uri="{A12FA001-AC4F-418D-AE19-62706E023703}">
                      <ahyp:hlinkClr val="tx"/>
                    </a:ext>
                  </a:extLst>
                </a:hlinkClick>
              </a:rPr>
              <a:t>https://www.radicalcandor.com/blog/feedback-sandwich-praise-criticism</a:t>
            </a:r>
            <a:endParaRPr b="0" i="0" sz="1800" u="none" cap="none" strike="noStrike">
              <a:solidFill>
                <a:schemeClr val="dk2"/>
              </a:solidFill>
              <a:latin typeface="Calibri"/>
              <a:ea typeface="Calibri"/>
              <a:cs typeface="Calibri"/>
              <a:sym typeface="Calibri"/>
            </a:endParaRPr>
          </a:p>
          <a:p>
            <a:pPr indent="0" lvl="0" marL="0" marR="0" rtl="0" algn="l">
              <a:lnSpc>
                <a:spcPct val="90000"/>
              </a:lnSpc>
              <a:spcBef>
                <a:spcPts val="1000"/>
              </a:spcBef>
              <a:spcAft>
                <a:spcPts val="0"/>
              </a:spcAft>
              <a:buClr>
                <a:schemeClr val="dk2"/>
              </a:buClr>
              <a:buSzPts val="1100"/>
              <a:buFont typeface="Arial"/>
              <a:buNone/>
            </a:pPr>
            <a:r>
              <a:t/>
            </a:r>
            <a:endParaRPr b="0" i="0" sz="1800" u="none" cap="none" strike="noStrike">
              <a:solidFill>
                <a:srgbClr val="32323B"/>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97" name="Shape 797"/>
        <p:cNvGrpSpPr/>
        <p:nvPr/>
      </p:nvGrpSpPr>
      <p:grpSpPr>
        <a:xfrm>
          <a:off x="0" y="0"/>
          <a:ext cx="0" cy="0"/>
          <a:chOff x="0" y="0"/>
          <a:chExt cx="0" cy="0"/>
        </a:xfrm>
      </p:grpSpPr>
      <p:pic>
        <p:nvPicPr>
          <p:cNvPr id="798" name="Google Shape;798;g3af88922ed5_0_62"/>
          <p:cNvPicPr preferRelativeResize="0"/>
          <p:nvPr>
            <p:ph idx="2" type="pic"/>
          </p:nvPr>
        </p:nvPicPr>
        <p:blipFill rotWithShape="1">
          <a:blip r:embed="rId4">
            <a:alphaModFix/>
          </a:blip>
          <a:srcRect b="0" l="0" r="0" t="0"/>
          <a:stretch/>
        </p:blipFill>
        <p:spPr>
          <a:xfrm>
            <a:off x="626502" y="1166328"/>
            <a:ext cx="3945900" cy="3945900"/>
          </a:xfrm>
          <a:prstGeom prst="rect">
            <a:avLst/>
          </a:prstGeom>
          <a:noFill/>
          <a:ln>
            <a:noFill/>
          </a:ln>
        </p:spPr>
      </p:pic>
      <p:sp>
        <p:nvSpPr>
          <p:cNvPr id="799" name="Google Shape;799;g3af88922ed5_0_62"/>
          <p:cNvSpPr txBox="1"/>
          <p:nvPr/>
        </p:nvSpPr>
        <p:spPr>
          <a:xfrm>
            <a:off x="6797264" y="864291"/>
            <a:ext cx="442401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Βιβλιογραφικές αναφορές</a:t>
            </a:r>
            <a:endParaRPr b="0" i="0" sz="1400" u="none" cap="none" strike="noStrike">
              <a:solidFill>
                <a:srgbClr val="000000"/>
              </a:solidFill>
              <a:latin typeface="Arial"/>
              <a:ea typeface="Arial"/>
              <a:cs typeface="Arial"/>
              <a:sym typeface="Arial"/>
            </a:endParaRPr>
          </a:p>
        </p:txBody>
      </p:sp>
      <p:sp>
        <p:nvSpPr>
          <p:cNvPr id="800" name="Google Shape;800;g3af88922ed5_0_62"/>
          <p:cNvSpPr/>
          <p:nvPr/>
        </p:nvSpPr>
        <p:spPr>
          <a:xfrm>
            <a:off x="5198200" y="1458450"/>
            <a:ext cx="6887100" cy="34653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University College London - UCD (n.d.). </a:t>
            </a:r>
            <a:r>
              <a:rPr b="0" i="1" lang="sl-SI" sz="1800" u="none" cap="none" strike="noStrike">
                <a:solidFill>
                  <a:srgbClr val="5F625F"/>
                </a:solidFill>
                <a:latin typeface="Calibri"/>
                <a:ea typeface="Calibri"/>
                <a:cs typeface="Calibri"/>
                <a:sym typeface="Calibri"/>
              </a:rPr>
              <a:t>Using AI tools in assessment</a:t>
            </a:r>
            <a:r>
              <a:rPr b="0" i="0" lang="sl-SI" sz="1800" u="none" cap="none" strike="noStrike">
                <a:solidFill>
                  <a:srgbClr val="5F625F"/>
                </a:solidFill>
                <a:latin typeface="Calibri"/>
                <a:ea typeface="Calibri"/>
                <a:cs typeface="Calibri"/>
                <a:sym typeface="Calibri"/>
              </a:rPr>
              <a:t>.</a:t>
            </a:r>
            <a:r>
              <a:rPr b="0" i="0" lang="sl-SI" sz="1800" u="none" cap="none" strike="noStrike">
                <a:solidFill>
                  <a:srgbClr val="5F625F"/>
                </a:solidFill>
                <a:uFill>
                  <a:noFill/>
                </a:uFill>
                <a:latin typeface="Calibri"/>
                <a:ea typeface="Calibri"/>
                <a:cs typeface="Calibri"/>
                <a:sym typeface="Calibri"/>
                <a:hlinkClick r:id="rId5">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6">
                  <a:extLst>
                    <a:ext uri="{A12FA001-AC4F-418D-AE19-62706E023703}">
                      <ahyp:hlinkClr val="tx"/>
                    </a:ext>
                  </a:extLst>
                </a:hlinkClick>
              </a:rPr>
              <a:t>https://www.ucl.ac.uk/teaching-learning/generative-ai-hub/using-ai-tools-assessment#%20AI%20tools%20cannot%20be%20used%20in%20this%20assessment</a:t>
            </a:r>
            <a:r>
              <a:rPr b="0" i="0" lang="sl-SI" sz="1800" u="none" cap="none" strike="noStrike">
                <a:solidFill>
                  <a:srgbClr val="32323B"/>
                </a:solidFill>
                <a:latin typeface="Calibri"/>
                <a:ea typeface="Calibri"/>
                <a:cs typeface="Calibri"/>
                <a:sym typeface="Calibri"/>
              </a:rPr>
              <a:t>. </a:t>
            </a:r>
            <a:endParaRPr/>
          </a:p>
          <a:p>
            <a:pPr indent="0" lvl="0" marL="0" marR="0" rtl="0" algn="l">
              <a:lnSpc>
                <a:spcPct val="100000"/>
              </a:lnSpc>
              <a:spcBef>
                <a:spcPts val="1000"/>
              </a:spcBef>
              <a:spcAft>
                <a:spcPts val="0"/>
              </a:spcAft>
              <a:buNone/>
            </a:pPr>
            <a:r>
              <a:rPr b="0" i="0" lang="sl-SI" sz="1800" u="none" cap="none" strike="noStrike">
                <a:solidFill>
                  <a:srgbClr val="5F625F"/>
                </a:solidFill>
                <a:latin typeface="Calibri"/>
                <a:ea typeface="Calibri"/>
                <a:cs typeface="Calibri"/>
                <a:sym typeface="Calibri"/>
              </a:rPr>
              <a:t>Scott, K. (2024, July 5). </a:t>
            </a:r>
            <a:r>
              <a:rPr b="0" i="1" lang="sl-SI" sz="1800" u="none" cap="none" strike="noStrike">
                <a:solidFill>
                  <a:srgbClr val="5F625F"/>
                </a:solidFill>
                <a:latin typeface="Calibri"/>
                <a:ea typeface="Calibri"/>
                <a:cs typeface="Calibri"/>
                <a:sym typeface="Calibri"/>
              </a:rPr>
              <a:t>Why the feedback sandwich is ineffective &amp; what to do instead</a:t>
            </a:r>
            <a:r>
              <a:rPr b="0" i="0" lang="sl-SI" sz="1800" u="none" cap="none" strike="noStrike">
                <a:solidFill>
                  <a:srgbClr val="5F625F"/>
                </a:solidFill>
                <a:latin typeface="Calibri"/>
                <a:ea typeface="Calibri"/>
                <a:cs typeface="Calibri"/>
                <a:sym typeface="Calibri"/>
              </a:rPr>
              <a:t>. Radical Candor.</a:t>
            </a:r>
            <a:r>
              <a:rPr b="0" i="0" lang="sl-SI" sz="1800" u="none" cap="none" strike="noStrike">
                <a:solidFill>
                  <a:srgbClr val="5F625F"/>
                </a:solidFill>
                <a:uFill>
                  <a:noFill/>
                </a:uFill>
                <a:latin typeface="Calibri"/>
                <a:ea typeface="Calibri"/>
                <a:cs typeface="Calibri"/>
                <a:sym typeface="Calibri"/>
                <a:hlinkClick r:id="rId7">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8">
                  <a:extLst>
                    <a:ext uri="{A12FA001-AC4F-418D-AE19-62706E023703}">
                      <ahyp:hlinkClr val="tx"/>
                    </a:ext>
                  </a:extLst>
                </a:hlinkClick>
              </a:rPr>
              <a:t>https://www.radicalcandor.com/blog/feedback-sandwich-praise-criticism</a:t>
            </a: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Bommenel, E., &amp; Forsyth, R. (2023). </a:t>
            </a:r>
            <a:r>
              <a:rPr b="0" i="1" lang="sl-SI" sz="1800" u="none" cap="none" strike="noStrike">
                <a:solidFill>
                  <a:srgbClr val="5F625F"/>
                </a:solidFill>
                <a:latin typeface="Calibri"/>
                <a:ea typeface="Calibri"/>
                <a:cs typeface="Calibri"/>
                <a:sym typeface="Calibri"/>
              </a:rPr>
              <a:t>The potential impact of AI tools on assessment.</a:t>
            </a:r>
            <a:r>
              <a:rPr b="0" i="1" lang="sl-SI" sz="1800" u="none" cap="none" strike="noStrike">
                <a:solidFill>
                  <a:srgbClr val="5F625F"/>
                </a:solidFill>
                <a:uFill>
                  <a:noFill/>
                </a:uFill>
                <a:latin typeface="Calibri"/>
                <a:ea typeface="Calibri"/>
                <a:cs typeface="Calibri"/>
                <a:sym typeface="Calibri"/>
                <a:hlinkClick r:id="rId9">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10">
                  <a:extLst>
                    <a:ext uri="{A12FA001-AC4F-418D-AE19-62706E023703}">
                      <ahyp:hlinkClr val="tx"/>
                    </a:ext>
                  </a:extLst>
                </a:hlinkClick>
              </a:rPr>
              <a:t>https://www.education.lu.se/artikel/potential-impact-ai-tools-assessment</a:t>
            </a:r>
            <a:r>
              <a:rPr b="0" i="0" lang="sl-SI" sz="1800" u="none" cap="none" strike="noStrike">
                <a:solidFill>
                  <a:srgbClr val="32323B"/>
                </a:solidFill>
                <a:latin typeface="Calibri"/>
                <a:ea typeface="Calibri"/>
                <a:cs typeface="Calibri"/>
                <a:sym typeface="Calibri"/>
              </a:rPr>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804" name="Shape 804"/>
        <p:cNvGrpSpPr/>
        <p:nvPr/>
      </p:nvGrpSpPr>
      <p:grpSpPr>
        <a:xfrm>
          <a:off x="0" y="0"/>
          <a:ext cx="0" cy="0"/>
          <a:chOff x="0" y="0"/>
          <a:chExt cx="0" cy="0"/>
        </a:xfrm>
      </p:grpSpPr>
      <p:pic>
        <p:nvPicPr>
          <p:cNvPr id="805" name="Google Shape;805;g3af88922ed5_0_68"/>
          <p:cNvPicPr preferRelativeResize="0"/>
          <p:nvPr>
            <p:ph idx="2" type="pic"/>
          </p:nvPr>
        </p:nvPicPr>
        <p:blipFill rotWithShape="1">
          <a:blip r:embed="rId4">
            <a:alphaModFix/>
          </a:blip>
          <a:srcRect b="0" l="0" r="0" t="0"/>
          <a:stretch/>
        </p:blipFill>
        <p:spPr>
          <a:xfrm>
            <a:off x="626502" y="1166328"/>
            <a:ext cx="3945900" cy="3945900"/>
          </a:xfrm>
          <a:prstGeom prst="rect">
            <a:avLst/>
          </a:prstGeom>
          <a:noFill/>
          <a:ln>
            <a:noFill/>
          </a:ln>
        </p:spPr>
      </p:pic>
      <p:sp>
        <p:nvSpPr>
          <p:cNvPr id="806" name="Google Shape;806;g3af88922ed5_0_68"/>
          <p:cNvSpPr txBox="1"/>
          <p:nvPr/>
        </p:nvSpPr>
        <p:spPr>
          <a:xfrm>
            <a:off x="6797263" y="864291"/>
            <a:ext cx="4026449"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Βιβλιογραφικές αναφορές</a:t>
            </a:r>
            <a:endParaRPr b="0" i="0" sz="1400" u="none" cap="none" strike="noStrike">
              <a:solidFill>
                <a:srgbClr val="000000"/>
              </a:solidFill>
              <a:latin typeface="Arial"/>
              <a:ea typeface="Arial"/>
              <a:cs typeface="Arial"/>
              <a:sym typeface="Arial"/>
            </a:endParaRPr>
          </a:p>
        </p:txBody>
      </p:sp>
      <p:sp>
        <p:nvSpPr>
          <p:cNvPr id="807" name="Google Shape;807;g3af88922ed5_0_68"/>
          <p:cNvSpPr/>
          <p:nvPr/>
        </p:nvSpPr>
        <p:spPr>
          <a:xfrm>
            <a:off x="5198200" y="1458450"/>
            <a:ext cx="6887100" cy="3465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McMinn, S. (2023). </a:t>
            </a:r>
            <a:r>
              <a:rPr b="0" i="1" lang="sl-SI" sz="1800" u="none" cap="none" strike="noStrike">
                <a:solidFill>
                  <a:srgbClr val="5F625F"/>
                </a:solidFill>
                <a:latin typeface="Calibri"/>
                <a:ea typeface="Calibri"/>
                <a:cs typeface="Calibri"/>
                <a:sym typeface="Calibri"/>
              </a:rPr>
              <a:t>Incorporating AI in learning assessments: A guided pathway</a:t>
            </a:r>
            <a:r>
              <a:rPr b="0" i="0" lang="sl-SI" sz="1800" u="none" cap="none" strike="noStrike">
                <a:solidFill>
                  <a:srgbClr val="5F625F"/>
                </a:solidFill>
                <a:latin typeface="Calibri"/>
                <a:ea typeface="Calibri"/>
                <a:cs typeface="Calibri"/>
                <a:sym typeface="Calibri"/>
              </a:rPr>
              <a:t>.</a:t>
            </a:r>
            <a:r>
              <a:rPr b="0" i="0" lang="sl-SI" sz="1800" u="none" cap="none" strike="noStrike">
                <a:solidFill>
                  <a:srgbClr val="5F625F"/>
                </a:solidFill>
                <a:uFill>
                  <a:noFill/>
                </a:uFill>
                <a:latin typeface="Calibri"/>
                <a:ea typeface="Calibri"/>
                <a:cs typeface="Calibri"/>
                <a:sym typeface="Calibri"/>
                <a:hlinkClick r:id="rId5">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6">
                  <a:extLst>
                    <a:ext uri="{A12FA001-AC4F-418D-AE19-62706E023703}">
                      <ahyp:hlinkClr val="tx"/>
                    </a:ext>
                  </a:extLst>
                </a:hlinkClick>
              </a:rPr>
              <a:t>https://www.linkedin.com/pulse/incorporating-ai-learning-assessments-guided-pathway-sean-mcminn</a:t>
            </a:r>
            <a:r>
              <a:rPr b="0" i="0" lang="sl-SI" sz="1800" u="none" cap="none" strike="noStrike">
                <a:solidFill>
                  <a:srgbClr val="32323B"/>
                </a:solidFill>
                <a:latin typeface="Calibri"/>
                <a:ea typeface="Calibri"/>
                <a:cs typeface="Calibri"/>
                <a:sym typeface="Calibri"/>
              </a:rPr>
              <a:t>. </a:t>
            </a:r>
            <a:endParaRPr/>
          </a:p>
          <a:p>
            <a:pPr indent="0" lvl="0" marL="0" marR="0" rtl="0" algn="l">
              <a:lnSpc>
                <a:spcPct val="90000"/>
              </a:lnSpc>
              <a:spcBef>
                <a:spcPts val="1000"/>
              </a:spcBef>
              <a:spcAft>
                <a:spcPts val="0"/>
              </a:spcAft>
              <a:buNone/>
            </a:pPr>
            <a:r>
              <a:rPr b="0" i="0" lang="sl-SI" sz="1800" u="none" cap="none" strike="noStrike">
                <a:solidFill>
                  <a:srgbClr val="5F625F"/>
                </a:solidFill>
                <a:latin typeface="Calibri"/>
                <a:ea typeface="Calibri"/>
                <a:cs typeface="Calibri"/>
                <a:sym typeface="Calibri"/>
              </a:rPr>
              <a:t>Ifelebuegu, A. O. (2023). Rethinking online assessment strategies: Authenticity versus AI chatbot intervention. (2023). </a:t>
            </a:r>
            <a:r>
              <a:rPr b="0" i="1" lang="sl-SI" sz="1800" u="none" cap="none" strike="noStrike">
                <a:solidFill>
                  <a:srgbClr val="5F625F"/>
                </a:solidFill>
                <a:latin typeface="Calibri"/>
                <a:ea typeface="Calibri"/>
                <a:cs typeface="Calibri"/>
                <a:sym typeface="Calibri"/>
              </a:rPr>
              <a:t>Journal of Applied Learning and Teaching, 6(2</a:t>
            </a:r>
            <a:r>
              <a:rPr b="0" i="0" lang="sl-SI" sz="1800" u="none" cap="none" strike="noStrike">
                <a:solidFill>
                  <a:srgbClr val="5F625F"/>
                </a:solidFill>
                <a:latin typeface="Calibri"/>
                <a:ea typeface="Calibri"/>
                <a:cs typeface="Calibri"/>
                <a:sym typeface="Calibri"/>
              </a:rPr>
              <a:t>)</a:t>
            </a:r>
            <a:r>
              <a:rPr b="0" i="0" lang="sl-SI" sz="1800" u="none" cap="none" strike="noStrike">
                <a:solidFill>
                  <a:srgbClr val="32323B"/>
                </a:solidFill>
                <a:latin typeface="Calibri"/>
                <a:ea typeface="Calibri"/>
                <a:cs typeface="Calibri"/>
                <a:sym typeface="Calibri"/>
              </a:rPr>
              <a:t>.</a:t>
            </a:r>
            <a:r>
              <a:rPr b="0" i="0" lang="sl-SI" sz="1800" u="none" cap="none" strike="noStrike">
                <a:solidFill>
                  <a:srgbClr val="32323B"/>
                </a:solidFill>
                <a:uFill>
                  <a:noFill/>
                </a:uFill>
                <a:latin typeface="Calibri"/>
                <a:ea typeface="Calibri"/>
                <a:cs typeface="Calibri"/>
                <a:sym typeface="Calibri"/>
                <a:hlinkClick r:id="rId7">
                  <a:extLst>
                    <a:ext uri="{A12FA001-AC4F-418D-AE19-62706E023703}">
                      <ahyp:hlinkClr val="tx"/>
                    </a:ext>
                  </a:extLst>
                </a:hlinkClick>
              </a:rPr>
              <a:t> </a:t>
            </a:r>
            <a:r>
              <a:rPr b="0" i="0" lang="sl-SI" sz="1800" u="sng" cap="none" strike="noStrike">
                <a:solidFill>
                  <a:schemeClr val="accent3"/>
                </a:solidFill>
                <a:latin typeface="Calibri"/>
                <a:ea typeface="Calibri"/>
                <a:cs typeface="Calibri"/>
                <a:sym typeface="Calibri"/>
                <a:hlinkClick r:id="rId8">
                  <a:extLst>
                    <a:ext uri="{A12FA001-AC4F-418D-AE19-62706E023703}">
                      <ahyp:hlinkClr val="tx"/>
                    </a:ext>
                  </a:extLst>
                </a:hlinkClick>
              </a:rPr>
              <a:t>https://doi.org/10.37074/jalt.2023.6.2.2</a:t>
            </a:r>
            <a:r>
              <a:rPr b="0" i="0" lang="sl-SI" sz="1800" u="none" cap="none" strike="noStrike">
                <a:solidFill>
                  <a:srgbClr val="32323B"/>
                </a:solidFill>
                <a:latin typeface="Calibri"/>
                <a:ea typeface="Calibri"/>
                <a:cs typeface="Calibri"/>
                <a:sym typeface="Calibri"/>
              </a:rPr>
              <a:t>. </a:t>
            </a:r>
            <a:endParaRPr/>
          </a:p>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11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chemeClr val="dk2"/>
              </a:buClr>
              <a:buSzPts val="9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2"/>
              </a:buClr>
              <a:buSzPts val="1100"/>
              <a:buFont typeface="Arial"/>
              <a:buNone/>
            </a:pPr>
            <a:r>
              <a:t/>
            </a:r>
            <a:endParaRPr b="0" i="0" sz="1800" u="none" cap="none" strike="noStrike">
              <a:solidFill>
                <a:srgbClr val="32323B"/>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811" name="Shape 811"/>
        <p:cNvGrpSpPr/>
        <p:nvPr/>
      </p:nvGrpSpPr>
      <p:grpSpPr>
        <a:xfrm>
          <a:off x="0" y="0"/>
          <a:ext cx="0" cy="0"/>
          <a:chOff x="0" y="0"/>
          <a:chExt cx="0" cy="0"/>
        </a:xfrm>
      </p:grpSpPr>
      <p:pic>
        <p:nvPicPr>
          <p:cNvPr id="812" name="Google Shape;812;p21"/>
          <p:cNvPicPr preferRelativeResize="0"/>
          <p:nvPr>
            <p:ph idx="2" type="pic"/>
          </p:nvPr>
        </p:nvPicPr>
        <p:blipFill rotWithShape="1">
          <a:blip r:embed="rId4">
            <a:alphaModFix/>
          </a:blip>
          <a:srcRect b="3908" l="0" r="0" t="3908"/>
          <a:stretch/>
        </p:blipFill>
        <p:spPr>
          <a:xfrm>
            <a:off x="8965095" y="2685361"/>
            <a:ext cx="2845011" cy="2622495"/>
          </a:xfrm>
          <a:prstGeom prst="rect">
            <a:avLst/>
          </a:prstGeom>
          <a:noFill/>
          <a:ln>
            <a:noFill/>
          </a:ln>
        </p:spPr>
      </p:pic>
      <p:sp>
        <p:nvSpPr>
          <p:cNvPr id="813" name="Google Shape;813;p21"/>
          <p:cNvSpPr txBox="1"/>
          <p:nvPr/>
        </p:nvSpPr>
        <p:spPr>
          <a:xfrm>
            <a:off x="1034819" y="976434"/>
            <a:ext cx="196079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Συμπέρασμα</a:t>
            </a:r>
            <a:endParaRPr b="0" i="0" sz="1400" u="none" cap="none" strike="noStrike">
              <a:solidFill>
                <a:srgbClr val="000000"/>
              </a:solidFill>
              <a:latin typeface="Arial"/>
              <a:ea typeface="Arial"/>
              <a:cs typeface="Arial"/>
              <a:sym typeface="Arial"/>
            </a:endParaRPr>
          </a:p>
        </p:txBody>
      </p:sp>
      <p:sp>
        <p:nvSpPr>
          <p:cNvPr id="814" name="Google Shape;814;p21"/>
          <p:cNvSpPr/>
          <p:nvPr/>
        </p:nvSpPr>
        <p:spPr>
          <a:xfrm>
            <a:off x="982599" y="1574625"/>
            <a:ext cx="7773775" cy="5009023"/>
          </a:xfrm>
          <a:prstGeom prst="rect">
            <a:avLst/>
          </a:prstGeom>
          <a:noFill/>
          <a:ln>
            <a:noFill/>
          </a:ln>
        </p:spPr>
        <p:txBody>
          <a:bodyPr anchorCtr="0" anchor="t" bIns="45700" lIns="91425" spcFirstLastPara="1" rIns="91425" wrap="square" tIns="45700">
            <a:spAutoFit/>
          </a:bodyPr>
          <a:lstStyle/>
          <a:p>
            <a:pPr indent="-330200" lvl="0" marL="457200" marR="0" rtl="0" algn="just">
              <a:lnSpc>
                <a:spcPct val="15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Οι αξιολόγηση πρέπει να εκπληρώνει τον σκοπό της αξιολόγησης (π.χ. διαγνωστική, διαμορφωτική ή τελική). Μπορείτε να χρησιμοποιήσετε πλαίσια όπως η Κλίμακα Furze για να αποφασίσετε στρατηγικά πότε να επιτρέψετε την ενσωμάτωση της ΤΝ.</a:t>
            </a:r>
            <a:endParaRPr b="0" i="0" sz="1600" u="none" cap="none" strike="noStrike">
              <a:solidFill>
                <a:srgbClr val="5F625F"/>
              </a:solidFill>
              <a:latin typeface="Calibri"/>
              <a:ea typeface="Calibri"/>
              <a:cs typeface="Calibri"/>
              <a:sym typeface="Calibri"/>
            </a:endParaRPr>
          </a:p>
          <a:p>
            <a:pPr indent="-330200" lvl="0" marL="457200" marR="0" rtl="0" algn="just">
              <a:lnSpc>
                <a:spcPct val="15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Για να διατηρήσετε την εγκυρότητα στην εποχή της ΤΝ, σχεδιάστε αυθεντικές, μαθητοκεντρικές εργασίες (όπως τα ηλεκτρονικά πορτφόλιο) που απαιτούν ανώτερης τάξης σκέψη και εστιάζουν στη διαδικασία και όχι μόνο στο τελικό προϊόν.</a:t>
            </a:r>
            <a:endParaRPr b="0" i="0" sz="1600" u="none" cap="none" strike="noStrike">
              <a:solidFill>
                <a:srgbClr val="5F625F"/>
              </a:solidFill>
              <a:latin typeface="Calibri"/>
              <a:ea typeface="Calibri"/>
              <a:cs typeface="Calibri"/>
              <a:sym typeface="Calibri"/>
            </a:endParaRPr>
          </a:p>
          <a:p>
            <a:pPr indent="-330200" lvl="0" marL="457200" marR="0" rtl="0" algn="just">
              <a:lnSpc>
                <a:spcPct val="15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Παρέχετε ανατροφοδότηση που είναι απτή, προσανατολισμένη στους στόχους και υποστηρικτική για τους ενήλικες.</a:t>
            </a:r>
            <a:endParaRPr b="0" i="0" sz="1600" u="none" cap="none" strike="noStrike">
              <a:solidFill>
                <a:srgbClr val="5F625F"/>
              </a:solidFill>
              <a:latin typeface="Calibri"/>
              <a:ea typeface="Calibri"/>
              <a:cs typeface="Calibri"/>
              <a:sym typeface="Calibri"/>
            </a:endParaRPr>
          </a:p>
          <a:p>
            <a:pPr indent="-330200" lvl="0" marL="457200" marR="0" rtl="0" algn="just">
              <a:lnSpc>
                <a:spcPct val="150000"/>
              </a:lnSpc>
              <a:spcBef>
                <a:spcPts val="0"/>
              </a:spcBef>
              <a:spcAft>
                <a:spcPts val="0"/>
              </a:spcAft>
              <a:buClr>
                <a:srgbClr val="5F625F"/>
              </a:buClr>
              <a:buSzPts val="1600"/>
              <a:buFont typeface="Calibri"/>
              <a:buChar char="●"/>
            </a:pPr>
            <a:r>
              <a:rPr b="0" i="0" lang="sl-SI" sz="1600" u="none" cap="none" strike="noStrike">
                <a:solidFill>
                  <a:srgbClr val="5F625F"/>
                </a:solidFill>
                <a:latin typeface="Calibri"/>
                <a:ea typeface="Calibri"/>
                <a:cs typeface="Calibri"/>
                <a:sym typeface="Calibri"/>
              </a:rPr>
              <a:t>Λειτουργήστε ως «Human-in-the-Loop» για να διασφαλίσετε την εγκυρότητα της αξιολόγησης, παρεμβαίνοντας ενεργά για να διορθώσετε τις «ψευδαισθήσεις» της τεχνητής νοημοσύνης και προστατεύοντας το απόρρητο των δεδομένων των εκπαιδευόμενων (GDPR).</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818" name="Shape 818"/>
        <p:cNvGrpSpPr/>
        <p:nvPr/>
      </p:nvGrpSpPr>
      <p:grpSpPr>
        <a:xfrm>
          <a:off x="0" y="0"/>
          <a:ext cx="0" cy="0"/>
          <a:chOff x="0" y="0"/>
          <a:chExt cx="0" cy="0"/>
        </a:xfrm>
      </p:grpSpPr>
      <p:pic>
        <p:nvPicPr>
          <p:cNvPr id="819" name="Google Shape;819;p22"/>
          <p:cNvPicPr preferRelativeResize="0"/>
          <p:nvPr>
            <p:ph idx="2" type="pic"/>
          </p:nvPr>
        </p:nvPicPr>
        <p:blipFill rotWithShape="1">
          <a:blip r:embed="rId4">
            <a:alphaModFix/>
          </a:blip>
          <a:srcRect b="3908" l="0" r="0" t="3908"/>
          <a:stretch/>
        </p:blipFill>
        <p:spPr>
          <a:xfrm>
            <a:off x="5727939" y="232912"/>
            <a:ext cx="5895579" cy="5434643"/>
          </a:xfrm>
          <a:prstGeom prst="rect">
            <a:avLst/>
          </a:prstGeom>
          <a:noFill/>
          <a:ln>
            <a:noFill/>
          </a:ln>
        </p:spPr>
      </p:pic>
      <p:sp>
        <p:nvSpPr>
          <p:cNvPr id="820" name="Google Shape;820;p22"/>
          <p:cNvSpPr txBox="1"/>
          <p:nvPr/>
        </p:nvSpPr>
        <p:spPr>
          <a:xfrm>
            <a:off x="1034819" y="976434"/>
            <a:ext cx="43983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Συγχαρητήρια για την ολοκλήρωση της ενότητας 4 </a:t>
            </a:r>
            <a:r>
              <a:rPr b="1" i="0" lang="sl-SI" sz="2400" u="none" cap="none" strike="noStrike">
                <a:solidFill>
                  <a:srgbClr val="C52B87"/>
                </a:solidFill>
                <a:highlight>
                  <a:schemeClr val="lt1"/>
                </a:highlight>
                <a:latin typeface="Calibri"/>
                <a:ea typeface="Calibri"/>
                <a:cs typeface="Calibri"/>
                <a:sym typeface="Calibri"/>
              </a:rPr>
              <a:t>«Αξιολόγηση στην ψηφιακή εποχή»</a:t>
            </a:r>
            <a:endParaRPr b="1" i="0" sz="2400" u="none" cap="none" strike="noStrike">
              <a:solidFill>
                <a:srgbClr val="C52B87"/>
              </a:solidFill>
              <a:highlight>
                <a:schemeClr val="lt1"/>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C52B87"/>
              </a:solidFill>
              <a:highlight>
                <a:srgbClr val="FFFF00"/>
              </a:highlight>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rgbClr val="F5E0D5"/>
            </a:gs>
            <a:gs pos="100000">
              <a:srgbClr val="F2F2F2">
                <a:alpha val="63921"/>
              </a:srgbClr>
            </a:gs>
          </a:gsLst>
          <a:lin ang="5400000" scaled="0"/>
        </a:gradFill>
      </p:bgPr>
    </p:bg>
    <p:spTree>
      <p:nvGrpSpPr>
        <p:cNvPr id="825" name="Shape 825"/>
        <p:cNvGrpSpPr/>
        <p:nvPr/>
      </p:nvGrpSpPr>
      <p:grpSpPr>
        <a:xfrm>
          <a:off x="0" y="0"/>
          <a:ext cx="0" cy="0"/>
          <a:chOff x="0" y="0"/>
          <a:chExt cx="0" cy="0"/>
        </a:xfrm>
      </p:grpSpPr>
      <p:pic>
        <p:nvPicPr>
          <p:cNvPr id="826" name="Google Shape;826;p23"/>
          <p:cNvPicPr preferRelativeResize="0"/>
          <p:nvPr/>
        </p:nvPicPr>
        <p:blipFill rotWithShape="1">
          <a:blip r:embed="rId3">
            <a:alphaModFix/>
          </a:blip>
          <a:srcRect b="0" l="0" r="0" t="0"/>
          <a:stretch/>
        </p:blipFill>
        <p:spPr>
          <a:xfrm>
            <a:off x="8865752" y="5818900"/>
            <a:ext cx="1746138" cy="389585"/>
          </a:xfrm>
          <a:prstGeom prst="rect">
            <a:avLst/>
          </a:prstGeom>
          <a:noFill/>
          <a:ln>
            <a:noFill/>
          </a:ln>
        </p:spPr>
      </p:pic>
      <p:pic>
        <p:nvPicPr>
          <p:cNvPr id="827" name="Google Shape;827;p23"/>
          <p:cNvPicPr preferRelativeResize="0"/>
          <p:nvPr/>
        </p:nvPicPr>
        <p:blipFill rotWithShape="1">
          <a:blip r:embed="rId4">
            <a:alphaModFix/>
          </a:blip>
          <a:srcRect b="40848" l="8165" r="3992" t="22296"/>
          <a:stretch/>
        </p:blipFill>
        <p:spPr>
          <a:xfrm>
            <a:off x="8057569" y="2301049"/>
            <a:ext cx="3300687" cy="1384904"/>
          </a:xfrm>
          <a:prstGeom prst="rect">
            <a:avLst/>
          </a:prstGeom>
          <a:noFill/>
          <a:ln>
            <a:noFill/>
          </a:ln>
        </p:spPr>
      </p:pic>
      <p:sp>
        <p:nvSpPr>
          <p:cNvPr id="828" name="Google Shape;828;p23"/>
          <p:cNvSpPr/>
          <p:nvPr/>
        </p:nvSpPr>
        <p:spPr>
          <a:xfrm>
            <a:off x="7718335" y="6208485"/>
            <a:ext cx="4040973"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1" i="1" lang="sl-SI" sz="800" u="none" cap="none" strike="noStrike">
                <a:solidFill>
                  <a:srgbClr val="222C34"/>
                </a:solidFill>
                <a:latin typeface="Calibri"/>
                <a:ea typeface="Calibri"/>
                <a:cs typeface="Calibri"/>
                <a:sym typeface="Calibri"/>
              </a:rPr>
              <a:t>«Χρηματοδοτείται από την Ευρωπαϊκή Ένωση. Ωστόσο, οι απόψεις και οι γνώμες που εκφράζονται ανήκουν αποκλειστικά στους συντάκτες και δεν αντανακλούν απαραίτητα αυτές της Ευρωπαϊκής Ένωσης ή της OeAD-GmbH. Ούτε η Ευρωπαϊκή Ένωση ούτε η αρχή χορήγησης επιχορήγησης φέρουν ευθύνη για αυτές.»</a:t>
            </a:r>
            <a:endParaRPr b="0" i="0" sz="800" u="none" cap="none" strike="noStrike">
              <a:solidFill>
                <a:schemeClr val="dk1"/>
              </a:solidFill>
              <a:latin typeface="Calibri"/>
              <a:ea typeface="Calibri"/>
              <a:cs typeface="Calibri"/>
              <a:sym typeface="Calibri"/>
            </a:endParaRPr>
          </a:p>
        </p:txBody>
      </p:sp>
      <p:pic>
        <p:nvPicPr>
          <p:cNvPr descr="CIK_Trebnje_logo" id="829" name="Google Shape;829;p23"/>
          <p:cNvPicPr preferRelativeResize="0"/>
          <p:nvPr/>
        </p:nvPicPr>
        <p:blipFill rotWithShape="1">
          <a:blip r:embed="rId5">
            <a:alphaModFix/>
          </a:blip>
          <a:srcRect b="0" l="0" r="0" t="0"/>
          <a:stretch/>
        </p:blipFill>
        <p:spPr>
          <a:xfrm>
            <a:off x="4001638" y="4518456"/>
            <a:ext cx="1840992" cy="1035058"/>
          </a:xfrm>
          <a:prstGeom prst="rect">
            <a:avLst/>
          </a:prstGeom>
          <a:noFill/>
          <a:ln>
            <a:noFill/>
          </a:ln>
        </p:spPr>
      </p:pic>
      <p:pic>
        <p:nvPicPr>
          <p:cNvPr descr="UNIC-logo" id="830" name="Google Shape;830;p23"/>
          <p:cNvPicPr preferRelativeResize="0"/>
          <p:nvPr/>
        </p:nvPicPr>
        <p:blipFill rotWithShape="1">
          <a:blip r:embed="rId6">
            <a:alphaModFix/>
          </a:blip>
          <a:srcRect b="10188" l="4622" r="5218" t="8711"/>
          <a:stretch/>
        </p:blipFill>
        <p:spPr>
          <a:xfrm>
            <a:off x="1271470" y="3730728"/>
            <a:ext cx="1215698" cy="1257260"/>
          </a:xfrm>
          <a:prstGeom prst="rect">
            <a:avLst/>
          </a:prstGeom>
          <a:noFill/>
          <a:ln>
            <a:noFill/>
          </a:ln>
        </p:spPr>
      </p:pic>
      <p:pic>
        <p:nvPicPr>
          <p:cNvPr descr="Rural-Hub-Logo (6)" id="831" name="Google Shape;831;p23"/>
          <p:cNvPicPr preferRelativeResize="0"/>
          <p:nvPr/>
        </p:nvPicPr>
        <p:blipFill rotWithShape="1">
          <a:blip r:embed="rId7">
            <a:alphaModFix/>
          </a:blip>
          <a:srcRect b="0" l="0" r="0" t="0"/>
          <a:stretch/>
        </p:blipFill>
        <p:spPr>
          <a:xfrm>
            <a:off x="4430064" y="2732210"/>
            <a:ext cx="1540000" cy="658553"/>
          </a:xfrm>
          <a:prstGeom prst="rect">
            <a:avLst/>
          </a:prstGeom>
          <a:noFill/>
          <a:ln>
            <a:noFill/>
          </a:ln>
        </p:spPr>
      </p:pic>
      <p:pic>
        <p:nvPicPr>
          <p:cNvPr descr="CRDT360_Logo-01" id="832" name="Google Shape;832;p23"/>
          <p:cNvPicPr preferRelativeResize="0"/>
          <p:nvPr/>
        </p:nvPicPr>
        <p:blipFill rotWithShape="1">
          <a:blip r:embed="rId8">
            <a:alphaModFix/>
          </a:blip>
          <a:srcRect b="0" l="0" r="0" t="0"/>
          <a:stretch/>
        </p:blipFill>
        <p:spPr>
          <a:xfrm>
            <a:off x="751809" y="2111132"/>
            <a:ext cx="2692431" cy="545571"/>
          </a:xfrm>
          <a:prstGeom prst="rect">
            <a:avLst/>
          </a:prstGeom>
          <a:noFill/>
          <a:ln>
            <a:noFill/>
          </a:ln>
        </p:spPr>
      </p:pic>
      <p:pic>
        <p:nvPicPr>
          <p:cNvPr descr="Meta4 Logo png" id="833" name="Google Shape;833;p23"/>
          <p:cNvPicPr preferRelativeResize="0"/>
          <p:nvPr/>
        </p:nvPicPr>
        <p:blipFill rotWithShape="1">
          <a:blip r:embed="rId9">
            <a:alphaModFix/>
          </a:blip>
          <a:srcRect b="0" l="0" r="0" t="0"/>
          <a:stretch/>
        </p:blipFill>
        <p:spPr>
          <a:xfrm>
            <a:off x="3846576" y="1019756"/>
            <a:ext cx="1850419" cy="615696"/>
          </a:xfrm>
          <a:prstGeom prst="rect">
            <a:avLst/>
          </a:prstGeom>
          <a:noFill/>
          <a:ln>
            <a:noFill/>
          </a:ln>
        </p:spPr>
      </p:pic>
      <p:sp>
        <p:nvSpPr>
          <p:cNvPr id="834" name="Google Shape;834;p23"/>
          <p:cNvSpPr/>
          <p:nvPr/>
        </p:nvSpPr>
        <p:spPr>
          <a:xfrm>
            <a:off x="694944" y="32287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5" name="Google Shape;835;p23"/>
          <p:cNvSpPr/>
          <p:nvPr/>
        </p:nvSpPr>
        <p:spPr>
          <a:xfrm>
            <a:off x="694944" y="36859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6" name="Google Shape;836;p23"/>
          <p:cNvSpPr/>
          <p:nvPr/>
        </p:nvSpPr>
        <p:spPr>
          <a:xfrm>
            <a:off x="1730363" y="6236921"/>
            <a:ext cx="3191771" cy="276999"/>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Calibri"/>
              <a:buNone/>
            </a:pPr>
            <a:r>
              <a:rPr b="0" i="0" lang="sl-SI" sz="1200" u="none" cap="none" strike="noStrike">
                <a:solidFill>
                  <a:schemeClr val="dk1"/>
                </a:solidFill>
                <a:latin typeface="Calibri"/>
                <a:ea typeface="Calibri"/>
                <a:cs typeface="Calibri"/>
                <a:sym typeface="Calibri"/>
              </a:rPr>
              <a:t>Αριθμός έργου</a:t>
            </a:r>
            <a:r>
              <a:rPr b="1" i="0" lang="sl-SI" sz="1200" u="none" cap="none" strike="noStrike">
                <a:solidFill>
                  <a:schemeClr val="dk1"/>
                </a:solidFill>
                <a:latin typeface="Calibri"/>
                <a:ea typeface="Calibri"/>
                <a:cs typeface="Calibri"/>
                <a:sym typeface="Calibri"/>
              </a:rPr>
              <a:t> 2024-1-AT01-KA220-ADU-000254167</a:t>
            </a:r>
            <a:endParaRPr b="0" i="0" sz="1200" u="none" cap="none" strike="noStrike">
              <a:solidFill>
                <a:schemeClr val="dk1"/>
              </a:solidFill>
              <a:latin typeface="Arial"/>
              <a:ea typeface="Arial"/>
              <a:cs typeface="Arial"/>
              <a:sym typeface="Arial"/>
            </a:endParaRPr>
          </a:p>
        </p:txBody>
      </p:sp>
      <p:sp>
        <p:nvSpPr>
          <p:cNvPr id="837" name="Google Shape;837;p23"/>
          <p:cNvSpPr txBox="1"/>
          <p:nvPr/>
        </p:nvSpPr>
        <p:spPr>
          <a:xfrm>
            <a:off x="499188" y="814873"/>
            <a:ext cx="1544564" cy="373297"/>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i="0" lang="sl-SI" sz="1200" u="none" cap="none" strike="noStrike">
                <a:solidFill>
                  <a:schemeClr val="dk1"/>
                </a:solidFill>
                <a:latin typeface="Calibri"/>
                <a:ea typeface="Calibri"/>
                <a:cs typeface="Calibri"/>
                <a:sym typeface="Calibri"/>
              </a:rPr>
              <a:t>Εταίροι του έργου: </a:t>
            </a:r>
            <a:endParaRPr b="0" i="0" sz="1200" u="none" cap="none" strike="noStrike">
              <a:solidFill>
                <a:schemeClr val="dk1"/>
              </a:solidFill>
              <a:latin typeface="Arial"/>
              <a:ea typeface="Arial"/>
              <a:cs typeface="Arial"/>
              <a:sym typeface="Arial"/>
            </a:endParaRPr>
          </a:p>
        </p:txBody>
      </p:sp>
      <p:pic>
        <p:nvPicPr>
          <p:cNvPr descr="A black background with a black square&#10;&#10;AI-generated content may be incorrect." id="838" name="Google Shape;838;p23"/>
          <p:cNvPicPr preferRelativeResize="0"/>
          <p:nvPr/>
        </p:nvPicPr>
        <p:blipFill rotWithShape="1">
          <a:blip r:embed="rId10">
            <a:alphaModFix/>
          </a:blip>
          <a:srcRect b="0" l="0" r="0" t="0"/>
          <a:stretch/>
        </p:blipFill>
        <p:spPr>
          <a:xfrm>
            <a:off x="5970064" y="6251555"/>
            <a:ext cx="880092" cy="3755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6" name="Shape 436"/>
        <p:cNvGrpSpPr/>
        <p:nvPr/>
      </p:nvGrpSpPr>
      <p:grpSpPr>
        <a:xfrm>
          <a:off x="0" y="0"/>
          <a:ext cx="0" cy="0"/>
          <a:chOff x="0" y="0"/>
          <a:chExt cx="0" cy="0"/>
        </a:xfrm>
      </p:grpSpPr>
      <p:sp>
        <p:nvSpPr>
          <p:cNvPr id="437" name="Google Shape;437;g3adc94a52c7_0_13"/>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Σχετικά με την τεχνητή νοημοσύνη; (1/2)</a:t>
            </a:r>
            <a:endParaRPr b="1" i="0" sz="2600" u="none" cap="none" strike="noStrike">
              <a:solidFill>
                <a:srgbClr val="C52B87"/>
              </a:solidFill>
              <a:latin typeface="Calibri"/>
              <a:ea typeface="Calibri"/>
              <a:cs typeface="Calibri"/>
              <a:sym typeface="Calibri"/>
            </a:endParaRPr>
          </a:p>
        </p:txBody>
      </p:sp>
      <p:sp>
        <p:nvSpPr>
          <p:cNvPr id="438" name="Google Shape;438;g3adc94a52c7_0_13"/>
          <p:cNvSpPr/>
          <p:nvPr/>
        </p:nvSpPr>
        <p:spPr>
          <a:xfrm>
            <a:off x="568481" y="972457"/>
            <a:ext cx="9141575" cy="5602514"/>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Έχετε επιλέξει τον </a:t>
            </a:r>
            <a:r>
              <a:rPr b="0" i="1" lang="sl-SI" sz="1600" u="none" cap="none" strike="noStrike">
                <a:solidFill>
                  <a:srgbClr val="5F625F"/>
                </a:solidFill>
                <a:latin typeface="Calibri"/>
                <a:ea typeface="Calibri"/>
                <a:cs typeface="Calibri"/>
                <a:sym typeface="Calibri"/>
              </a:rPr>
              <a:t>τύπο </a:t>
            </a:r>
            <a:r>
              <a:rPr b="0" i="0" lang="sl-SI" sz="1600" u="none" cap="none" strike="noStrike">
                <a:solidFill>
                  <a:srgbClr val="5F625F"/>
                </a:solidFill>
                <a:latin typeface="Calibri"/>
                <a:ea typeface="Calibri"/>
                <a:cs typeface="Calibri"/>
                <a:sym typeface="Calibri"/>
              </a:rPr>
              <a:t>αξιολόγησης. Τώρα, η επόμενη πρόκληση είναι να αποφασίσετε τον ρόλο της τεχνολογίας. Και τι γίνεται με την τεχνητή νοημοσύνη; Επί του παρόντος, δεν υπάρχει συναίνεση σχετικά με τη χρήση της τεχνητής νοημοσύνης, οπότε συχνά εξαρτάται από τις κατευθυντήριες γραμμές του ιδρύματος. Για να σας βοηθήσουμε να αποφασίσετε, χρησιμοποιούμε δύο βασικά πλαίσια:</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Α. Η κατηγοριοποίηση του UCL (η προσέγγιση «επιτρεπόμενο» έναντι «μη επιτρεπόμενο»)</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Το University College London (UCL) προτείνει την κατηγοριοποίηση των αξιολογήσεων για να καθοδηγήσει με σαφήνεια τους εκπαιδευόμενους:</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Calibri"/>
              <a:buAutoNum type="arabicPeriod"/>
            </a:pPr>
            <a:r>
              <a:rPr b="1" i="0" lang="sl-SI" sz="1600" u="none" cap="none" strike="noStrike">
                <a:solidFill>
                  <a:srgbClr val="5F625F"/>
                </a:solidFill>
                <a:latin typeface="Calibri"/>
                <a:ea typeface="Calibri"/>
                <a:cs typeface="Calibri"/>
                <a:sym typeface="Calibri"/>
              </a:rPr>
              <a:t>Απαγόρευση Τεχνητής Νοημοσύνης:</a:t>
            </a:r>
            <a:endParaRPr b="1"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Πότε: </a:t>
            </a:r>
            <a:r>
              <a:rPr b="0" i="0" lang="sl-SI" sz="1600" u="none" cap="none" strike="noStrike">
                <a:solidFill>
                  <a:srgbClr val="5F625F"/>
                </a:solidFill>
                <a:latin typeface="Calibri"/>
                <a:ea typeface="Calibri"/>
                <a:cs typeface="Calibri"/>
                <a:sym typeface="Calibri"/>
              </a:rPr>
              <a:t>Κατά την αξιολόγηση δεξιοτήτων σκέψης χαμηλού - μεσαίου επιπέδου, όπως η γνώση γεγονότων (απομνημόνευση, κατανόηση).</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Γιατί: </a:t>
            </a:r>
            <a:r>
              <a:rPr b="0" i="0" lang="sl-SI" sz="1600" u="none" cap="none" strike="noStrike">
                <a:solidFill>
                  <a:srgbClr val="5F625F"/>
                </a:solidFill>
                <a:latin typeface="Calibri"/>
                <a:ea typeface="Calibri"/>
                <a:cs typeface="Calibri"/>
                <a:sym typeface="Calibri"/>
              </a:rPr>
              <a:t>Η γενετική ΤΝ μπορεί εύκολα να κάνει αυτές τις εργασίες. Οι αξιολογήσεις σε αυτή την περίπτωση πρέπει να περιλαμβάνουν εξετάσεις χωρίς βοηθήματα, προφορικές συζητήσεις ή εργαστήρια με φυσική παρουσία.</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pic>
        <p:nvPicPr>
          <p:cNvPr id="439" name="Google Shape;439;g3adc94a52c7_0_13"/>
          <p:cNvPicPr preferRelativeResize="0"/>
          <p:nvPr>
            <p:ph idx="2" type="pic"/>
          </p:nvPr>
        </p:nvPicPr>
        <p:blipFill rotWithShape="1">
          <a:blip r:embed="rId4">
            <a:alphaModFix/>
          </a:blip>
          <a:srcRect b="3908" l="0" r="0" t="3917"/>
          <a:stretch/>
        </p:blipFill>
        <p:spPr>
          <a:xfrm>
            <a:off x="9434286" y="2090056"/>
            <a:ext cx="2530864" cy="260089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3" name="Shape 443"/>
        <p:cNvGrpSpPr/>
        <p:nvPr/>
      </p:nvGrpSpPr>
      <p:grpSpPr>
        <a:xfrm>
          <a:off x="0" y="0"/>
          <a:ext cx="0" cy="0"/>
          <a:chOff x="0" y="0"/>
          <a:chExt cx="0" cy="0"/>
        </a:xfrm>
      </p:grpSpPr>
      <p:sp>
        <p:nvSpPr>
          <p:cNvPr id="444" name="Google Shape;444;p8"/>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Σχετικά με την τεχνητή νοημοσύνη; (1/2)</a:t>
            </a:r>
            <a:endParaRPr b="1" i="0" sz="2600" u="none" cap="none" strike="noStrike">
              <a:solidFill>
                <a:srgbClr val="C52B87"/>
              </a:solidFill>
              <a:latin typeface="Calibri"/>
              <a:ea typeface="Calibri"/>
              <a:cs typeface="Calibri"/>
              <a:sym typeface="Calibri"/>
            </a:endParaRPr>
          </a:p>
        </p:txBody>
      </p:sp>
      <p:sp>
        <p:nvSpPr>
          <p:cNvPr id="445" name="Google Shape;445;p8"/>
          <p:cNvSpPr/>
          <p:nvPr/>
        </p:nvSpPr>
        <p:spPr>
          <a:xfrm>
            <a:off x="568482" y="972457"/>
            <a:ext cx="8401348" cy="5602514"/>
          </a:xfrm>
          <a:prstGeom prst="rect">
            <a:avLst/>
          </a:prstGeom>
          <a:noFill/>
          <a:ln>
            <a:noFill/>
          </a:ln>
        </p:spPr>
        <p:txBody>
          <a:bodyPr anchorCtr="0" anchor="t" bIns="45700" lIns="91425" spcFirstLastPara="1" rIns="91425" wrap="square" tIns="45700">
            <a:noAutofit/>
          </a:bodyPr>
          <a:lstStyle/>
          <a:p>
            <a:pPr indent="0" lvl="0" marL="127000" marR="0" rtl="0" algn="l">
              <a:lnSpc>
                <a:spcPct val="115000"/>
              </a:lnSpc>
              <a:spcBef>
                <a:spcPts val="0"/>
              </a:spcBef>
              <a:spcAft>
                <a:spcPts val="0"/>
              </a:spcAft>
              <a:buNone/>
            </a:pPr>
            <a:r>
              <a:t/>
            </a:r>
            <a:endParaRPr b="1" i="0" sz="1600" u="none" cap="none" strike="noStrike">
              <a:solidFill>
                <a:srgbClr val="5F625F"/>
              </a:solidFill>
              <a:latin typeface="Calibri"/>
              <a:ea typeface="Calibri"/>
              <a:cs typeface="Calibri"/>
              <a:sym typeface="Calibri"/>
            </a:endParaRPr>
          </a:p>
          <a:p>
            <a:pPr indent="0" lvl="0" marL="127000" marR="0" rtl="0" algn="l">
              <a:lnSpc>
                <a:spcPct val="115000"/>
              </a:lnSpc>
              <a:spcBef>
                <a:spcPts val="0"/>
              </a:spcBef>
              <a:spcAft>
                <a:spcPts val="0"/>
              </a:spcAft>
              <a:buNone/>
            </a:pPr>
            <a:r>
              <a:rPr b="1" i="0" lang="sl-SI" sz="1600" u="none" cap="none" strike="noStrike">
                <a:solidFill>
                  <a:srgbClr val="5F625F"/>
                </a:solidFill>
                <a:latin typeface="Calibri"/>
                <a:ea typeface="Calibri"/>
                <a:cs typeface="Calibri"/>
                <a:sym typeface="Calibri"/>
              </a:rPr>
              <a:t>2. Επιτρέπεται η τεχνητή νοημοσύνη (υποστηρικτική ή μέρος της αξιολόγησης):</a:t>
            </a:r>
            <a:endParaRPr b="1"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Πότε: </a:t>
            </a:r>
            <a:r>
              <a:rPr b="0" i="0" lang="sl-SI" sz="1600" u="none" cap="none" strike="noStrike">
                <a:solidFill>
                  <a:srgbClr val="5F625F"/>
                </a:solidFill>
                <a:latin typeface="Calibri"/>
                <a:ea typeface="Calibri"/>
                <a:cs typeface="Calibri"/>
                <a:sym typeface="Calibri"/>
              </a:rPr>
              <a:t>Κατά την αξιολόγηση εργασιών ανώτερης τάξης, όπως η επίλυση πολύπλευρων προβλημάτων ή η δημιουργία περιεχομένου.</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Λειτουργία υποστήριξης: </a:t>
            </a:r>
            <a:r>
              <a:rPr b="0" i="0" lang="sl-SI" sz="1600" u="none" cap="none" strike="noStrike">
                <a:solidFill>
                  <a:srgbClr val="5F625F"/>
                </a:solidFill>
                <a:latin typeface="Calibri"/>
                <a:ea typeface="Calibri"/>
                <a:cs typeface="Calibri"/>
                <a:sym typeface="Calibri"/>
              </a:rPr>
              <a:t>Η ΤΝ βοηθά στον καταιγισμό ιδεών, στον σχεδιασμό ή στη διόρθωση κειμένων.</a:t>
            </a:r>
            <a:endParaRPr b="0" i="0" sz="1600" u="none" cap="none" strike="noStrike">
              <a:solidFill>
                <a:srgbClr val="5F625F"/>
              </a:solidFill>
              <a:latin typeface="Calibri"/>
              <a:ea typeface="Calibri"/>
              <a:cs typeface="Calibri"/>
              <a:sym typeface="Calibri"/>
            </a:endParaRPr>
          </a:p>
          <a:p>
            <a:pPr indent="-330200" lvl="1" marL="9144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Λειτουργία ενσωμάτωσης στην αξιολόγηση: </a:t>
            </a:r>
            <a:r>
              <a:rPr b="0" i="0" lang="sl-SI" sz="1600" u="none" cap="none" strike="noStrike">
                <a:solidFill>
                  <a:srgbClr val="5F625F"/>
                </a:solidFill>
                <a:latin typeface="Calibri"/>
                <a:ea typeface="Calibri"/>
                <a:cs typeface="Calibri"/>
                <a:sym typeface="Calibri"/>
              </a:rPr>
              <a:t>Η τεχνητή νοημοσύνη χρησιμοποιείται σε όλη τη διάρκεια (π.χ. δημιουργία κώδικα, σύγκριση περιεχομένου που έχει δημιουργηθεί από άνθρωπο με περιεχόμενο που έχει δημιουργηθεί από τεχνητή νοημοσύνη).</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pic>
        <p:nvPicPr>
          <p:cNvPr id="446" name="Google Shape;446;p8"/>
          <p:cNvPicPr preferRelativeResize="0"/>
          <p:nvPr>
            <p:ph idx="2" type="pic"/>
          </p:nvPr>
        </p:nvPicPr>
        <p:blipFill rotWithShape="1">
          <a:blip r:embed="rId4">
            <a:alphaModFix/>
          </a:blip>
          <a:srcRect b="3908" l="0" r="0" t="3917"/>
          <a:stretch/>
        </p:blipFill>
        <p:spPr>
          <a:xfrm>
            <a:off x="9434286" y="2090056"/>
            <a:ext cx="2530864" cy="260089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0" name="Shape 450"/>
        <p:cNvGrpSpPr/>
        <p:nvPr/>
      </p:nvGrpSpPr>
      <p:grpSpPr>
        <a:xfrm>
          <a:off x="0" y="0"/>
          <a:ext cx="0" cy="0"/>
          <a:chOff x="0" y="0"/>
          <a:chExt cx="0" cy="0"/>
        </a:xfrm>
      </p:grpSpPr>
      <p:sp>
        <p:nvSpPr>
          <p:cNvPr id="451" name="Google Shape;451;g3adc94a52c7_0_20"/>
          <p:cNvSpPr txBox="1"/>
          <p:nvPr/>
        </p:nvSpPr>
        <p:spPr>
          <a:xfrm>
            <a:off x="568482" y="4879"/>
            <a:ext cx="9601200" cy="114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Τι γίνεται με την τεχνητή νοημοσύνη; (2/2)</a:t>
            </a:r>
            <a:endParaRPr b="1" i="0" sz="2600" u="none" cap="none" strike="noStrike">
              <a:solidFill>
                <a:srgbClr val="C52B87"/>
              </a:solidFill>
              <a:latin typeface="Calibri"/>
              <a:ea typeface="Calibri"/>
              <a:cs typeface="Calibri"/>
              <a:sym typeface="Calibri"/>
            </a:endParaRPr>
          </a:p>
        </p:txBody>
      </p:sp>
      <p:sp>
        <p:nvSpPr>
          <p:cNvPr id="452" name="Google Shape;452;g3adc94a52c7_0_20"/>
          <p:cNvSpPr/>
          <p:nvPr/>
        </p:nvSpPr>
        <p:spPr>
          <a:xfrm>
            <a:off x="678550" y="1252425"/>
            <a:ext cx="8086200" cy="49167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Β. Η κλίμακα αξιολόγησης τεχνητής νοημοσύνης του Furze</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Για να δούμε αν και πού «ταιριάζει» η ΤΝ, μπορούμε να ακολουθήσουμε την κλίμακα του Furze. Αυτό βοηθά στον προσδιορισμό του «βαθμού» στον οποίο επιτρέπεται η ΤΝ.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Χωρίς ΤΝ: </a:t>
            </a:r>
            <a:r>
              <a:rPr b="0" i="0" lang="sl-SI" sz="1600" u="none" cap="none" strike="noStrike">
                <a:solidFill>
                  <a:srgbClr val="5F625F"/>
                </a:solidFill>
                <a:latin typeface="Calibri"/>
                <a:ea typeface="Calibri"/>
                <a:cs typeface="Calibri"/>
                <a:sym typeface="Calibri"/>
              </a:rPr>
              <a:t>Οι εκπαιδευόμενοι χρησιμοποιούν μόνο τις δικές τους γνώσεις· αυστηρή απουσία ΤΝ σε όλα τα στάδια.</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Τεχνητή νοημοσύνη για τη δημιουργία ιδεών: </a:t>
            </a:r>
            <a:r>
              <a:rPr b="0" i="0" lang="sl-SI" sz="1600" u="none" cap="none" strike="noStrike">
                <a:solidFill>
                  <a:srgbClr val="5F625F"/>
                </a:solidFill>
                <a:latin typeface="Calibri"/>
                <a:ea typeface="Calibri"/>
                <a:cs typeface="Calibri"/>
                <a:sym typeface="Calibri"/>
              </a:rPr>
              <a:t>Η ΤΝ επιτρέπεται για το καταιγισμό ιδεών και τα πρώτα προσχέδια, αλλά όχι για την τελική υποβολή.</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Τεχνητή νοημοσύνη για επεξεργασία: </a:t>
            </a:r>
            <a:r>
              <a:rPr b="0" i="0" lang="sl-SI" sz="1600" u="none" cap="none" strike="noStrike">
                <a:solidFill>
                  <a:srgbClr val="5F625F"/>
                </a:solidFill>
                <a:latin typeface="Calibri"/>
                <a:ea typeface="Calibri"/>
                <a:cs typeface="Calibri"/>
                <a:sym typeface="Calibri"/>
              </a:rPr>
              <a:t>Η ΤΝ προτείνει βελτιώσεις (π.χ. γλώσσα/σύνταξη), αλλά δε δημιουργεί νέο περιεχόμενο.</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AI για την ολοκλήρωση εργασιών: </a:t>
            </a:r>
            <a:r>
              <a:rPr b="0" i="0" lang="sl-SI" sz="1600" u="none" cap="none" strike="noStrike">
                <a:solidFill>
                  <a:srgbClr val="5F625F"/>
                </a:solidFill>
                <a:latin typeface="Calibri"/>
                <a:ea typeface="Calibri"/>
                <a:cs typeface="Calibri"/>
                <a:sym typeface="Calibri"/>
              </a:rPr>
              <a:t>Η ΤΝ δημιουργεί συγκεκριμένα μέρη της αξιολόγησης και οι εκπαιδευόμενοι αναστοχάζονται κριτικά πάνω σε αυτό το περιεχόμενο.</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1" i="0" lang="sl-SI" sz="1600" u="none" cap="none" strike="noStrike">
                <a:solidFill>
                  <a:srgbClr val="5F625F"/>
                </a:solidFill>
                <a:latin typeface="Calibri"/>
                <a:ea typeface="Calibri"/>
                <a:cs typeface="Calibri"/>
                <a:sym typeface="Calibri"/>
              </a:rPr>
              <a:t>Πλήρης χρήση της τεχνητής νοημοσύνης: </a:t>
            </a:r>
            <a:r>
              <a:rPr b="0" i="0" lang="sl-SI" sz="1600" u="none" cap="none" strike="noStrike">
                <a:solidFill>
                  <a:srgbClr val="5F625F"/>
                </a:solidFill>
                <a:latin typeface="Calibri"/>
                <a:ea typeface="Calibri"/>
                <a:cs typeface="Calibri"/>
                <a:sym typeface="Calibri"/>
              </a:rPr>
              <a:t>Μια «συνεργασία ανθρώπου-τεχνητής νοημοσύνης» όπου η ΤΝ λειτουργεί ως συμμαθητής ή συν-δημιουργός.</a:t>
            </a:r>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«Αν επιτρέψουμε τη χρήση της ΤΝ σε μια συνολική εργασία αξιολόγησης, εξακολουθούμε να μετράμε την ικανότητα του εκπαιδευόμενου ή την ικανότητα του εργαλείου;»</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p:txBody>
      </p:sp>
      <p:pic>
        <p:nvPicPr>
          <p:cNvPr id="453" name="Google Shape;453;g3adc94a52c7_0_20"/>
          <p:cNvPicPr preferRelativeResize="0"/>
          <p:nvPr>
            <p:ph idx="2" type="pic"/>
          </p:nvPr>
        </p:nvPicPr>
        <p:blipFill rotWithShape="1">
          <a:blip r:embed="rId4">
            <a:alphaModFix/>
          </a:blip>
          <a:srcRect b="3908" l="0" r="0" t="3917"/>
          <a:stretch/>
        </p:blipFill>
        <p:spPr>
          <a:xfrm>
            <a:off x="8792650" y="1766850"/>
            <a:ext cx="3172500" cy="29241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7" name="Shape 457"/>
        <p:cNvGrpSpPr/>
        <p:nvPr/>
      </p:nvGrpSpPr>
      <p:grpSpPr>
        <a:xfrm>
          <a:off x="0" y="0"/>
          <a:ext cx="0" cy="0"/>
          <a:chOff x="0" y="0"/>
          <a:chExt cx="0" cy="0"/>
        </a:xfrm>
      </p:grpSpPr>
      <p:pic>
        <p:nvPicPr>
          <p:cNvPr id="458" name="Google Shape;458;p5"/>
          <p:cNvPicPr preferRelativeResize="0"/>
          <p:nvPr>
            <p:ph idx="2" type="pic"/>
          </p:nvPr>
        </p:nvPicPr>
        <p:blipFill rotWithShape="1">
          <a:blip r:embed="rId4">
            <a:alphaModFix/>
          </a:blip>
          <a:srcRect b="3908" l="0" r="0" t="3908"/>
          <a:stretch/>
        </p:blipFill>
        <p:spPr>
          <a:xfrm>
            <a:off x="7922622" y="2256002"/>
            <a:ext cx="3700800" cy="3411601"/>
          </a:xfrm>
          <a:prstGeom prst="rect">
            <a:avLst/>
          </a:prstGeom>
          <a:noFill/>
          <a:ln>
            <a:noFill/>
          </a:ln>
        </p:spPr>
      </p:pic>
      <p:sp>
        <p:nvSpPr>
          <p:cNvPr id="459" name="Google Shape;459;p5"/>
          <p:cNvSpPr txBox="1"/>
          <p:nvPr/>
        </p:nvSpPr>
        <p:spPr>
          <a:xfrm>
            <a:off x="568482" y="4879"/>
            <a:ext cx="9601200"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i="0" lang="sl-SI" sz="2600" u="none" cap="none" strike="noStrike">
                <a:solidFill>
                  <a:srgbClr val="C52B87"/>
                </a:solidFill>
                <a:latin typeface="Calibri"/>
                <a:ea typeface="Calibri"/>
                <a:cs typeface="Calibri"/>
                <a:sym typeface="Calibri"/>
              </a:rPr>
              <a:t>Μελέτη περίπτωσης (1/2)</a:t>
            </a:r>
            <a:endParaRPr b="1" i="0" sz="2600" u="none" cap="none" strike="noStrike">
              <a:solidFill>
                <a:srgbClr val="C52B87"/>
              </a:solidFill>
              <a:latin typeface="Calibri"/>
              <a:ea typeface="Calibri"/>
              <a:cs typeface="Calibri"/>
              <a:sym typeface="Calibri"/>
            </a:endParaRPr>
          </a:p>
        </p:txBody>
      </p:sp>
      <p:sp>
        <p:nvSpPr>
          <p:cNvPr id="460" name="Google Shape;460;p5"/>
          <p:cNvSpPr/>
          <p:nvPr/>
        </p:nvSpPr>
        <p:spPr>
          <a:xfrm>
            <a:off x="568482" y="1053548"/>
            <a:ext cx="7134344" cy="5776926"/>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4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Το πλαίσιο:</a:t>
            </a:r>
            <a:endParaRPr b="1" i="0" sz="1600" u="none" cap="none" strike="noStrike">
              <a:solidFill>
                <a:srgbClr val="5F625F"/>
              </a:solidFill>
              <a:latin typeface="Calibri"/>
              <a:ea typeface="Calibri"/>
              <a:cs typeface="Calibri"/>
              <a:sym typeface="Calibri"/>
            </a:endParaRPr>
          </a:p>
          <a:p>
            <a:pPr indent="0" lvl="0" marL="0" marR="0" rtl="0" algn="l">
              <a:lnSpc>
                <a:spcPct val="115000"/>
              </a:lnSpc>
              <a:spcBef>
                <a:spcPts val="1400"/>
              </a:spcBef>
              <a:spcAft>
                <a:spcPts val="0"/>
              </a:spcAft>
              <a:buClr>
                <a:schemeClr val="dk2"/>
              </a:buClr>
              <a:buSzPts val="1100"/>
              <a:buFont typeface="Arial"/>
              <a:buNone/>
            </a:pPr>
            <a:r>
              <a:rPr b="0" i="0" lang="sl-SI" sz="1600" u="none" cap="none" strike="noStrike">
                <a:solidFill>
                  <a:srgbClr val="5F625F"/>
                </a:solidFill>
                <a:latin typeface="Calibri"/>
                <a:ea typeface="Calibri"/>
                <a:cs typeface="Calibri"/>
                <a:sym typeface="Calibri"/>
              </a:rPr>
              <a:t>Ο Νίκος είναι εκπαιδευτής σε ένα Κέντρο Επαγγελματικής Κατάρτισης (ΚΕΚ) στα Ιωάννινα. Διδάσκει ένα υβριδικό μάθημα με τίτλο </a:t>
            </a:r>
            <a:r>
              <a:rPr b="0" i="1" lang="sl-SI" sz="1600" u="none" cap="none" strike="noStrike">
                <a:solidFill>
                  <a:srgbClr val="5F625F"/>
                </a:solidFill>
                <a:latin typeface="Calibri"/>
                <a:ea typeface="Calibri"/>
                <a:cs typeface="Calibri"/>
                <a:sym typeface="Calibri"/>
              </a:rPr>
              <a:t>«Βιώσιμη Διαχείριση για Μικρές Τουριστικές Μονάδες». </a:t>
            </a:r>
            <a:r>
              <a:rPr b="0" i="0" lang="sl-SI" sz="1600" u="none" cap="none" strike="noStrike">
                <a:solidFill>
                  <a:srgbClr val="5F625F"/>
                </a:solidFill>
                <a:latin typeface="Calibri"/>
                <a:ea typeface="Calibri"/>
                <a:cs typeface="Calibri"/>
                <a:sym typeface="Calibri"/>
              </a:rPr>
              <a:t>Η τάξη του αποτελείται από 20 ιδιοκτήτες μικρών ξενώνων και οικογενειακών ταβερνών. Οι περισσότεροι είναι άνω των 45 ετών, έχουν εμπειρία στον τομέα της φιλοξενίας, αλλά δυσκολεύονται με το σύγχρονο μάρκετινγκ. </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400"/>
              </a:spcBef>
              <a:spcAft>
                <a:spcPts val="0"/>
              </a:spcAft>
              <a:buClr>
                <a:schemeClr val="dk2"/>
              </a:buClr>
              <a:buSzPts val="1100"/>
              <a:buFont typeface="Arial"/>
              <a:buNone/>
            </a:pPr>
            <a:r>
              <a:rPr b="1" i="0" lang="sl-SI" sz="1600" u="none" cap="none" strike="noStrike">
                <a:solidFill>
                  <a:srgbClr val="5F625F"/>
                </a:solidFill>
                <a:latin typeface="Calibri"/>
                <a:ea typeface="Calibri"/>
                <a:cs typeface="Calibri"/>
                <a:sym typeface="Calibri"/>
              </a:rPr>
              <a:t>Η πρόκληση:</a:t>
            </a:r>
            <a:endParaRPr b="1"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120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Οι εκπαιδευόμενοι θεωρούν τις εξετάσεις χάσιμο χρόνου· το μόνο που τους ενδιαφέρει είναι να αυξήσουν τις κρατήσεις για την επόμενη σεζόν.</a:t>
            </a:r>
            <a:endParaRPr b="0" i="0" sz="1600" u="none" cap="none" strike="noStrike">
              <a:solidFill>
                <a:srgbClr val="5F625F"/>
              </a:solidFill>
              <a:latin typeface="Calibri"/>
              <a:ea typeface="Calibri"/>
              <a:cs typeface="Calibri"/>
              <a:sym typeface="Calibri"/>
            </a:endParaRPr>
          </a:p>
          <a:p>
            <a:pPr indent="-330200" lvl="0" marL="457200" marR="0" rtl="0" algn="l">
              <a:lnSpc>
                <a:spcPct val="115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Πρέπει να επικοινωνούν με διεθνείς τουρίστες στα αγγλικά, αλλά συχνά στερούνται αυτοπεποίθησης και βασίζονται σε εργαλεία μετάφρασης χωρίς να ελέγχουν την ποιότητα.</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Ο Νίκος πρέπει να επανασχεδιάσει την αξιολόγηση ώστε να είναι «αυθεντική», διασφαλίζοντας ότι οι δραστηριότητες μοιάζουν με πραγματικές καταστάσεις.</a:t>
            </a:r>
            <a:endParaRPr b="0" i="0" sz="1600" u="none" cap="none" strike="noStrike">
              <a:solidFill>
                <a:srgbClr val="5F625F"/>
              </a:solidFill>
              <a:latin typeface="Calibri"/>
              <a:ea typeface="Calibri"/>
              <a:cs typeface="Calibri"/>
              <a:sym typeface="Calibri"/>
            </a:endParaRPr>
          </a:p>
          <a:p>
            <a:pPr indent="0" lvl="0" marL="0" marR="0" rtl="0" algn="l">
              <a:lnSpc>
                <a:spcPct val="115000"/>
              </a:lnSpc>
              <a:spcBef>
                <a:spcPts val="1200"/>
              </a:spcBef>
              <a:spcAft>
                <a:spcPts val="1200"/>
              </a:spcAft>
              <a:buClr>
                <a:schemeClr val="dk2"/>
              </a:buClr>
              <a:buSzPts val="1100"/>
              <a:buFont typeface="Arial"/>
              <a:buNone/>
            </a:pPr>
            <a:r>
              <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2024-11-27T09:16:14Z</dcterms:created>
  <dc:creator>Jasmina Pakiž</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