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54" roundtripDataSignature="AMtx7mjji1w1w2uyWotiZhVnQFqCNl9I0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8" d="100"/>
          <a:sy n="118" d="100"/>
        </p:scale>
        <p:origin x="610" y="82"/>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50444" y="0"/>
            <a:ext cx="2945659"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428585"/>
            <a:ext cx="2945659"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l-SI"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1: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1:notes"/>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3ae70b7d73a_0_15: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3" name="Google Shape;463;g3ae70b7d73a_0_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3adc94a52c7_0_39: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0" name="Google Shape;470;g3adc94a52c7_0_3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3af88922ed5_0_76: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7" name="Google Shape;477;g3af88922ed5_0_7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3adc94a52c7_0_45: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4" name="Google Shape;484;g3adc94a52c7_0_4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3adc94a52c7_0_51: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1" name="Google Shape;491;g3adc94a52c7_0_5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3ae70b7d73a_0_407: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8" name="Google Shape;498;g3ae70b7d73a_0_40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6: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5" name="Google Shape;505;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3ae70b7d73a_0_2: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2" name="Google Shape;512;g3ae70b7d73a_0_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3ae70b7d73a_0_9: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9" name="Google Shape;519;g3ae70b7d73a_0_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3ae70b7d73a_0_413: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6" name="Google Shape;526;g3ae70b7d73a_0_4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3ae70b7d73a_0_421: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3" name="Google Shape;533;g3ae70b7d73a_0_4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3ae70b7d73a_0_437: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0" name="Google Shape;540;g3ae70b7d73a_0_43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3ae70b7d73a_0_429: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7" name="Google Shape;547;g3ae70b7d73a_0_42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7: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3ae70b7d73a_0_451: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1" name="Google Shape;561;g3ae70b7d73a_0_45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3af88922ed5_0_25: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9" name="Google Shape;569;g3af88922ed5_0_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3ae70b7d73a_0_444: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7" name="Google Shape;577;g3ae70b7d73a_0_44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3ae70b7d73a_0_457: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4" name="Google Shape;584;g3ae70b7d73a_0_45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3ae70b7d73a_0_464: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1" name="Google Shape;591;g3ae70b7d73a_0_46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3ae70b7d73a_0_470: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8" name="Google Shape;598;g3ae70b7d73a_0_47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2" name="Google Shape;41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3ae70b7d73a_0_483: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5" name="Google Shape;605;g3ae70b7d73a_0_48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3ae70b7d73a_0_490: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2" name="Google Shape;612;g3ae70b7d73a_0_49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3ae70b7d73a_0_498: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9" name="Google Shape;619;g3ae70b7d73a_0_49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g3ae70b7d73a_0_505: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6" name="Google Shape;626;g3ae70b7d73a_0_50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1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3" name="Google Shape;633;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3aee64c9156_0_1: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2" name="Google Shape;642;g3aee64c9156_0_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1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9" name="Google Shape;649;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p14: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4" name="Google Shape;674;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15: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1" name="Google Shape;681;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16: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8" name="Google Shape;688;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4: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9" name="Google Shape;419;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p17: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5" name="Google Shape;695;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p18: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2" name="Google Shape;702;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19: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9" name="Google Shape;709;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3af88922ed5_0_36: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6" name="Google Shape;716;g3af88922ed5_0_3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g3af88922ed5_0_62: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3" name="Google Shape;723;g3af88922ed5_0_6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3af88922ed5_0_68: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0" name="Google Shape;730;g3af88922ed5_0_6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p21: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7" name="Google Shape;737;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p22: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4" name="Google Shape;744;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0" name="Google Shape;750;p23: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1" name="Google Shape;751;p23:notes"/>
          <p:cNvSpPr txBox="1">
            <a:spLocks noGrp="1"/>
          </p:cNvSpPr>
          <p:nvPr>
            <p:ph type="sldNum" idx="12"/>
          </p:nvPr>
        </p:nvSpPr>
        <p:spPr>
          <a:xfrm>
            <a:off x="3850444" y="9428585"/>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l-SI"/>
              <a:t>48</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3adc94a52c7_0_4: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8" name="Google Shape;428;g3adc94a52c7_0_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3adc94a52c7_0_13: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5" name="Google Shape;435;g3adc94a52c7_0_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3adc94a52c7_0_20: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2" name="Google Shape;442;g3adc94a52c7_0_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5:notes"/>
          <p:cNvSpPr txBox="1">
            <a:spLocks noGrp="1"/>
          </p:cNvSpPr>
          <p:nvPr>
            <p:ph type="body" idx="1"/>
          </p:nvPr>
        </p:nvSpPr>
        <p:spPr>
          <a:xfrm>
            <a:off x="679768" y="4777195"/>
            <a:ext cx="5438140" cy="335024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9" name="Google Shape;449;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adc94a52c7_0_33:notes"/>
          <p:cNvSpPr txBox="1">
            <a:spLocks noGrp="1"/>
          </p:cNvSpPr>
          <p:nvPr>
            <p:ph type="body" idx="1"/>
          </p:nvPr>
        </p:nvSpPr>
        <p:spPr>
          <a:xfrm>
            <a:off x="679768" y="4777195"/>
            <a:ext cx="5438100" cy="335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g3adc94a52c7_0_3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Naslovni diapozitiv" type="title">
  <p:cSld name="TITLE">
    <p:spTree>
      <p:nvGrpSpPr>
        <p:cNvPr id="1" name="Shape 67"/>
        <p:cNvGrpSpPr/>
        <p:nvPr/>
      </p:nvGrpSpPr>
      <p:grpSpPr>
        <a:xfrm>
          <a:off x="0" y="0"/>
          <a:ext cx="0" cy="0"/>
          <a:chOff x="0" y="0"/>
          <a:chExt cx="0" cy="0"/>
        </a:xfrm>
      </p:grpSpPr>
      <p:grpSp>
        <p:nvGrpSpPr>
          <p:cNvPr id="68" name="Google Shape;68;p25"/>
          <p:cNvGrpSpPr/>
          <p:nvPr/>
        </p:nvGrpSpPr>
        <p:grpSpPr>
          <a:xfrm>
            <a:off x="-1" y="0"/>
            <a:ext cx="12192002" cy="6858000"/>
            <a:chOff x="-1" y="0"/>
            <a:chExt cx="12192002" cy="6858000"/>
          </a:xfrm>
        </p:grpSpPr>
        <p:cxnSp>
          <p:nvCxnSpPr>
            <p:cNvPr id="69" name="Google Shape;69;p25"/>
            <p:cNvCxnSpPr/>
            <p:nvPr/>
          </p:nvCxnSpPr>
          <p:spPr>
            <a:xfrm>
              <a:off x="610194"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0" name="Google Shape;70;p25"/>
            <p:cNvCxnSpPr/>
            <p:nvPr/>
          </p:nvCxnSpPr>
          <p:spPr>
            <a:xfrm>
              <a:off x="1829332"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1" name="Google Shape;71;p25"/>
            <p:cNvCxnSpPr/>
            <p:nvPr/>
          </p:nvCxnSpPr>
          <p:spPr>
            <a:xfrm>
              <a:off x="3048470"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2" name="Google Shape;72;p25"/>
            <p:cNvCxnSpPr/>
            <p:nvPr/>
          </p:nvCxnSpPr>
          <p:spPr>
            <a:xfrm>
              <a:off x="4267608"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3" name="Google Shape;73;p25"/>
            <p:cNvCxnSpPr/>
            <p:nvPr/>
          </p:nvCxnSpPr>
          <p:spPr>
            <a:xfrm>
              <a:off x="5486746"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4" name="Google Shape;74;p25"/>
            <p:cNvCxnSpPr/>
            <p:nvPr/>
          </p:nvCxnSpPr>
          <p:spPr>
            <a:xfrm>
              <a:off x="6705884"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5" name="Google Shape;75;p25"/>
            <p:cNvCxnSpPr/>
            <p:nvPr/>
          </p:nvCxnSpPr>
          <p:spPr>
            <a:xfrm>
              <a:off x="7925022"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6" name="Google Shape;76;p25"/>
            <p:cNvCxnSpPr/>
            <p:nvPr/>
          </p:nvCxnSpPr>
          <p:spPr>
            <a:xfrm>
              <a:off x="9144160"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7" name="Google Shape;77;p25"/>
            <p:cNvCxnSpPr/>
            <p:nvPr/>
          </p:nvCxnSpPr>
          <p:spPr>
            <a:xfrm>
              <a:off x="10363298"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8" name="Google Shape;78;p25"/>
            <p:cNvCxnSpPr/>
            <p:nvPr/>
          </p:nvCxnSpPr>
          <p:spPr>
            <a:xfrm>
              <a:off x="11582436" y="0"/>
              <a:ext cx="0"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79" name="Google Shape;79;p25"/>
            <p:cNvCxnSpPr/>
            <p:nvPr/>
          </p:nvCxnSpPr>
          <p:spPr>
            <a:xfrm>
              <a:off x="2819" y="386485"/>
              <a:ext cx="12188952" cy="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0" name="Google Shape;80;p25"/>
            <p:cNvCxnSpPr/>
            <p:nvPr/>
          </p:nvCxnSpPr>
          <p:spPr>
            <a:xfrm>
              <a:off x="2819" y="1611181"/>
              <a:ext cx="12188952" cy="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1" name="Google Shape;81;p25"/>
            <p:cNvCxnSpPr/>
            <p:nvPr/>
          </p:nvCxnSpPr>
          <p:spPr>
            <a:xfrm>
              <a:off x="2819" y="2835877"/>
              <a:ext cx="12188952" cy="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2" name="Google Shape;82;p25"/>
            <p:cNvCxnSpPr/>
            <p:nvPr/>
          </p:nvCxnSpPr>
          <p:spPr>
            <a:xfrm>
              <a:off x="2819" y="4060573"/>
              <a:ext cx="12188952" cy="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3" name="Google Shape;83;p25"/>
            <p:cNvCxnSpPr/>
            <p:nvPr/>
          </p:nvCxnSpPr>
          <p:spPr>
            <a:xfrm>
              <a:off x="2819" y="5285269"/>
              <a:ext cx="12188952" cy="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4" name="Google Shape;84;p25"/>
            <p:cNvCxnSpPr/>
            <p:nvPr/>
          </p:nvCxnSpPr>
          <p:spPr>
            <a:xfrm>
              <a:off x="2819" y="6509965"/>
              <a:ext cx="12188952" cy="0"/>
            </a:xfrm>
            <a:prstGeom prst="straightConnector1">
              <a:avLst/>
            </a:prstGeom>
            <a:noFill/>
            <a:ln w="9525" cap="flat" cmpd="sng">
              <a:solidFill>
                <a:srgbClr val="D8D8D8">
                  <a:alpha val="34117"/>
                </a:srgbClr>
              </a:solidFill>
              <a:prstDash val="solid"/>
              <a:miter lim="800000"/>
              <a:headEnd type="none" w="sm" len="sm"/>
              <a:tailEnd type="none" w="sm" len="sm"/>
            </a:ln>
          </p:spPr>
        </p:cxnSp>
        <p:grpSp>
          <p:nvGrpSpPr>
            <p:cNvPr id="85" name="Google Shape;85;p25"/>
            <p:cNvGrpSpPr/>
            <p:nvPr/>
          </p:nvGrpSpPr>
          <p:grpSpPr>
            <a:xfrm>
              <a:off x="-1" y="0"/>
              <a:ext cx="12192001" cy="6858000"/>
              <a:chOff x="-1" y="0"/>
              <a:chExt cx="12192001" cy="6858000"/>
            </a:xfrm>
          </p:grpSpPr>
          <p:cxnSp>
            <p:nvCxnSpPr>
              <p:cNvPr id="86" name="Google Shape;86;p25"/>
              <p:cNvCxnSpPr/>
              <p:nvPr/>
            </p:nvCxnSpPr>
            <p:spPr>
              <a:xfrm>
                <a:off x="225425"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7" name="Google Shape;87;p25"/>
              <p:cNvCxnSpPr/>
              <p:nvPr/>
            </p:nvCxnSpPr>
            <p:spPr>
              <a:xfrm>
                <a:off x="1449154"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8" name="Google Shape;88;p25"/>
              <p:cNvCxnSpPr/>
              <p:nvPr/>
            </p:nvCxnSpPr>
            <p:spPr>
              <a:xfrm>
                <a:off x="2665982"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89" name="Google Shape;89;p25"/>
              <p:cNvCxnSpPr/>
              <p:nvPr/>
            </p:nvCxnSpPr>
            <p:spPr>
              <a:xfrm>
                <a:off x="3885119"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0" name="Google Shape;90;p25"/>
              <p:cNvCxnSpPr/>
              <p:nvPr/>
            </p:nvCxnSpPr>
            <p:spPr>
              <a:xfrm>
                <a:off x="5106502"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grpSp>
            <p:nvGrpSpPr>
              <p:cNvPr id="91" name="Google Shape;91;p25"/>
              <p:cNvGrpSpPr/>
              <p:nvPr/>
            </p:nvGrpSpPr>
            <p:grpSpPr>
              <a:xfrm>
                <a:off x="6327885" y="0"/>
                <a:ext cx="5864115" cy="5898673"/>
                <a:chOff x="6327885" y="0"/>
                <a:chExt cx="5864115" cy="5898673"/>
              </a:xfrm>
            </p:grpSpPr>
            <p:cxnSp>
              <p:nvCxnSpPr>
                <p:cNvPr id="92" name="Google Shape;92;p25"/>
                <p:cNvCxnSpPr/>
                <p:nvPr/>
              </p:nvCxnSpPr>
              <p:spPr>
                <a:xfrm>
                  <a:off x="6327885" y="0"/>
                  <a:ext cx="5864115" cy="5898673"/>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3" name="Google Shape;93;p25"/>
                <p:cNvCxnSpPr/>
                <p:nvPr/>
              </p:nvCxnSpPr>
              <p:spPr>
                <a:xfrm>
                  <a:off x="7549268" y="0"/>
                  <a:ext cx="4642732" cy="4672425"/>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4" name="Google Shape;94;p25"/>
                <p:cNvCxnSpPr/>
                <p:nvPr/>
              </p:nvCxnSpPr>
              <p:spPr>
                <a:xfrm>
                  <a:off x="8772997" y="0"/>
                  <a:ext cx="3419003" cy="3456749"/>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5" name="Google Shape;95;p25"/>
                <p:cNvCxnSpPr/>
                <p:nvPr/>
              </p:nvCxnSpPr>
              <p:spPr>
                <a:xfrm>
                  <a:off x="9982200" y="0"/>
                  <a:ext cx="2209800" cy="2226469"/>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6" name="Google Shape;96;p25"/>
                <p:cNvCxnSpPr/>
                <p:nvPr/>
              </p:nvCxnSpPr>
              <p:spPr>
                <a:xfrm>
                  <a:off x="11199019" y="0"/>
                  <a:ext cx="992981" cy="1002506"/>
                </a:xfrm>
                <a:prstGeom prst="straightConnector1">
                  <a:avLst/>
                </a:prstGeom>
                <a:noFill/>
                <a:ln w="9525" cap="flat" cmpd="sng">
                  <a:solidFill>
                    <a:srgbClr val="D8D8D8">
                      <a:alpha val="34117"/>
                    </a:srgbClr>
                  </a:solidFill>
                  <a:prstDash val="solid"/>
                  <a:miter lim="800000"/>
                  <a:headEnd type="none" w="sm" len="sm"/>
                  <a:tailEnd type="none" w="sm" len="sm"/>
                </a:ln>
              </p:spPr>
            </p:cxnSp>
          </p:grpSp>
          <p:cxnSp>
            <p:nvCxnSpPr>
              <p:cNvPr id="97" name="Google Shape;97;p25"/>
              <p:cNvCxnSpPr/>
              <p:nvPr/>
            </p:nvCxnSpPr>
            <p:spPr>
              <a:xfrm rot="10800000">
                <a:off x="-1" y="1012053"/>
                <a:ext cx="5828811" cy="5845945"/>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8" name="Google Shape;98;p25"/>
              <p:cNvCxnSpPr/>
              <p:nvPr/>
            </p:nvCxnSpPr>
            <p:spPr>
              <a:xfrm rot="10800000">
                <a:off x="-1" y="2227340"/>
                <a:ext cx="4614781" cy="4630658"/>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99" name="Google Shape;99;p25"/>
              <p:cNvCxnSpPr/>
              <p:nvPr/>
            </p:nvCxnSpPr>
            <p:spPr>
              <a:xfrm rot="10800000">
                <a:off x="-1" y="3432149"/>
                <a:ext cx="3398419" cy="3425849"/>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00" name="Google Shape;100;p25"/>
              <p:cNvCxnSpPr/>
              <p:nvPr/>
            </p:nvCxnSpPr>
            <p:spPr>
              <a:xfrm rot="10800000">
                <a:off x="-1" y="4651431"/>
                <a:ext cx="2196496" cy="2206567"/>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01" name="Google Shape;101;p25"/>
              <p:cNvCxnSpPr/>
              <p:nvPr/>
            </p:nvCxnSpPr>
            <p:spPr>
              <a:xfrm rot="10800000">
                <a:off x="-1" y="5864453"/>
                <a:ext cx="987003" cy="993545"/>
              </a:xfrm>
              <a:prstGeom prst="straightConnector1">
                <a:avLst/>
              </a:prstGeom>
              <a:noFill/>
              <a:ln w="9525" cap="flat" cmpd="sng">
                <a:solidFill>
                  <a:srgbClr val="D8D8D8">
                    <a:alpha val="34117"/>
                  </a:srgbClr>
                </a:solidFill>
                <a:prstDash val="solid"/>
                <a:miter lim="800000"/>
                <a:headEnd type="none" w="sm" len="sm"/>
                <a:tailEnd type="none" w="sm" len="sm"/>
              </a:ln>
            </p:spPr>
          </p:cxnSp>
        </p:grpSp>
        <p:grpSp>
          <p:nvGrpSpPr>
            <p:cNvPr id="102" name="Google Shape;102;p25"/>
            <p:cNvGrpSpPr/>
            <p:nvPr/>
          </p:nvGrpSpPr>
          <p:grpSpPr>
            <a:xfrm flipH="1">
              <a:off x="0" y="0"/>
              <a:ext cx="12192001" cy="6858000"/>
              <a:chOff x="-1" y="0"/>
              <a:chExt cx="12192001" cy="6858000"/>
            </a:xfrm>
          </p:grpSpPr>
          <p:cxnSp>
            <p:nvCxnSpPr>
              <p:cNvPr id="103" name="Google Shape;103;p25"/>
              <p:cNvCxnSpPr/>
              <p:nvPr/>
            </p:nvCxnSpPr>
            <p:spPr>
              <a:xfrm>
                <a:off x="225425"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04" name="Google Shape;104;p25"/>
              <p:cNvCxnSpPr/>
              <p:nvPr/>
            </p:nvCxnSpPr>
            <p:spPr>
              <a:xfrm>
                <a:off x="1449154"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05" name="Google Shape;105;p25"/>
              <p:cNvCxnSpPr/>
              <p:nvPr/>
            </p:nvCxnSpPr>
            <p:spPr>
              <a:xfrm>
                <a:off x="2665982"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06" name="Google Shape;106;p25"/>
              <p:cNvCxnSpPr/>
              <p:nvPr/>
            </p:nvCxnSpPr>
            <p:spPr>
              <a:xfrm>
                <a:off x="3885119"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07" name="Google Shape;107;p25"/>
              <p:cNvCxnSpPr/>
              <p:nvPr/>
            </p:nvCxnSpPr>
            <p:spPr>
              <a:xfrm>
                <a:off x="5150644" y="0"/>
                <a:ext cx="6815931" cy="6858000"/>
              </a:xfrm>
              <a:prstGeom prst="straightConnector1">
                <a:avLst/>
              </a:prstGeom>
              <a:noFill/>
              <a:ln w="9525" cap="flat" cmpd="sng">
                <a:solidFill>
                  <a:srgbClr val="D8D8D8">
                    <a:alpha val="34117"/>
                  </a:srgbClr>
                </a:solidFill>
                <a:prstDash val="solid"/>
                <a:miter lim="800000"/>
                <a:headEnd type="none" w="sm" len="sm"/>
                <a:tailEnd type="none" w="sm" len="sm"/>
              </a:ln>
            </p:spPr>
          </p:cxnSp>
          <p:grpSp>
            <p:nvGrpSpPr>
              <p:cNvPr id="108" name="Google Shape;108;p25"/>
              <p:cNvGrpSpPr/>
              <p:nvPr/>
            </p:nvGrpSpPr>
            <p:grpSpPr>
              <a:xfrm>
                <a:off x="6327885" y="0"/>
                <a:ext cx="5864115" cy="5898673"/>
                <a:chOff x="6327885" y="0"/>
                <a:chExt cx="5864115" cy="5898673"/>
              </a:xfrm>
            </p:grpSpPr>
            <p:cxnSp>
              <p:nvCxnSpPr>
                <p:cNvPr id="109" name="Google Shape;109;p25"/>
                <p:cNvCxnSpPr/>
                <p:nvPr/>
              </p:nvCxnSpPr>
              <p:spPr>
                <a:xfrm>
                  <a:off x="6327885" y="0"/>
                  <a:ext cx="5864115" cy="5898673"/>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0" name="Google Shape;110;p25"/>
                <p:cNvCxnSpPr/>
                <p:nvPr/>
              </p:nvCxnSpPr>
              <p:spPr>
                <a:xfrm>
                  <a:off x="7549268" y="0"/>
                  <a:ext cx="4642732" cy="4672425"/>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1" name="Google Shape;111;p25"/>
                <p:cNvCxnSpPr/>
                <p:nvPr/>
              </p:nvCxnSpPr>
              <p:spPr>
                <a:xfrm>
                  <a:off x="8772997" y="0"/>
                  <a:ext cx="3419003" cy="3456749"/>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2" name="Google Shape;112;p25"/>
                <p:cNvCxnSpPr/>
                <p:nvPr/>
              </p:nvCxnSpPr>
              <p:spPr>
                <a:xfrm>
                  <a:off x="9982200" y="0"/>
                  <a:ext cx="2209800" cy="2226469"/>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3" name="Google Shape;113;p25"/>
                <p:cNvCxnSpPr/>
                <p:nvPr/>
              </p:nvCxnSpPr>
              <p:spPr>
                <a:xfrm>
                  <a:off x="11199019" y="0"/>
                  <a:ext cx="992981" cy="1002506"/>
                </a:xfrm>
                <a:prstGeom prst="straightConnector1">
                  <a:avLst/>
                </a:prstGeom>
                <a:noFill/>
                <a:ln w="9525" cap="flat" cmpd="sng">
                  <a:solidFill>
                    <a:srgbClr val="D8D8D8">
                      <a:alpha val="34117"/>
                    </a:srgbClr>
                  </a:solidFill>
                  <a:prstDash val="solid"/>
                  <a:miter lim="800000"/>
                  <a:headEnd type="none" w="sm" len="sm"/>
                  <a:tailEnd type="none" w="sm" len="sm"/>
                </a:ln>
              </p:spPr>
            </p:cxnSp>
          </p:grpSp>
          <p:cxnSp>
            <p:nvCxnSpPr>
              <p:cNvPr id="114" name="Google Shape;114;p25"/>
              <p:cNvCxnSpPr/>
              <p:nvPr/>
            </p:nvCxnSpPr>
            <p:spPr>
              <a:xfrm rot="10800000">
                <a:off x="-1" y="1012053"/>
                <a:ext cx="5828811" cy="5845945"/>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5" name="Google Shape;115;p25"/>
              <p:cNvCxnSpPr/>
              <p:nvPr/>
            </p:nvCxnSpPr>
            <p:spPr>
              <a:xfrm rot="10800000">
                <a:off x="-1" y="2227340"/>
                <a:ext cx="4614781" cy="4630658"/>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6" name="Google Shape;116;p25"/>
              <p:cNvCxnSpPr/>
              <p:nvPr/>
            </p:nvCxnSpPr>
            <p:spPr>
              <a:xfrm rot="10800000">
                <a:off x="-1" y="3432149"/>
                <a:ext cx="3398419" cy="3425849"/>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7" name="Google Shape;117;p25"/>
              <p:cNvCxnSpPr/>
              <p:nvPr/>
            </p:nvCxnSpPr>
            <p:spPr>
              <a:xfrm rot="10800000">
                <a:off x="-1" y="4651431"/>
                <a:ext cx="2196496" cy="2206567"/>
              </a:xfrm>
              <a:prstGeom prst="straightConnector1">
                <a:avLst/>
              </a:prstGeom>
              <a:noFill/>
              <a:ln w="9525" cap="flat" cmpd="sng">
                <a:solidFill>
                  <a:srgbClr val="D8D8D8">
                    <a:alpha val="34117"/>
                  </a:srgbClr>
                </a:solidFill>
                <a:prstDash val="solid"/>
                <a:miter lim="800000"/>
                <a:headEnd type="none" w="sm" len="sm"/>
                <a:tailEnd type="none" w="sm" len="sm"/>
              </a:ln>
            </p:spPr>
          </p:cxnSp>
          <p:cxnSp>
            <p:nvCxnSpPr>
              <p:cNvPr id="118" name="Google Shape;118;p25"/>
              <p:cNvCxnSpPr/>
              <p:nvPr/>
            </p:nvCxnSpPr>
            <p:spPr>
              <a:xfrm rot="10800000">
                <a:off x="-1" y="5864453"/>
                <a:ext cx="987003" cy="993545"/>
              </a:xfrm>
              <a:prstGeom prst="straightConnector1">
                <a:avLst/>
              </a:prstGeom>
              <a:noFill/>
              <a:ln w="9525" cap="flat" cmpd="sng">
                <a:solidFill>
                  <a:srgbClr val="D8D8D8">
                    <a:alpha val="34117"/>
                  </a:srgbClr>
                </a:solidFill>
                <a:prstDash val="solid"/>
                <a:miter lim="800000"/>
                <a:headEnd type="none" w="sm" len="sm"/>
                <a:tailEnd type="none" w="sm" len="sm"/>
              </a:ln>
            </p:spPr>
          </p:cxnSp>
        </p:grpSp>
      </p:grpSp>
      <p:sp>
        <p:nvSpPr>
          <p:cNvPr id="119" name="Google Shape;119;p25"/>
          <p:cNvSpPr txBox="1">
            <a:spLocks noGrp="1"/>
          </p:cNvSpPr>
          <p:nvPr>
            <p:ph type="ctrTitle"/>
          </p:nvPr>
        </p:nvSpPr>
        <p:spPr>
          <a:xfrm>
            <a:off x="1293845" y="1909346"/>
            <a:ext cx="9604310" cy="3383280"/>
          </a:xfrm>
          <a:prstGeom prst="rect">
            <a:avLst/>
          </a:prstGeom>
          <a:noFill/>
          <a:ln>
            <a:noFill/>
          </a:ln>
        </p:spPr>
        <p:txBody>
          <a:bodyPr spcFirstLastPara="1" wrap="square" lIns="91425" tIns="45700" rIns="91425" bIns="45700" anchor="b" anchorCtr="0">
            <a:normAutofit/>
          </a:bodyPr>
          <a:lstStyle>
            <a:lvl1pPr lvl="0" algn="l">
              <a:lnSpc>
                <a:spcPct val="76000"/>
              </a:lnSpc>
              <a:spcBef>
                <a:spcPts val="0"/>
              </a:spcBef>
              <a:spcAft>
                <a:spcPts val="0"/>
              </a:spcAft>
              <a:buClr>
                <a:schemeClr val="dk1"/>
              </a:buClr>
              <a:buSzPts val="8000"/>
              <a:buFont typeface="Arial"/>
              <a:buNone/>
              <a:defRPr sz="800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25"/>
          <p:cNvSpPr txBox="1">
            <a:spLocks noGrp="1"/>
          </p:cNvSpPr>
          <p:nvPr>
            <p:ph type="subTitle" idx="1"/>
          </p:nvPr>
        </p:nvSpPr>
        <p:spPr>
          <a:xfrm>
            <a:off x="1293845" y="5432564"/>
            <a:ext cx="9604310" cy="457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SzPts val="2000"/>
              <a:buNone/>
              <a:defRPr sz="2000" b="0">
                <a:solidFill>
                  <a:srgbClr val="A43E27"/>
                </a:solidFill>
              </a:defRPr>
            </a:lvl1pPr>
            <a:lvl2pPr lvl="1" algn="ctr">
              <a:lnSpc>
                <a:spcPct val="90000"/>
              </a:lnSpc>
              <a:spcBef>
                <a:spcPts val="1200"/>
              </a:spcBef>
              <a:spcAft>
                <a:spcPts val="0"/>
              </a:spcAft>
              <a:buSzPts val="2000"/>
              <a:buNone/>
              <a:defRPr sz="2000"/>
            </a:lvl2pPr>
            <a:lvl3pPr lvl="2" algn="ctr">
              <a:lnSpc>
                <a:spcPct val="90000"/>
              </a:lnSpc>
              <a:spcBef>
                <a:spcPts val="800"/>
              </a:spcBef>
              <a:spcAft>
                <a:spcPts val="0"/>
              </a:spcAft>
              <a:buSzPts val="1800"/>
              <a:buNone/>
              <a:defRPr sz="1800"/>
            </a:lvl3pPr>
            <a:lvl4pPr lvl="3" algn="ctr">
              <a:lnSpc>
                <a:spcPct val="90000"/>
              </a:lnSpc>
              <a:spcBef>
                <a:spcPts val="8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SzPts val="1600"/>
              <a:buNone/>
              <a:defRPr sz="1600"/>
            </a:lvl6pPr>
            <a:lvl7pPr lvl="6" algn="ctr">
              <a:lnSpc>
                <a:spcPct val="90000"/>
              </a:lnSpc>
              <a:spcBef>
                <a:spcPts val="600"/>
              </a:spcBef>
              <a:spcAft>
                <a:spcPts val="0"/>
              </a:spcAft>
              <a:buSzPts val="1600"/>
              <a:buNone/>
              <a:defRPr sz="1600"/>
            </a:lvl7pPr>
            <a:lvl8pPr lvl="7" algn="ctr">
              <a:lnSpc>
                <a:spcPct val="90000"/>
              </a:lnSpc>
              <a:spcBef>
                <a:spcPts val="600"/>
              </a:spcBef>
              <a:spcAft>
                <a:spcPts val="0"/>
              </a:spcAft>
              <a:buSzPts val="1600"/>
              <a:buNone/>
              <a:defRPr sz="1600"/>
            </a:lvl8pPr>
            <a:lvl9pPr lvl="8" algn="ctr">
              <a:lnSpc>
                <a:spcPct val="90000"/>
              </a:lnSpc>
              <a:spcBef>
                <a:spcPts val="600"/>
              </a:spcBef>
              <a:spcAft>
                <a:spcPts val="0"/>
              </a:spcAft>
              <a:buSzPts val="1600"/>
              <a:buNone/>
              <a:defRPr sz="1600"/>
            </a:lvl9pPr>
          </a:lstStyle>
          <a:p>
            <a:endParaRPr/>
          </a:p>
        </p:txBody>
      </p:sp>
      <p:cxnSp>
        <p:nvCxnSpPr>
          <p:cNvPr id="121" name="Google Shape;121;p25"/>
          <p:cNvCxnSpPr/>
          <p:nvPr/>
        </p:nvCxnSpPr>
        <p:spPr>
          <a:xfrm>
            <a:off x="1295400" y="5294175"/>
            <a:ext cx="9601200" cy="0"/>
          </a:xfrm>
          <a:prstGeom prst="straightConnector1">
            <a:avLst/>
          </a:prstGeom>
          <a:noFill/>
          <a:ln w="12700" cap="flat" cmpd="sng">
            <a:solidFill>
              <a:schemeClr val="accent1"/>
            </a:solidFill>
            <a:prstDash val="solid"/>
            <a:miter lim="800000"/>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spTree>
      <p:nvGrpSpPr>
        <p:cNvPr id="1" name="Shape 376"/>
        <p:cNvGrpSpPr/>
        <p:nvPr/>
      </p:nvGrpSpPr>
      <p:grpSpPr>
        <a:xfrm>
          <a:off x="0" y="0"/>
          <a:ext cx="0" cy="0"/>
          <a:chOff x="0" y="0"/>
          <a:chExt cx="0" cy="0"/>
        </a:xfrm>
      </p:grpSpPr>
      <p:sp>
        <p:nvSpPr>
          <p:cNvPr id="377" name="Google Shape;377;p34"/>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8" name="Google Shape;378;p34"/>
          <p:cNvSpPr txBox="1">
            <a:spLocks noGrp="1"/>
          </p:cNvSpPr>
          <p:nvPr>
            <p:ph type="body" idx="1"/>
          </p:nvPr>
        </p:nvSpPr>
        <p:spPr>
          <a:xfrm rot="5400000">
            <a:off x="4191001" y="-914400"/>
            <a:ext cx="3809999" cy="960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379" name="Google Shape;379;p34"/>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0" name="Google Shape;380;p34"/>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1" name="Google Shape;381;p34"/>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avpičen naslov in besedilo" type="vertTitleAndTx">
  <p:cSld name="VERTICAL_TITLE_AND_VERTICAL_TEXT">
    <p:spTree>
      <p:nvGrpSpPr>
        <p:cNvPr id="1" name="Shape 382"/>
        <p:cNvGrpSpPr/>
        <p:nvPr/>
      </p:nvGrpSpPr>
      <p:grpSpPr>
        <a:xfrm>
          <a:off x="0" y="0"/>
          <a:ext cx="0" cy="0"/>
          <a:chOff x="0" y="0"/>
          <a:chExt cx="0" cy="0"/>
        </a:xfrm>
      </p:grpSpPr>
      <p:sp>
        <p:nvSpPr>
          <p:cNvPr id="383" name="Google Shape;383;p35"/>
          <p:cNvSpPr txBox="1">
            <a:spLocks noGrp="1"/>
          </p:cNvSpPr>
          <p:nvPr>
            <p:ph type="title"/>
          </p:nvPr>
        </p:nvSpPr>
        <p:spPr>
          <a:xfrm rot="5400000">
            <a:off x="7402286" y="2296885"/>
            <a:ext cx="5301343" cy="168728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4" name="Google Shape;384;p35"/>
          <p:cNvSpPr txBox="1">
            <a:spLocks noGrp="1"/>
          </p:cNvSpPr>
          <p:nvPr>
            <p:ph type="body" idx="1"/>
          </p:nvPr>
        </p:nvSpPr>
        <p:spPr>
          <a:xfrm rot="5400000">
            <a:off x="2438400" y="-653144"/>
            <a:ext cx="5301343" cy="75873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385" name="Google Shape;385;p35"/>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6" name="Google Shape;386;p35"/>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7" name="Google Shape;387;p35"/>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Slika z napisom" type="picTx">
  <p:cSld name="PICTURE_WITH_CAPTION_TEXT">
    <p:bg>
      <p:bgPr>
        <a:gradFill>
          <a:gsLst>
            <a:gs pos="0">
              <a:schemeClr val="accent1"/>
            </a:gs>
            <a:gs pos="100000">
              <a:srgbClr val="AF4329"/>
            </a:gs>
          </a:gsLst>
          <a:path path="circle">
            <a:fillToRect l="50000" t="50000" r="50000" b="50000"/>
          </a:path>
          <a:tileRect/>
        </a:gradFill>
        <a:effectLst/>
      </p:bgPr>
    </p:bg>
    <p:spTree>
      <p:nvGrpSpPr>
        <p:cNvPr id="1" name="Shape 122"/>
        <p:cNvGrpSpPr/>
        <p:nvPr/>
      </p:nvGrpSpPr>
      <p:grpSpPr>
        <a:xfrm>
          <a:off x="0" y="0"/>
          <a:ext cx="0" cy="0"/>
          <a:chOff x="0" y="0"/>
          <a:chExt cx="0" cy="0"/>
        </a:xfrm>
      </p:grpSpPr>
      <p:grpSp>
        <p:nvGrpSpPr>
          <p:cNvPr id="123" name="Google Shape;123;p26"/>
          <p:cNvGrpSpPr/>
          <p:nvPr/>
        </p:nvGrpSpPr>
        <p:grpSpPr>
          <a:xfrm>
            <a:off x="-1" y="0"/>
            <a:ext cx="12192002" cy="6858000"/>
            <a:chOff x="-1" y="0"/>
            <a:chExt cx="12192002" cy="6858000"/>
          </a:xfrm>
        </p:grpSpPr>
        <p:cxnSp>
          <p:nvCxnSpPr>
            <p:cNvPr id="124" name="Google Shape;124;p26"/>
            <p:cNvCxnSpPr/>
            <p:nvPr/>
          </p:nvCxnSpPr>
          <p:spPr>
            <a:xfrm>
              <a:off x="610194"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25" name="Google Shape;125;p26"/>
            <p:cNvCxnSpPr/>
            <p:nvPr/>
          </p:nvCxnSpPr>
          <p:spPr>
            <a:xfrm>
              <a:off x="1829332"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26" name="Google Shape;126;p26"/>
            <p:cNvCxnSpPr/>
            <p:nvPr/>
          </p:nvCxnSpPr>
          <p:spPr>
            <a:xfrm>
              <a:off x="3048470"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27" name="Google Shape;127;p26"/>
            <p:cNvCxnSpPr/>
            <p:nvPr/>
          </p:nvCxnSpPr>
          <p:spPr>
            <a:xfrm>
              <a:off x="4267608"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28" name="Google Shape;128;p26"/>
            <p:cNvCxnSpPr/>
            <p:nvPr/>
          </p:nvCxnSpPr>
          <p:spPr>
            <a:xfrm>
              <a:off x="5486746"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29" name="Google Shape;129;p26"/>
            <p:cNvCxnSpPr/>
            <p:nvPr/>
          </p:nvCxnSpPr>
          <p:spPr>
            <a:xfrm>
              <a:off x="6705884"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0" name="Google Shape;130;p26"/>
            <p:cNvCxnSpPr/>
            <p:nvPr/>
          </p:nvCxnSpPr>
          <p:spPr>
            <a:xfrm>
              <a:off x="7925022"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1" name="Google Shape;131;p26"/>
            <p:cNvCxnSpPr/>
            <p:nvPr/>
          </p:nvCxnSpPr>
          <p:spPr>
            <a:xfrm>
              <a:off x="9144160"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2" name="Google Shape;132;p26"/>
            <p:cNvCxnSpPr/>
            <p:nvPr/>
          </p:nvCxnSpPr>
          <p:spPr>
            <a:xfrm>
              <a:off x="10363298"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3" name="Google Shape;133;p26"/>
            <p:cNvCxnSpPr/>
            <p:nvPr/>
          </p:nvCxnSpPr>
          <p:spPr>
            <a:xfrm>
              <a:off x="11582436"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4" name="Google Shape;134;p26"/>
            <p:cNvCxnSpPr/>
            <p:nvPr/>
          </p:nvCxnSpPr>
          <p:spPr>
            <a:xfrm>
              <a:off x="2819" y="386485"/>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5" name="Google Shape;135;p26"/>
            <p:cNvCxnSpPr/>
            <p:nvPr/>
          </p:nvCxnSpPr>
          <p:spPr>
            <a:xfrm>
              <a:off x="2819" y="1611181"/>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6" name="Google Shape;136;p26"/>
            <p:cNvCxnSpPr/>
            <p:nvPr/>
          </p:nvCxnSpPr>
          <p:spPr>
            <a:xfrm>
              <a:off x="2819" y="2835877"/>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7" name="Google Shape;137;p26"/>
            <p:cNvCxnSpPr/>
            <p:nvPr/>
          </p:nvCxnSpPr>
          <p:spPr>
            <a:xfrm>
              <a:off x="2819" y="4060573"/>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8" name="Google Shape;138;p26"/>
            <p:cNvCxnSpPr/>
            <p:nvPr/>
          </p:nvCxnSpPr>
          <p:spPr>
            <a:xfrm>
              <a:off x="2819" y="5285269"/>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39" name="Google Shape;139;p26"/>
            <p:cNvCxnSpPr/>
            <p:nvPr/>
          </p:nvCxnSpPr>
          <p:spPr>
            <a:xfrm>
              <a:off x="2819" y="6509965"/>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140" name="Google Shape;140;p26"/>
            <p:cNvGrpSpPr/>
            <p:nvPr/>
          </p:nvGrpSpPr>
          <p:grpSpPr>
            <a:xfrm>
              <a:off x="-1" y="0"/>
              <a:ext cx="12192001" cy="6858000"/>
              <a:chOff x="-1" y="0"/>
              <a:chExt cx="12192001" cy="6858000"/>
            </a:xfrm>
          </p:grpSpPr>
          <p:cxnSp>
            <p:nvCxnSpPr>
              <p:cNvPr id="141" name="Google Shape;141;p26"/>
              <p:cNvCxnSpPr/>
              <p:nvPr/>
            </p:nvCxnSpPr>
            <p:spPr>
              <a:xfrm>
                <a:off x="225425"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42" name="Google Shape;142;p26"/>
              <p:cNvCxnSpPr/>
              <p:nvPr/>
            </p:nvCxnSpPr>
            <p:spPr>
              <a:xfrm>
                <a:off x="144915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43" name="Google Shape;143;p26"/>
              <p:cNvCxnSpPr/>
              <p:nvPr/>
            </p:nvCxnSpPr>
            <p:spPr>
              <a:xfrm>
                <a:off x="266598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44" name="Google Shape;144;p26"/>
              <p:cNvCxnSpPr/>
              <p:nvPr/>
            </p:nvCxnSpPr>
            <p:spPr>
              <a:xfrm>
                <a:off x="3885119"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45" name="Google Shape;145;p26"/>
              <p:cNvCxnSpPr/>
              <p:nvPr/>
            </p:nvCxnSpPr>
            <p:spPr>
              <a:xfrm>
                <a:off x="510650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146" name="Google Shape;146;p26"/>
              <p:cNvGrpSpPr/>
              <p:nvPr/>
            </p:nvGrpSpPr>
            <p:grpSpPr>
              <a:xfrm>
                <a:off x="6327885" y="0"/>
                <a:ext cx="5864115" cy="5898673"/>
                <a:chOff x="6327885" y="0"/>
                <a:chExt cx="5864115" cy="5898673"/>
              </a:xfrm>
            </p:grpSpPr>
            <p:cxnSp>
              <p:nvCxnSpPr>
                <p:cNvPr id="147" name="Google Shape;147;p26"/>
                <p:cNvCxnSpPr/>
                <p:nvPr/>
              </p:nvCxnSpPr>
              <p:spPr>
                <a:xfrm>
                  <a:off x="6327885" y="0"/>
                  <a:ext cx="5864115" cy="5898673"/>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48" name="Google Shape;148;p26"/>
                <p:cNvCxnSpPr/>
                <p:nvPr/>
              </p:nvCxnSpPr>
              <p:spPr>
                <a:xfrm>
                  <a:off x="7549268" y="0"/>
                  <a:ext cx="4642732" cy="467242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49" name="Google Shape;149;p26"/>
                <p:cNvCxnSpPr/>
                <p:nvPr/>
              </p:nvCxnSpPr>
              <p:spPr>
                <a:xfrm>
                  <a:off x="8772997" y="0"/>
                  <a:ext cx="3419003" cy="34567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0" name="Google Shape;150;p26"/>
                <p:cNvCxnSpPr/>
                <p:nvPr/>
              </p:nvCxnSpPr>
              <p:spPr>
                <a:xfrm>
                  <a:off x="9982200" y="0"/>
                  <a:ext cx="2209800" cy="222646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1" name="Google Shape;151;p26"/>
                <p:cNvCxnSpPr/>
                <p:nvPr/>
              </p:nvCxnSpPr>
              <p:spPr>
                <a:xfrm>
                  <a:off x="11199019" y="0"/>
                  <a:ext cx="992981" cy="1002506"/>
                </a:xfrm>
                <a:prstGeom prst="straightConnector1">
                  <a:avLst/>
                </a:prstGeom>
                <a:noFill/>
                <a:ln w="9525" cap="flat" cmpd="sng">
                  <a:solidFill>
                    <a:srgbClr val="A43E27">
                      <a:alpha val="23921"/>
                    </a:srgbClr>
                  </a:solidFill>
                  <a:prstDash val="solid"/>
                  <a:miter lim="800000"/>
                  <a:headEnd type="none" w="sm" len="sm"/>
                  <a:tailEnd type="none" w="sm" len="sm"/>
                </a:ln>
              </p:spPr>
            </p:cxnSp>
          </p:grpSp>
          <p:cxnSp>
            <p:nvCxnSpPr>
              <p:cNvPr id="152" name="Google Shape;152;p26"/>
              <p:cNvCxnSpPr/>
              <p:nvPr/>
            </p:nvCxnSpPr>
            <p:spPr>
              <a:xfrm rot="10800000">
                <a:off x="-1" y="1012053"/>
                <a:ext cx="5828811" cy="584594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3" name="Google Shape;153;p26"/>
              <p:cNvCxnSpPr/>
              <p:nvPr/>
            </p:nvCxnSpPr>
            <p:spPr>
              <a:xfrm rot="10800000">
                <a:off x="-1" y="2227340"/>
                <a:ext cx="4614781" cy="4630658"/>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4" name="Google Shape;154;p26"/>
              <p:cNvCxnSpPr/>
              <p:nvPr/>
            </p:nvCxnSpPr>
            <p:spPr>
              <a:xfrm rot="10800000">
                <a:off x="-1" y="3432149"/>
                <a:ext cx="3398419" cy="34258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5" name="Google Shape;155;p26"/>
              <p:cNvCxnSpPr/>
              <p:nvPr/>
            </p:nvCxnSpPr>
            <p:spPr>
              <a:xfrm rot="10800000">
                <a:off x="-1" y="4651431"/>
                <a:ext cx="2196496" cy="2206567"/>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6" name="Google Shape;156;p26"/>
              <p:cNvCxnSpPr/>
              <p:nvPr/>
            </p:nvCxnSpPr>
            <p:spPr>
              <a:xfrm rot="10800000">
                <a:off x="-1" y="5864453"/>
                <a:ext cx="987003" cy="993545"/>
              </a:xfrm>
              <a:prstGeom prst="straightConnector1">
                <a:avLst/>
              </a:prstGeom>
              <a:noFill/>
              <a:ln w="9525" cap="flat" cmpd="sng">
                <a:solidFill>
                  <a:srgbClr val="A43E27">
                    <a:alpha val="23921"/>
                  </a:srgbClr>
                </a:solidFill>
                <a:prstDash val="solid"/>
                <a:miter lim="800000"/>
                <a:headEnd type="none" w="sm" len="sm"/>
                <a:tailEnd type="none" w="sm" len="sm"/>
              </a:ln>
            </p:spPr>
          </p:cxnSp>
        </p:grpSp>
        <p:grpSp>
          <p:nvGrpSpPr>
            <p:cNvPr id="157" name="Google Shape;157;p26"/>
            <p:cNvGrpSpPr/>
            <p:nvPr/>
          </p:nvGrpSpPr>
          <p:grpSpPr>
            <a:xfrm flipH="1">
              <a:off x="0" y="0"/>
              <a:ext cx="12192001" cy="6858000"/>
              <a:chOff x="-1" y="0"/>
              <a:chExt cx="12192001" cy="6858000"/>
            </a:xfrm>
          </p:grpSpPr>
          <p:cxnSp>
            <p:nvCxnSpPr>
              <p:cNvPr id="158" name="Google Shape;158;p26"/>
              <p:cNvCxnSpPr/>
              <p:nvPr/>
            </p:nvCxnSpPr>
            <p:spPr>
              <a:xfrm>
                <a:off x="225425"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59" name="Google Shape;159;p26"/>
              <p:cNvCxnSpPr/>
              <p:nvPr/>
            </p:nvCxnSpPr>
            <p:spPr>
              <a:xfrm>
                <a:off x="144915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0" name="Google Shape;160;p26"/>
              <p:cNvCxnSpPr/>
              <p:nvPr/>
            </p:nvCxnSpPr>
            <p:spPr>
              <a:xfrm>
                <a:off x="266598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1" name="Google Shape;161;p26"/>
              <p:cNvCxnSpPr/>
              <p:nvPr/>
            </p:nvCxnSpPr>
            <p:spPr>
              <a:xfrm>
                <a:off x="3885119"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2" name="Google Shape;162;p26"/>
              <p:cNvCxnSpPr/>
              <p:nvPr/>
            </p:nvCxnSpPr>
            <p:spPr>
              <a:xfrm>
                <a:off x="515064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163" name="Google Shape;163;p26"/>
              <p:cNvGrpSpPr/>
              <p:nvPr/>
            </p:nvGrpSpPr>
            <p:grpSpPr>
              <a:xfrm>
                <a:off x="6327885" y="0"/>
                <a:ext cx="5864115" cy="5898673"/>
                <a:chOff x="6327885" y="0"/>
                <a:chExt cx="5864115" cy="5898673"/>
              </a:xfrm>
            </p:grpSpPr>
            <p:cxnSp>
              <p:nvCxnSpPr>
                <p:cNvPr id="164" name="Google Shape;164;p26"/>
                <p:cNvCxnSpPr/>
                <p:nvPr/>
              </p:nvCxnSpPr>
              <p:spPr>
                <a:xfrm>
                  <a:off x="6327885" y="0"/>
                  <a:ext cx="5864115" cy="5898673"/>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5" name="Google Shape;165;p26"/>
                <p:cNvCxnSpPr/>
                <p:nvPr/>
              </p:nvCxnSpPr>
              <p:spPr>
                <a:xfrm>
                  <a:off x="7549268" y="0"/>
                  <a:ext cx="4642732" cy="467242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6" name="Google Shape;166;p26"/>
                <p:cNvCxnSpPr/>
                <p:nvPr/>
              </p:nvCxnSpPr>
              <p:spPr>
                <a:xfrm>
                  <a:off x="8772997" y="0"/>
                  <a:ext cx="3419003" cy="34567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7" name="Google Shape;167;p26"/>
                <p:cNvCxnSpPr/>
                <p:nvPr/>
              </p:nvCxnSpPr>
              <p:spPr>
                <a:xfrm>
                  <a:off x="9982200" y="0"/>
                  <a:ext cx="2209800" cy="222646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68" name="Google Shape;168;p26"/>
                <p:cNvCxnSpPr/>
                <p:nvPr/>
              </p:nvCxnSpPr>
              <p:spPr>
                <a:xfrm>
                  <a:off x="11199019" y="0"/>
                  <a:ext cx="992981" cy="1002506"/>
                </a:xfrm>
                <a:prstGeom prst="straightConnector1">
                  <a:avLst/>
                </a:prstGeom>
                <a:noFill/>
                <a:ln w="9525" cap="flat" cmpd="sng">
                  <a:solidFill>
                    <a:srgbClr val="A43E27">
                      <a:alpha val="23921"/>
                    </a:srgbClr>
                  </a:solidFill>
                  <a:prstDash val="solid"/>
                  <a:miter lim="800000"/>
                  <a:headEnd type="none" w="sm" len="sm"/>
                  <a:tailEnd type="none" w="sm" len="sm"/>
                </a:ln>
              </p:spPr>
            </p:cxnSp>
          </p:grpSp>
          <p:cxnSp>
            <p:nvCxnSpPr>
              <p:cNvPr id="169" name="Google Shape;169;p26"/>
              <p:cNvCxnSpPr/>
              <p:nvPr/>
            </p:nvCxnSpPr>
            <p:spPr>
              <a:xfrm rot="10800000">
                <a:off x="-1" y="1012053"/>
                <a:ext cx="5828811" cy="584594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70" name="Google Shape;170;p26"/>
              <p:cNvCxnSpPr/>
              <p:nvPr/>
            </p:nvCxnSpPr>
            <p:spPr>
              <a:xfrm rot="10800000">
                <a:off x="-1" y="2227340"/>
                <a:ext cx="4614781" cy="4630658"/>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71" name="Google Shape;171;p26"/>
              <p:cNvCxnSpPr/>
              <p:nvPr/>
            </p:nvCxnSpPr>
            <p:spPr>
              <a:xfrm rot="10800000">
                <a:off x="-1" y="3432149"/>
                <a:ext cx="3398419" cy="34258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72" name="Google Shape;172;p26"/>
              <p:cNvCxnSpPr/>
              <p:nvPr/>
            </p:nvCxnSpPr>
            <p:spPr>
              <a:xfrm rot="10800000">
                <a:off x="-1" y="4651431"/>
                <a:ext cx="2196496" cy="2206567"/>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73" name="Google Shape;173;p26"/>
              <p:cNvCxnSpPr/>
              <p:nvPr/>
            </p:nvCxnSpPr>
            <p:spPr>
              <a:xfrm rot="10800000">
                <a:off x="-1" y="5864453"/>
                <a:ext cx="987003" cy="993545"/>
              </a:xfrm>
              <a:prstGeom prst="straightConnector1">
                <a:avLst/>
              </a:prstGeom>
              <a:noFill/>
              <a:ln w="9525" cap="flat" cmpd="sng">
                <a:solidFill>
                  <a:srgbClr val="A43E27">
                    <a:alpha val="23921"/>
                  </a:srgbClr>
                </a:solidFill>
                <a:prstDash val="solid"/>
                <a:miter lim="800000"/>
                <a:headEnd type="none" w="sm" len="sm"/>
                <a:tailEnd type="none" w="sm" len="sm"/>
              </a:ln>
            </p:spPr>
          </p:cxnSp>
        </p:grpSp>
      </p:grpSp>
      <p:sp>
        <p:nvSpPr>
          <p:cNvPr id="174" name="Google Shape;174;p26"/>
          <p:cNvSpPr/>
          <p:nvPr/>
        </p:nvSpPr>
        <p:spPr>
          <a:xfrm>
            <a:off x="0" y="0"/>
            <a:ext cx="7315200" cy="6858000"/>
          </a:xfrm>
          <a:prstGeom prst="rect">
            <a:avLst/>
          </a:prstGeom>
          <a:gradFill>
            <a:gsLst>
              <a:gs pos="0">
                <a:schemeClr val="lt1"/>
              </a:gs>
              <a:gs pos="69000">
                <a:schemeClr val="lt1"/>
              </a:gs>
              <a:gs pos="100000">
                <a:srgbClr val="F2F2F2"/>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175" name="Google Shape;175;p26"/>
          <p:cNvCxnSpPr/>
          <p:nvPr/>
        </p:nvCxnSpPr>
        <p:spPr>
          <a:xfrm>
            <a:off x="7923089" y="2895600"/>
            <a:ext cx="3659311" cy="0"/>
          </a:xfrm>
          <a:prstGeom prst="straightConnector1">
            <a:avLst/>
          </a:prstGeom>
          <a:noFill/>
          <a:ln w="19050" cap="flat" cmpd="sng">
            <a:solidFill>
              <a:schemeClr val="lt1"/>
            </a:solidFill>
            <a:prstDash val="solid"/>
            <a:miter lim="800000"/>
            <a:headEnd type="none" w="sm" len="sm"/>
            <a:tailEnd type="none" w="sm" len="sm"/>
          </a:ln>
        </p:spPr>
      </p:cxnSp>
      <p:sp>
        <p:nvSpPr>
          <p:cNvPr id="176" name="Google Shape;176;p26"/>
          <p:cNvSpPr txBox="1">
            <a:spLocks noGrp="1"/>
          </p:cNvSpPr>
          <p:nvPr>
            <p:ph type="title"/>
          </p:nvPr>
        </p:nvSpPr>
        <p:spPr>
          <a:xfrm>
            <a:off x="7909560" y="576072"/>
            <a:ext cx="3657600" cy="21945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26" descr="Prazna označba mesta za dodajanje slike. Kliknite označbo mesta in izberite sliko, ki jo želite dodati."/>
          <p:cNvSpPr>
            <a:spLocks noGrp="1"/>
          </p:cNvSpPr>
          <p:nvPr>
            <p:ph type="pic" idx="2"/>
          </p:nvPr>
        </p:nvSpPr>
        <p:spPr>
          <a:xfrm>
            <a:off x="4412" y="-159"/>
            <a:ext cx="7315200" cy="6858000"/>
          </a:xfrm>
          <a:prstGeom prst="rect">
            <a:avLst/>
          </a:prstGeom>
          <a:noFill/>
          <a:ln>
            <a:noFill/>
          </a:ln>
        </p:spPr>
      </p:sp>
      <p:sp>
        <p:nvSpPr>
          <p:cNvPr id="178" name="Google Shape;178;p26"/>
          <p:cNvSpPr txBox="1">
            <a:spLocks noGrp="1"/>
          </p:cNvSpPr>
          <p:nvPr>
            <p:ph type="body" idx="1"/>
          </p:nvPr>
        </p:nvSpPr>
        <p:spPr>
          <a:xfrm>
            <a:off x="7909560" y="2999232"/>
            <a:ext cx="3657600" cy="2286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600"/>
              <a:buNone/>
              <a:defRPr sz="1600">
                <a:solidFill>
                  <a:schemeClr val="lt1"/>
                </a:solidFill>
              </a:defRPr>
            </a:lvl1pPr>
            <a:lvl2pPr marL="914400" lvl="1" indent="-228600" algn="l">
              <a:lnSpc>
                <a:spcPct val="90000"/>
              </a:lnSpc>
              <a:spcBef>
                <a:spcPts val="12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SzPts val="1000"/>
              <a:buNone/>
              <a:defRPr sz="1000"/>
            </a:lvl6pPr>
            <a:lvl7pPr marL="3200400" lvl="6" indent="-228600" algn="l">
              <a:lnSpc>
                <a:spcPct val="90000"/>
              </a:lnSpc>
              <a:spcBef>
                <a:spcPts val="600"/>
              </a:spcBef>
              <a:spcAft>
                <a:spcPts val="0"/>
              </a:spcAft>
              <a:buSzPts val="1000"/>
              <a:buNone/>
              <a:defRPr sz="1000"/>
            </a:lvl7pPr>
            <a:lvl8pPr marL="3657600" lvl="7" indent="-228600" algn="l">
              <a:lnSpc>
                <a:spcPct val="90000"/>
              </a:lnSpc>
              <a:spcBef>
                <a:spcPts val="6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ve vsebini" type="twoObj">
  <p:cSld name="TWO_OBJECTS">
    <p:spTree>
      <p:nvGrpSpPr>
        <p:cNvPr id="1" name="Shape 179"/>
        <p:cNvGrpSpPr/>
        <p:nvPr/>
      </p:nvGrpSpPr>
      <p:grpSpPr>
        <a:xfrm>
          <a:off x="0" y="0"/>
          <a:ext cx="0" cy="0"/>
          <a:chOff x="0" y="0"/>
          <a:chExt cx="0" cy="0"/>
        </a:xfrm>
      </p:grpSpPr>
      <p:sp>
        <p:nvSpPr>
          <p:cNvPr id="180" name="Google Shape;180;p27"/>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27"/>
          <p:cNvSpPr txBox="1">
            <a:spLocks noGrp="1"/>
          </p:cNvSpPr>
          <p:nvPr>
            <p:ph type="body" idx="1"/>
          </p:nvPr>
        </p:nvSpPr>
        <p:spPr>
          <a:xfrm>
            <a:off x="1295400" y="1981199"/>
            <a:ext cx="4572000" cy="3810001"/>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42900" algn="l">
              <a:lnSpc>
                <a:spcPct val="90000"/>
              </a:lnSpc>
              <a:spcBef>
                <a:spcPts val="600"/>
              </a:spcBef>
              <a:spcAft>
                <a:spcPts val="0"/>
              </a:spcAft>
              <a:buSzPts val="1800"/>
              <a:buChar char="▪"/>
              <a:defRPr sz="1800"/>
            </a:lvl6pPr>
            <a:lvl7pPr marL="3200400" lvl="6" indent="-342900" algn="l">
              <a:lnSpc>
                <a:spcPct val="90000"/>
              </a:lnSpc>
              <a:spcBef>
                <a:spcPts val="600"/>
              </a:spcBef>
              <a:spcAft>
                <a:spcPts val="0"/>
              </a:spcAft>
              <a:buSzPts val="1800"/>
              <a:buChar char="▪"/>
              <a:defRPr sz="1800"/>
            </a:lvl7pPr>
            <a:lvl8pPr marL="3657600" lvl="7" indent="-342900" algn="l">
              <a:lnSpc>
                <a:spcPct val="90000"/>
              </a:lnSpc>
              <a:spcBef>
                <a:spcPts val="600"/>
              </a:spcBef>
              <a:spcAft>
                <a:spcPts val="0"/>
              </a:spcAft>
              <a:buSzPts val="1800"/>
              <a:buChar char="▪"/>
              <a:defRPr sz="1800"/>
            </a:lvl8pPr>
            <a:lvl9pPr marL="4114800" lvl="8" indent="-228600" algn="l">
              <a:lnSpc>
                <a:spcPct val="90000"/>
              </a:lnSpc>
              <a:spcBef>
                <a:spcPts val="600"/>
              </a:spcBef>
              <a:spcAft>
                <a:spcPts val="0"/>
              </a:spcAft>
              <a:buSzPts val="1800"/>
              <a:buNone/>
              <a:defRPr sz="1800"/>
            </a:lvl9pPr>
          </a:lstStyle>
          <a:p>
            <a:endParaRPr/>
          </a:p>
        </p:txBody>
      </p:sp>
      <p:sp>
        <p:nvSpPr>
          <p:cNvPr id="182" name="Google Shape;182;p27"/>
          <p:cNvSpPr txBox="1">
            <a:spLocks noGrp="1"/>
          </p:cNvSpPr>
          <p:nvPr>
            <p:ph type="body" idx="2"/>
          </p:nvPr>
        </p:nvSpPr>
        <p:spPr>
          <a:xfrm>
            <a:off x="6324600" y="1981199"/>
            <a:ext cx="4572000" cy="3810001"/>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42900" algn="l">
              <a:lnSpc>
                <a:spcPct val="90000"/>
              </a:lnSpc>
              <a:spcBef>
                <a:spcPts val="600"/>
              </a:spcBef>
              <a:spcAft>
                <a:spcPts val="0"/>
              </a:spcAft>
              <a:buSzPts val="1800"/>
              <a:buChar char="▪"/>
              <a:defRPr sz="1800"/>
            </a:lvl6pPr>
            <a:lvl7pPr marL="3200400" lvl="6" indent="-342900" algn="l">
              <a:lnSpc>
                <a:spcPct val="90000"/>
              </a:lnSpc>
              <a:spcBef>
                <a:spcPts val="600"/>
              </a:spcBef>
              <a:spcAft>
                <a:spcPts val="0"/>
              </a:spcAft>
              <a:buSzPts val="1800"/>
              <a:buChar char="▪"/>
              <a:defRPr sz="1800"/>
            </a:lvl7pPr>
            <a:lvl8pPr marL="3657600" lvl="7" indent="-342900" algn="l">
              <a:lnSpc>
                <a:spcPct val="90000"/>
              </a:lnSpc>
              <a:spcBef>
                <a:spcPts val="600"/>
              </a:spcBef>
              <a:spcAft>
                <a:spcPts val="0"/>
              </a:spcAft>
              <a:buSzPts val="1800"/>
              <a:buChar char="▪"/>
              <a:defRPr sz="1800"/>
            </a:lvl8pPr>
            <a:lvl9pPr marL="4114800" lvl="8" indent="-228600" algn="l">
              <a:lnSpc>
                <a:spcPct val="90000"/>
              </a:lnSpc>
              <a:spcBef>
                <a:spcPts val="600"/>
              </a:spcBef>
              <a:spcAft>
                <a:spcPts val="0"/>
              </a:spcAft>
              <a:buSzPts val="1800"/>
              <a:buNone/>
              <a:defRPr sz="1800"/>
            </a:lvl9pPr>
          </a:lstStyle>
          <a:p>
            <a:endParaRPr/>
          </a:p>
        </p:txBody>
      </p:sp>
      <p:sp>
        <p:nvSpPr>
          <p:cNvPr id="183" name="Google Shape;183;p27"/>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27"/>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27"/>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186"/>
        <p:cNvGrpSpPr/>
        <p:nvPr/>
      </p:nvGrpSpPr>
      <p:grpSpPr>
        <a:xfrm>
          <a:off x="0" y="0"/>
          <a:ext cx="0" cy="0"/>
          <a:chOff x="0" y="0"/>
          <a:chExt cx="0" cy="0"/>
        </a:xfrm>
      </p:grpSpPr>
      <p:sp>
        <p:nvSpPr>
          <p:cNvPr id="187" name="Google Shape;187;p28"/>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28"/>
          <p:cNvSpPr txBox="1">
            <a:spLocks noGrp="1"/>
          </p:cNvSpPr>
          <p:nvPr>
            <p:ph type="body" idx="1"/>
          </p:nvPr>
        </p:nvSpPr>
        <p:spPr>
          <a:xfrm>
            <a:off x="1295400" y="1981201"/>
            <a:ext cx="9601200" cy="380999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1200"/>
              </a:spcBef>
              <a:spcAft>
                <a:spcPts val="0"/>
              </a:spcAft>
              <a:buSzPts val="1800"/>
              <a:buChar char="▪"/>
              <a:defRPr/>
            </a:lvl2pPr>
            <a:lvl3pPr marL="1371600" lvl="2" indent="-342900" algn="l">
              <a:lnSpc>
                <a:spcPct val="90000"/>
              </a:lnSpc>
              <a:spcBef>
                <a:spcPts val="800"/>
              </a:spcBef>
              <a:spcAft>
                <a:spcPts val="0"/>
              </a:spcAft>
              <a:buSzPts val="1800"/>
              <a:buChar char="▪"/>
              <a:defRPr/>
            </a:lvl3pPr>
            <a:lvl4pPr marL="1828800" lvl="3" indent="-342900" algn="l">
              <a:lnSpc>
                <a:spcPct val="90000"/>
              </a:lnSpc>
              <a:spcBef>
                <a:spcPts val="8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600"/>
              </a:spcBef>
              <a:spcAft>
                <a:spcPts val="0"/>
              </a:spcAft>
              <a:buSzPts val="1800"/>
              <a:buChar char="▪"/>
              <a:defRPr/>
            </a:lvl7pPr>
            <a:lvl8pPr marL="3657600" lvl="7" indent="-342900" algn="l">
              <a:lnSpc>
                <a:spcPct val="90000"/>
              </a:lnSpc>
              <a:spcBef>
                <a:spcPts val="600"/>
              </a:spcBef>
              <a:spcAft>
                <a:spcPts val="0"/>
              </a:spcAft>
              <a:buSzPts val="1800"/>
              <a:buChar char="▪"/>
              <a:defRPr/>
            </a:lvl8pPr>
            <a:lvl9pPr marL="4114800" lvl="8" indent="-228600" algn="l">
              <a:lnSpc>
                <a:spcPct val="90000"/>
              </a:lnSpc>
              <a:spcBef>
                <a:spcPts val="600"/>
              </a:spcBef>
              <a:spcAft>
                <a:spcPts val="0"/>
              </a:spcAft>
              <a:buSzPts val="1800"/>
              <a:buNone/>
              <a:defRPr/>
            </a:lvl9pPr>
          </a:lstStyle>
          <a:p>
            <a:endParaRPr/>
          </a:p>
        </p:txBody>
      </p:sp>
      <p:sp>
        <p:nvSpPr>
          <p:cNvPr id="189" name="Google Shape;189;p28"/>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p28"/>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 name="Google Shape;191;p28"/>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Glava odseka" type="secHead">
  <p:cSld name="SECTION_HEADER">
    <p:bg>
      <p:bgPr>
        <a:gradFill>
          <a:gsLst>
            <a:gs pos="0">
              <a:schemeClr val="accent1"/>
            </a:gs>
            <a:gs pos="97000">
              <a:srgbClr val="AF4329"/>
            </a:gs>
            <a:gs pos="100000">
              <a:srgbClr val="AF4329"/>
            </a:gs>
          </a:gsLst>
          <a:path path="circle">
            <a:fillToRect l="50000" t="50000" r="50000" b="50000"/>
          </a:path>
          <a:tileRect/>
        </a:gradFill>
        <a:effectLst/>
      </p:bgPr>
    </p:bg>
    <p:spTree>
      <p:nvGrpSpPr>
        <p:cNvPr id="1" name="Shape 192"/>
        <p:cNvGrpSpPr/>
        <p:nvPr/>
      </p:nvGrpSpPr>
      <p:grpSpPr>
        <a:xfrm>
          <a:off x="0" y="0"/>
          <a:ext cx="0" cy="0"/>
          <a:chOff x="0" y="0"/>
          <a:chExt cx="0" cy="0"/>
        </a:xfrm>
      </p:grpSpPr>
      <p:grpSp>
        <p:nvGrpSpPr>
          <p:cNvPr id="193" name="Google Shape;193;p29"/>
          <p:cNvGrpSpPr/>
          <p:nvPr/>
        </p:nvGrpSpPr>
        <p:grpSpPr>
          <a:xfrm>
            <a:off x="-1" y="0"/>
            <a:ext cx="12192002" cy="6858000"/>
            <a:chOff x="-1" y="0"/>
            <a:chExt cx="12192002" cy="6858000"/>
          </a:xfrm>
        </p:grpSpPr>
        <p:cxnSp>
          <p:nvCxnSpPr>
            <p:cNvPr id="194" name="Google Shape;194;p29"/>
            <p:cNvCxnSpPr/>
            <p:nvPr/>
          </p:nvCxnSpPr>
          <p:spPr>
            <a:xfrm>
              <a:off x="610194"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95" name="Google Shape;195;p29"/>
            <p:cNvCxnSpPr/>
            <p:nvPr/>
          </p:nvCxnSpPr>
          <p:spPr>
            <a:xfrm>
              <a:off x="1829332"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96" name="Google Shape;196;p29"/>
            <p:cNvCxnSpPr/>
            <p:nvPr/>
          </p:nvCxnSpPr>
          <p:spPr>
            <a:xfrm>
              <a:off x="3048470"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97" name="Google Shape;197;p29"/>
            <p:cNvCxnSpPr/>
            <p:nvPr/>
          </p:nvCxnSpPr>
          <p:spPr>
            <a:xfrm>
              <a:off x="4267608"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98" name="Google Shape;198;p29"/>
            <p:cNvCxnSpPr/>
            <p:nvPr/>
          </p:nvCxnSpPr>
          <p:spPr>
            <a:xfrm>
              <a:off x="5486746"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199" name="Google Shape;199;p29"/>
            <p:cNvCxnSpPr/>
            <p:nvPr/>
          </p:nvCxnSpPr>
          <p:spPr>
            <a:xfrm>
              <a:off x="6705884"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0" name="Google Shape;200;p29"/>
            <p:cNvCxnSpPr/>
            <p:nvPr/>
          </p:nvCxnSpPr>
          <p:spPr>
            <a:xfrm>
              <a:off x="7925022"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1" name="Google Shape;201;p29"/>
            <p:cNvCxnSpPr/>
            <p:nvPr/>
          </p:nvCxnSpPr>
          <p:spPr>
            <a:xfrm>
              <a:off x="9144160"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2" name="Google Shape;202;p29"/>
            <p:cNvCxnSpPr/>
            <p:nvPr/>
          </p:nvCxnSpPr>
          <p:spPr>
            <a:xfrm>
              <a:off x="10363298"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3" name="Google Shape;203;p29"/>
            <p:cNvCxnSpPr/>
            <p:nvPr/>
          </p:nvCxnSpPr>
          <p:spPr>
            <a:xfrm>
              <a:off x="11582436"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4" name="Google Shape;204;p29"/>
            <p:cNvCxnSpPr/>
            <p:nvPr/>
          </p:nvCxnSpPr>
          <p:spPr>
            <a:xfrm>
              <a:off x="2819" y="386485"/>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5" name="Google Shape;205;p29"/>
            <p:cNvCxnSpPr/>
            <p:nvPr/>
          </p:nvCxnSpPr>
          <p:spPr>
            <a:xfrm>
              <a:off x="2819" y="1611181"/>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6" name="Google Shape;206;p29"/>
            <p:cNvCxnSpPr/>
            <p:nvPr/>
          </p:nvCxnSpPr>
          <p:spPr>
            <a:xfrm>
              <a:off x="2819" y="2835877"/>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7" name="Google Shape;207;p29"/>
            <p:cNvCxnSpPr/>
            <p:nvPr/>
          </p:nvCxnSpPr>
          <p:spPr>
            <a:xfrm>
              <a:off x="2819" y="4060573"/>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8" name="Google Shape;208;p29"/>
            <p:cNvCxnSpPr/>
            <p:nvPr/>
          </p:nvCxnSpPr>
          <p:spPr>
            <a:xfrm>
              <a:off x="2819" y="5285269"/>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09" name="Google Shape;209;p29"/>
            <p:cNvCxnSpPr/>
            <p:nvPr/>
          </p:nvCxnSpPr>
          <p:spPr>
            <a:xfrm>
              <a:off x="2819" y="6509965"/>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210" name="Google Shape;210;p29"/>
            <p:cNvGrpSpPr/>
            <p:nvPr/>
          </p:nvGrpSpPr>
          <p:grpSpPr>
            <a:xfrm>
              <a:off x="-1" y="0"/>
              <a:ext cx="12192001" cy="6858000"/>
              <a:chOff x="-1" y="0"/>
              <a:chExt cx="12192001" cy="6858000"/>
            </a:xfrm>
          </p:grpSpPr>
          <p:cxnSp>
            <p:nvCxnSpPr>
              <p:cNvPr id="211" name="Google Shape;211;p29"/>
              <p:cNvCxnSpPr/>
              <p:nvPr/>
            </p:nvCxnSpPr>
            <p:spPr>
              <a:xfrm>
                <a:off x="225425"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12" name="Google Shape;212;p29"/>
              <p:cNvCxnSpPr/>
              <p:nvPr/>
            </p:nvCxnSpPr>
            <p:spPr>
              <a:xfrm>
                <a:off x="144915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13" name="Google Shape;213;p29"/>
              <p:cNvCxnSpPr/>
              <p:nvPr/>
            </p:nvCxnSpPr>
            <p:spPr>
              <a:xfrm>
                <a:off x="266598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14" name="Google Shape;214;p29"/>
              <p:cNvCxnSpPr/>
              <p:nvPr/>
            </p:nvCxnSpPr>
            <p:spPr>
              <a:xfrm>
                <a:off x="3885119"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15" name="Google Shape;215;p29"/>
              <p:cNvCxnSpPr/>
              <p:nvPr/>
            </p:nvCxnSpPr>
            <p:spPr>
              <a:xfrm>
                <a:off x="510650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216" name="Google Shape;216;p29"/>
              <p:cNvGrpSpPr/>
              <p:nvPr/>
            </p:nvGrpSpPr>
            <p:grpSpPr>
              <a:xfrm>
                <a:off x="6327885" y="0"/>
                <a:ext cx="5864115" cy="5898673"/>
                <a:chOff x="6327885" y="0"/>
                <a:chExt cx="5864115" cy="5898673"/>
              </a:xfrm>
            </p:grpSpPr>
            <p:cxnSp>
              <p:nvCxnSpPr>
                <p:cNvPr id="217" name="Google Shape;217;p29"/>
                <p:cNvCxnSpPr/>
                <p:nvPr/>
              </p:nvCxnSpPr>
              <p:spPr>
                <a:xfrm>
                  <a:off x="6327885" y="0"/>
                  <a:ext cx="5864115" cy="5898673"/>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18" name="Google Shape;218;p29"/>
                <p:cNvCxnSpPr/>
                <p:nvPr/>
              </p:nvCxnSpPr>
              <p:spPr>
                <a:xfrm>
                  <a:off x="7549268" y="0"/>
                  <a:ext cx="4642732" cy="467242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19" name="Google Shape;219;p29"/>
                <p:cNvCxnSpPr/>
                <p:nvPr/>
              </p:nvCxnSpPr>
              <p:spPr>
                <a:xfrm>
                  <a:off x="8772997" y="0"/>
                  <a:ext cx="3419003" cy="34567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0" name="Google Shape;220;p29"/>
                <p:cNvCxnSpPr/>
                <p:nvPr/>
              </p:nvCxnSpPr>
              <p:spPr>
                <a:xfrm>
                  <a:off x="9982200" y="0"/>
                  <a:ext cx="2209800" cy="222646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1" name="Google Shape;221;p29"/>
                <p:cNvCxnSpPr/>
                <p:nvPr/>
              </p:nvCxnSpPr>
              <p:spPr>
                <a:xfrm>
                  <a:off x="11199019" y="0"/>
                  <a:ext cx="992981" cy="1002506"/>
                </a:xfrm>
                <a:prstGeom prst="straightConnector1">
                  <a:avLst/>
                </a:prstGeom>
                <a:noFill/>
                <a:ln w="9525" cap="flat" cmpd="sng">
                  <a:solidFill>
                    <a:srgbClr val="A43E27">
                      <a:alpha val="23921"/>
                    </a:srgbClr>
                  </a:solidFill>
                  <a:prstDash val="solid"/>
                  <a:miter lim="800000"/>
                  <a:headEnd type="none" w="sm" len="sm"/>
                  <a:tailEnd type="none" w="sm" len="sm"/>
                </a:ln>
              </p:spPr>
            </p:cxnSp>
          </p:grpSp>
          <p:cxnSp>
            <p:nvCxnSpPr>
              <p:cNvPr id="222" name="Google Shape;222;p29"/>
              <p:cNvCxnSpPr/>
              <p:nvPr/>
            </p:nvCxnSpPr>
            <p:spPr>
              <a:xfrm rot="10800000">
                <a:off x="-1" y="1012053"/>
                <a:ext cx="5828811" cy="584594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3" name="Google Shape;223;p29"/>
              <p:cNvCxnSpPr/>
              <p:nvPr/>
            </p:nvCxnSpPr>
            <p:spPr>
              <a:xfrm rot="10800000">
                <a:off x="-1" y="2227340"/>
                <a:ext cx="4614781" cy="4630658"/>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4" name="Google Shape;224;p29"/>
              <p:cNvCxnSpPr/>
              <p:nvPr/>
            </p:nvCxnSpPr>
            <p:spPr>
              <a:xfrm rot="10800000">
                <a:off x="-1" y="3432149"/>
                <a:ext cx="3398419" cy="34258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5" name="Google Shape;225;p29"/>
              <p:cNvCxnSpPr/>
              <p:nvPr/>
            </p:nvCxnSpPr>
            <p:spPr>
              <a:xfrm rot="10800000">
                <a:off x="-1" y="4651431"/>
                <a:ext cx="2196496" cy="2206567"/>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6" name="Google Shape;226;p29"/>
              <p:cNvCxnSpPr/>
              <p:nvPr/>
            </p:nvCxnSpPr>
            <p:spPr>
              <a:xfrm rot="10800000">
                <a:off x="-1" y="5864453"/>
                <a:ext cx="987003" cy="993545"/>
              </a:xfrm>
              <a:prstGeom prst="straightConnector1">
                <a:avLst/>
              </a:prstGeom>
              <a:noFill/>
              <a:ln w="9525" cap="flat" cmpd="sng">
                <a:solidFill>
                  <a:srgbClr val="A43E27">
                    <a:alpha val="23921"/>
                  </a:srgbClr>
                </a:solidFill>
                <a:prstDash val="solid"/>
                <a:miter lim="800000"/>
                <a:headEnd type="none" w="sm" len="sm"/>
                <a:tailEnd type="none" w="sm" len="sm"/>
              </a:ln>
            </p:spPr>
          </p:cxnSp>
        </p:grpSp>
        <p:grpSp>
          <p:nvGrpSpPr>
            <p:cNvPr id="227" name="Google Shape;227;p29"/>
            <p:cNvGrpSpPr/>
            <p:nvPr/>
          </p:nvGrpSpPr>
          <p:grpSpPr>
            <a:xfrm flipH="1">
              <a:off x="0" y="0"/>
              <a:ext cx="12192001" cy="6858000"/>
              <a:chOff x="-1" y="0"/>
              <a:chExt cx="12192001" cy="6858000"/>
            </a:xfrm>
          </p:grpSpPr>
          <p:cxnSp>
            <p:nvCxnSpPr>
              <p:cNvPr id="228" name="Google Shape;228;p29"/>
              <p:cNvCxnSpPr/>
              <p:nvPr/>
            </p:nvCxnSpPr>
            <p:spPr>
              <a:xfrm>
                <a:off x="225425"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29" name="Google Shape;229;p29"/>
              <p:cNvCxnSpPr/>
              <p:nvPr/>
            </p:nvCxnSpPr>
            <p:spPr>
              <a:xfrm>
                <a:off x="144915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0" name="Google Shape;230;p29"/>
              <p:cNvCxnSpPr/>
              <p:nvPr/>
            </p:nvCxnSpPr>
            <p:spPr>
              <a:xfrm>
                <a:off x="266598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1" name="Google Shape;231;p29"/>
              <p:cNvCxnSpPr/>
              <p:nvPr/>
            </p:nvCxnSpPr>
            <p:spPr>
              <a:xfrm>
                <a:off x="3885119"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2" name="Google Shape;232;p29"/>
              <p:cNvCxnSpPr/>
              <p:nvPr/>
            </p:nvCxnSpPr>
            <p:spPr>
              <a:xfrm>
                <a:off x="515064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233" name="Google Shape;233;p29"/>
              <p:cNvGrpSpPr/>
              <p:nvPr/>
            </p:nvGrpSpPr>
            <p:grpSpPr>
              <a:xfrm>
                <a:off x="6327885" y="0"/>
                <a:ext cx="5864115" cy="5898673"/>
                <a:chOff x="6327885" y="0"/>
                <a:chExt cx="5864115" cy="5898673"/>
              </a:xfrm>
            </p:grpSpPr>
            <p:cxnSp>
              <p:nvCxnSpPr>
                <p:cNvPr id="234" name="Google Shape;234;p29"/>
                <p:cNvCxnSpPr/>
                <p:nvPr/>
              </p:nvCxnSpPr>
              <p:spPr>
                <a:xfrm>
                  <a:off x="6327885" y="0"/>
                  <a:ext cx="5864115" cy="5898673"/>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5" name="Google Shape;235;p29"/>
                <p:cNvCxnSpPr/>
                <p:nvPr/>
              </p:nvCxnSpPr>
              <p:spPr>
                <a:xfrm>
                  <a:off x="7549268" y="0"/>
                  <a:ext cx="4642732" cy="467242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6" name="Google Shape;236;p29"/>
                <p:cNvCxnSpPr/>
                <p:nvPr/>
              </p:nvCxnSpPr>
              <p:spPr>
                <a:xfrm>
                  <a:off x="8772997" y="0"/>
                  <a:ext cx="3419003" cy="34567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7" name="Google Shape;237;p29"/>
                <p:cNvCxnSpPr/>
                <p:nvPr/>
              </p:nvCxnSpPr>
              <p:spPr>
                <a:xfrm>
                  <a:off x="9982200" y="0"/>
                  <a:ext cx="2209800" cy="222646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38" name="Google Shape;238;p29"/>
                <p:cNvCxnSpPr/>
                <p:nvPr/>
              </p:nvCxnSpPr>
              <p:spPr>
                <a:xfrm>
                  <a:off x="11199019" y="0"/>
                  <a:ext cx="992981" cy="1002506"/>
                </a:xfrm>
                <a:prstGeom prst="straightConnector1">
                  <a:avLst/>
                </a:prstGeom>
                <a:noFill/>
                <a:ln w="9525" cap="flat" cmpd="sng">
                  <a:solidFill>
                    <a:srgbClr val="A43E27">
                      <a:alpha val="23921"/>
                    </a:srgbClr>
                  </a:solidFill>
                  <a:prstDash val="solid"/>
                  <a:miter lim="800000"/>
                  <a:headEnd type="none" w="sm" len="sm"/>
                  <a:tailEnd type="none" w="sm" len="sm"/>
                </a:ln>
              </p:spPr>
            </p:cxnSp>
          </p:grpSp>
          <p:cxnSp>
            <p:nvCxnSpPr>
              <p:cNvPr id="239" name="Google Shape;239;p29"/>
              <p:cNvCxnSpPr/>
              <p:nvPr/>
            </p:nvCxnSpPr>
            <p:spPr>
              <a:xfrm rot="10800000">
                <a:off x="-1" y="1012053"/>
                <a:ext cx="5828811" cy="584594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40" name="Google Shape;240;p29"/>
              <p:cNvCxnSpPr/>
              <p:nvPr/>
            </p:nvCxnSpPr>
            <p:spPr>
              <a:xfrm rot="10800000">
                <a:off x="-1" y="2227340"/>
                <a:ext cx="4614781" cy="4630658"/>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41" name="Google Shape;241;p29"/>
              <p:cNvCxnSpPr/>
              <p:nvPr/>
            </p:nvCxnSpPr>
            <p:spPr>
              <a:xfrm rot="10800000">
                <a:off x="-1" y="3432149"/>
                <a:ext cx="3398419" cy="34258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42" name="Google Shape;242;p29"/>
              <p:cNvCxnSpPr/>
              <p:nvPr/>
            </p:nvCxnSpPr>
            <p:spPr>
              <a:xfrm rot="10800000">
                <a:off x="-1" y="4651431"/>
                <a:ext cx="2196496" cy="2206567"/>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243" name="Google Shape;243;p29"/>
              <p:cNvCxnSpPr/>
              <p:nvPr/>
            </p:nvCxnSpPr>
            <p:spPr>
              <a:xfrm rot="10800000">
                <a:off x="-1" y="5864453"/>
                <a:ext cx="987003" cy="993545"/>
              </a:xfrm>
              <a:prstGeom prst="straightConnector1">
                <a:avLst/>
              </a:prstGeom>
              <a:noFill/>
              <a:ln w="9525" cap="flat" cmpd="sng">
                <a:solidFill>
                  <a:srgbClr val="A43E27">
                    <a:alpha val="23921"/>
                  </a:srgbClr>
                </a:solidFill>
                <a:prstDash val="solid"/>
                <a:miter lim="800000"/>
                <a:headEnd type="none" w="sm" len="sm"/>
                <a:tailEnd type="none" w="sm" len="sm"/>
              </a:ln>
            </p:spPr>
          </p:cxnSp>
        </p:grpSp>
      </p:grpSp>
      <p:sp>
        <p:nvSpPr>
          <p:cNvPr id="244" name="Google Shape;244;p29"/>
          <p:cNvSpPr txBox="1">
            <a:spLocks noGrp="1"/>
          </p:cNvSpPr>
          <p:nvPr>
            <p:ph type="title"/>
          </p:nvPr>
        </p:nvSpPr>
        <p:spPr>
          <a:xfrm>
            <a:off x="1295400" y="2541573"/>
            <a:ext cx="9601200" cy="27432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chemeClr val="lt1"/>
              </a:buClr>
              <a:buSzPts val="6000"/>
              <a:buFont typeface="Arial"/>
              <a:buNone/>
              <a:defRPr sz="600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5" name="Google Shape;245;p29"/>
          <p:cNvSpPr txBox="1">
            <a:spLocks noGrp="1"/>
          </p:cNvSpPr>
          <p:nvPr>
            <p:ph type="body" idx="1"/>
          </p:nvPr>
        </p:nvSpPr>
        <p:spPr>
          <a:xfrm>
            <a:off x="1295400" y="5431536"/>
            <a:ext cx="9601200" cy="457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SzPts val="2000"/>
              <a:buNone/>
              <a:defRPr sz="2000" b="0">
                <a:solidFill>
                  <a:schemeClr val="lt1"/>
                </a:solidFill>
              </a:defRPr>
            </a:lvl1pPr>
            <a:lvl2pPr marL="914400" lvl="1" indent="-228600" algn="l">
              <a:lnSpc>
                <a:spcPct val="90000"/>
              </a:lnSpc>
              <a:spcBef>
                <a:spcPts val="1200"/>
              </a:spcBef>
              <a:spcAft>
                <a:spcPts val="0"/>
              </a:spcAft>
              <a:buSzPts val="2000"/>
              <a:buNone/>
              <a:defRPr sz="2000"/>
            </a:lvl2pPr>
            <a:lvl3pPr marL="1371600" lvl="2" indent="-228600" algn="l">
              <a:lnSpc>
                <a:spcPct val="90000"/>
              </a:lnSpc>
              <a:spcBef>
                <a:spcPts val="800"/>
              </a:spcBef>
              <a:spcAft>
                <a:spcPts val="0"/>
              </a:spcAft>
              <a:buSzPts val="1800"/>
              <a:buNone/>
              <a:defRPr sz="1800"/>
            </a:lvl3pPr>
            <a:lvl4pPr marL="1828800" lvl="3" indent="-228600" algn="l">
              <a:lnSpc>
                <a:spcPct val="90000"/>
              </a:lnSpc>
              <a:spcBef>
                <a:spcPts val="800"/>
              </a:spcBef>
              <a:spcAft>
                <a:spcPts val="0"/>
              </a:spcAft>
              <a:buSzPts val="1600"/>
              <a:buNone/>
              <a:defRPr sz="1600"/>
            </a:lvl4pPr>
            <a:lvl5pPr marL="2286000" lvl="4" indent="-228600" algn="l">
              <a:lnSpc>
                <a:spcPct val="90000"/>
              </a:lnSpc>
              <a:spcBef>
                <a:spcPts val="600"/>
              </a:spcBef>
              <a:spcAft>
                <a:spcPts val="0"/>
              </a:spcAft>
              <a:buSzPts val="1600"/>
              <a:buNone/>
              <a:defRPr sz="1600"/>
            </a:lvl5pPr>
            <a:lvl6pPr marL="2743200" lvl="5" indent="-228600" algn="l">
              <a:lnSpc>
                <a:spcPct val="90000"/>
              </a:lnSpc>
              <a:spcBef>
                <a:spcPts val="600"/>
              </a:spcBef>
              <a:spcAft>
                <a:spcPts val="0"/>
              </a:spcAft>
              <a:buSzPts val="1600"/>
              <a:buNone/>
              <a:defRPr sz="1600"/>
            </a:lvl6pPr>
            <a:lvl7pPr marL="3200400" lvl="6" indent="-228600" algn="l">
              <a:lnSpc>
                <a:spcPct val="90000"/>
              </a:lnSpc>
              <a:spcBef>
                <a:spcPts val="600"/>
              </a:spcBef>
              <a:spcAft>
                <a:spcPts val="0"/>
              </a:spcAft>
              <a:buSzPts val="1600"/>
              <a:buNone/>
              <a:defRPr sz="1600"/>
            </a:lvl7pPr>
            <a:lvl8pPr marL="3657600" lvl="7" indent="-228600" algn="l">
              <a:lnSpc>
                <a:spcPct val="90000"/>
              </a:lnSpc>
              <a:spcBef>
                <a:spcPts val="600"/>
              </a:spcBef>
              <a:spcAft>
                <a:spcPts val="0"/>
              </a:spcAft>
              <a:buSzPts val="1600"/>
              <a:buNone/>
              <a:defRPr sz="1600"/>
            </a:lvl8pPr>
            <a:lvl9pPr marL="4114800" lvl="8" indent="-228600" algn="l">
              <a:lnSpc>
                <a:spcPct val="90000"/>
              </a:lnSpc>
              <a:spcBef>
                <a:spcPts val="600"/>
              </a:spcBef>
              <a:spcAft>
                <a:spcPts val="0"/>
              </a:spcAft>
              <a:buSzPts val="1600"/>
              <a:buNone/>
              <a:defRPr sz="1600"/>
            </a:lvl9pPr>
          </a:lstStyle>
          <a:p>
            <a:endParaRPr/>
          </a:p>
        </p:txBody>
      </p:sp>
      <p:cxnSp>
        <p:nvCxnSpPr>
          <p:cNvPr id="246" name="Google Shape;246;p29"/>
          <p:cNvCxnSpPr/>
          <p:nvPr/>
        </p:nvCxnSpPr>
        <p:spPr>
          <a:xfrm>
            <a:off x="1295400" y="5294175"/>
            <a:ext cx="9601200" cy="0"/>
          </a:xfrm>
          <a:prstGeom prst="straightConnector1">
            <a:avLst/>
          </a:prstGeom>
          <a:noFill/>
          <a:ln w="12700" cap="flat" cmpd="sng">
            <a:solidFill>
              <a:schemeClr val="lt1"/>
            </a:solidFill>
            <a:prstDash val="solid"/>
            <a:miter lim="800000"/>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rimerjava" type="twoTxTwoObj">
  <p:cSld name="TWO_OBJECTS_WITH_TEXT">
    <p:spTree>
      <p:nvGrpSpPr>
        <p:cNvPr id="1" name="Shape 247"/>
        <p:cNvGrpSpPr/>
        <p:nvPr/>
      </p:nvGrpSpPr>
      <p:grpSpPr>
        <a:xfrm>
          <a:off x="0" y="0"/>
          <a:ext cx="0" cy="0"/>
          <a:chOff x="0" y="0"/>
          <a:chExt cx="0" cy="0"/>
        </a:xfrm>
      </p:grpSpPr>
      <p:sp>
        <p:nvSpPr>
          <p:cNvPr id="248" name="Google Shape;248;p30"/>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9" name="Google Shape;249;p30"/>
          <p:cNvSpPr txBox="1">
            <a:spLocks noGrp="1"/>
          </p:cNvSpPr>
          <p:nvPr>
            <p:ph type="body" idx="1"/>
          </p:nvPr>
        </p:nvSpPr>
        <p:spPr>
          <a:xfrm>
            <a:off x="1295400" y="1818322"/>
            <a:ext cx="4572000" cy="64135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2000"/>
              <a:buNone/>
              <a:defRPr sz="2000" b="0">
                <a:solidFill>
                  <a:schemeClr val="accent1"/>
                </a:solidFill>
              </a:defRPr>
            </a:lvl1pPr>
            <a:lvl2pPr marL="914400" lvl="1" indent="-228600" algn="l">
              <a:lnSpc>
                <a:spcPct val="90000"/>
              </a:lnSpc>
              <a:spcBef>
                <a:spcPts val="1200"/>
              </a:spcBef>
              <a:spcAft>
                <a:spcPts val="0"/>
              </a:spcAft>
              <a:buSzPts val="2000"/>
              <a:buNone/>
              <a:defRPr sz="2000" b="1"/>
            </a:lvl2pPr>
            <a:lvl3pPr marL="1371600" lvl="2" indent="-228600" algn="l">
              <a:lnSpc>
                <a:spcPct val="90000"/>
              </a:lnSpc>
              <a:spcBef>
                <a:spcPts val="800"/>
              </a:spcBef>
              <a:spcAft>
                <a:spcPts val="0"/>
              </a:spcAft>
              <a:buSzPts val="1800"/>
              <a:buNone/>
              <a:defRPr sz="1800" b="1"/>
            </a:lvl3pPr>
            <a:lvl4pPr marL="1828800" lvl="3" indent="-228600" algn="l">
              <a:lnSpc>
                <a:spcPct val="90000"/>
              </a:lnSpc>
              <a:spcBef>
                <a:spcPts val="8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SzPts val="1600"/>
              <a:buNone/>
              <a:defRPr sz="1600" b="1"/>
            </a:lvl6pPr>
            <a:lvl7pPr marL="3200400" lvl="6" indent="-228600" algn="l">
              <a:lnSpc>
                <a:spcPct val="90000"/>
              </a:lnSpc>
              <a:spcBef>
                <a:spcPts val="600"/>
              </a:spcBef>
              <a:spcAft>
                <a:spcPts val="0"/>
              </a:spcAft>
              <a:buSzPts val="1600"/>
              <a:buNone/>
              <a:defRPr sz="1600" b="1"/>
            </a:lvl7pPr>
            <a:lvl8pPr marL="3657600" lvl="7" indent="-228600" algn="l">
              <a:lnSpc>
                <a:spcPct val="90000"/>
              </a:lnSpc>
              <a:spcBef>
                <a:spcPts val="600"/>
              </a:spcBef>
              <a:spcAft>
                <a:spcPts val="0"/>
              </a:spcAft>
              <a:buSzPts val="1600"/>
              <a:buNone/>
              <a:defRPr sz="1600" b="1"/>
            </a:lvl8pPr>
            <a:lvl9pPr marL="4114800" lvl="8" indent="-228600" algn="l">
              <a:lnSpc>
                <a:spcPct val="90000"/>
              </a:lnSpc>
              <a:spcBef>
                <a:spcPts val="600"/>
              </a:spcBef>
              <a:spcAft>
                <a:spcPts val="0"/>
              </a:spcAft>
              <a:buSzPts val="1600"/>
              <a:buNone/>
              <a:defRPr sz="1600" b="1"/>
            </a:lvl9pPr>
          </a:lstStyle>
          <a:p>
            <a:endParaRPr/>
          </a:p>
        </p:txBody>
      </p:sp>
      <p:sp>
        <p:nvSpPr>
          <p:cNvPr id="250" name="Google Shape;250;p30"/>
          <p:cNvSpPr txBox="1">
            <a:spLocks noGrp="1"/>
          </p:cNvSpPr>
          <p:nvPr>
            <p:ph type="body" idx="2"/>
          </p:nvPr>
        </p:nvSpPr>
        <p:spPr>
          <a:xfrm>
            <a:off x="1295400" y="2503713"/>
            <a:ext cx="4572000" cy="3287487"/>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30200" algn="l">
              <a:lnSpc>
                <a:spcPct val="90000"/>
              </a:lnSpc>
              <a:spcBef>
                <a:spcPts val="600"/>
              </a:spcBef>
              <a:spcAft>
                <a:spcPts val="0"/>
              </a:spcAft>
              <a:buSzPts val="1600"/>
              <a:buChar char="▪"/>
              <a:defRPr sz="1600"/>
            </a:lvl6pPr>
            <a:lvl7pPr marL="3200400" lvl="6" indent="-330200" algn="l">
              <a:lnSpc>
                <a:spcPct val="90000"/>
              </a:lnSpc>
              <a:spcBef>
                <a:spcPts val="600"/>
              </a:spcBef>
              <a:spcAft>
                <a:spcPts val="0"/>
              </a:spcAft>
              <a:buSzPts val="1600"/>
              <a:buChar char="▪"/>
              <a:defRPr sz="1600"/>
            </a:lvl7pPr>
            <a:lvl8pPr marL="3657600" lvl="7" indent="-330200" algn="l">
              <a:lnSpc>
                <a:spcPct val="90000"/>
              </a:lnSpc>
              <a:spcBef>
                <a:spcPts val="600"/>
              </a:spcBef>
              <a:spcAft>
                <a:spcPts val="0"/>
              </a:spcAft>
              <a:buSzPts val="1600"/>
              <a:buChar char="▪"/>
              <a:defRPr sz="1600"/>
            </a:lvl8pPr>
            <a:lvl9pPr marL="4114800" lvl="8" indent="-228600" algn="l">
              <a:lnSpc>
                <a:spcPct val="90000"/>
              </a:lnSpc>
              <a:spcBef>
                <a:spcPts val="600"/>
              </a:spcBef>
              <a:spcAft>
                <a:spcPts val="0"/>
              </a:spcAft>
              <a:buSzPts val="1600"/>
              <a:buNone/>
              <a:defRPr sz="1600"/>
            </a:lvl9pPr>
          </a:lstStyle>
          <a:p>
            <a:endParaRPr/>
          </a:p>
        </p:txBody>
      </p:sp>
      <p:sp>
        <p:nvSpPr>
          <p:cNvPr id="251" name="Google Shape;251;p30"/>
          <p:cNvSpPr txBox="1">
            <a:spLocks noGrp="1"/>
          </p:cNvSpPr>
          <p:nvPr>
            <p:ph type="body" idx="3"/>
          </p:nvPr>
        </p:nvSpPr>
        <p:spPr>
          <a:xfrm>
            <a:off x="6324600" y="1818322"/>
            <a:ext cx="4572000" cy="64135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2000"/>
              <a:buNone/>
              <a:defRPr sz="2000" b="0">
                <a:solidFill>
                  <a:schemeClr val="accent1"/>
                </a:solidFill>
              </a:defRPr>
            </a:lvl1pPr>
            <a:lvl2pPr marL="914400" lvl="1" indent="-228600" algn="l">
              <a:lnSpc>
                <a:spcPct val="90000"/>
              </a:lnSpc>
              <a:spcBef>
                <a:spcPts val="1200"/>
              </a:spcBef>
              <a:spcAft>
                <a:spcPts val="0"/>
              </a:spcAft>
              <a:buSzPts val="2000"/>
              <a:buNone/>
              <a:defRPr sz="2000" b="1"/>
            </a:lvl2pPr>
            <a:lvl3pPr marL="1371600" lvl="2" indent="-228600" algn="l">
              <a:lnSpc>
                <a:spcPct val="90000"/>
              </a:lnSpc>
              <a:spcBef>
                <a:spcPts val="800"/>
              </a:spcBef>
              <a:spcAft>
                <a:spcPts val="0"/>
              </a:spcAft>
              <a:buSzPts val="1800"/>
              <a:buNone/>
              <a:defRPr sz="1800" b="1"/>
            </a:lvl3pPr>
            <a:lvl4pPr marL="1828800" lvl="3" indent="-228600" algn="l">
              <a:lnSpc>
                <a:spcPct val="90000"/>
              </a:lnSpc>
              <a:spcBef>
                <a:spcPts val="8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SzPts val="1600"/>
              <a:buNone/>
              <a:defRPr sz="1600" b="1"/>
            </a:lvl6pPr>
            <a:lvl7pPr marL="3200400" lvl="6" indent="-228600" algn="l">
              <a:lnSpc>
                <a:spcPct val="90000"/>
              </a:lnSpc>
              <a:spcBef>
                <a:spcPts val="600"/>
              </a:spcBef>
              <a:spcAft>
                <a:spcPts val="0"/>
              </a:spcAft>
              <a:buSzPts val="1600"/>
              <a:buNone/>
              <a:defRPr sz="1600" b="1"/>
            </a:lvl7pPr>
            <a:lvl8pPr marL="3657600" lvl="7" indent="-228600" algn="l">
              <a:lnSpc>
                <a:spcPct val="90000"/>
              </a:lnSpc>
              <a:spcBef>
                <a:spcPts val="600"/>
              </a:spcBef>
              <a:spcAft>
                <a:spcPts val="0"/>
              </a:spcAft>
              <a:buSzPts val="1600"/>
              <a:buNone/>
              <a:defRPr sz="1600" b="1"/>
            </a:lvl8pPr>
            <a:lvl9pPr marL="4114800" lvl="8" indent="-228600" algn="l">
              <a:lnSpc>
                <a:spcPct val="90000"/>
              </a:lnSpc>
              <a:spcBef>
                <a:spcPts val="600"/>
              </a:spcBef>
              <a:spcAft>
                <a:spcPts val="0"/>
              </a:spcAft>
              <a:buSzPts val="1600"/>
              <a:buNone/>
              <a:defRPr sz="1600" b="1"/>
            </a:lvl9pPr>
          </a:lstStyle>
          <a:p>
            <a:endParaRPr/>
          </a:p>
        </p:txBody>
      </p:sp>
      <p:sp>
        <p:nvSpPr>
          <p:cNvPr id="252" name="Google Shape;252;p30"/>
          <p:cNvSpPr txBox="1">
            <a:spLocks noGrp="1"/>
          </p:cNvSpPr>
          <p:nvPr>
            <p:ph type="body" idx="4"/>
          </p:nvPr>
        </p:nvSpPr>
        <p:spPr>
          <a:xfrm>
            <a:off x="6324600" y="2503713"/>
            <a:ext cx="4572000" cy="3287487"/>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30200" algn="l">
              <a:lnSpc>
                <a:spcPct val="90000"/>
              </a:lnSpc>
              <a:spcBef>
                <a:spcPts val="600"/>
              </a:spcBef>
              <a:spcAft>
                <a:spcPts val="0"/>
              </a:spcAft>
              <a:buSzPts val="1600"/>
              <a:buChar char="▪"/>
              <a:defRPr sz="1600"/>
            </a:lvl6pPr>
            <a:lvl7pPr marL="3200400" lvl="6" indent="-330200" algn="l">
              <a:lnSpc>
                <a:spcPct val="90000"/>
              </a:lnSpc>
              <a:spcBef>
                <a:spcPts val="600"/>
              </a:spcBef>
              <a:spcAft>
                <a:spcPts val="0"/>
              </a:spcAft>
              <a:buSzPts val="1600"/>
              <a:buChar char="▪"/>
              <a:defRPr sz="1600"/>
            </a:lvl7pPr>
            <a:lvl8pPr marL="3657600" lvl="7" indent="-330200" algn="l">
              <a:lnSpc>
                <a:spcPct val="90000"/>
              </a:lnSpc>
              <a:spcBef>
                <a:spcPts val="600"/>
              </a:spcBef>
              <a:spcAft>
                <a:spcPts val="0"/>
              </a:spcAft>
              <a:buSzPts val="1600"/>
              <a:buChar char="▪"/>
              <a:defRPr sz="1600"/>
            </a:lvl8pPr>
            <a:lvl9pPr marL="4114800" lvl="8" indent="-228600" algn="l">
              <a:lnSpc>
                <a:spcPct val="90000"/>
              </a:lnSpc>
              <a:spcBef>
                <a:spcPts val="600"/>
              </a:spcBef>
              <a:spcAft>
                <a:spcPts val="0"/>
              </a:spcAft>
              <a:buSzPts val="1600"/>
              <a:buNone/>
              <a:defRPr sz="1600"/>
            </a:lvl9pPr>
          </a:lstStyle>
          <a:p>
            <a:endParaRPr/>
          </a:p>
        </p:txBody>
      </p:sp>
      <p:sp>
        <p:nvSpPr>
          <p:cNvPr id="253" name="Google Shape;253;p30"/>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p30"/>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5" name="Google Shape;255;p30"/>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amo naslov" type="titleOnly">
  <p:cSld name="TITLE_ONLY">
    <p:spTree>
      <p:nvGrpSpPr>
        <p:cNvPr id="1" name="Shape 256"/>
        <p:cNvGrpSpPr/>
        <p:nvPr/>
      </p:nvGrpSpPr>
      <p:grpSpPr>
        <a:xfrm>
          <a:off x="0" y="0"/>
          <a:ext cx="0" cy="0"/>
          <a:chOff x="0" y="0"/>
          <a:chExt cx="0" cy="0"/>
        </a:xfrm>
      </p:grpSpPr>
      <p:sp>
        <p:nvSpPr>
          <p:cNvPr id="257" name="Google Shape;257;p31"/>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8" name="Google Shape;258;p31"/>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9" name="Google Shape;259;p31"/>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0" name="Google Shape;260;p31"/>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Prazno" type="blank">
  <p:cSld name="BLANK">
    <p:spTree>
      <p:nvGrpSpPr>
        <p:cNvPr id="1" name="Shape 261"/>
        <p:cNvGrpSpPr/>
        <p:nvPr/>
      </p:nvGrpSpPr>
      <p:grpSpPr>
        <a:xfrm>
          <a:off x="0" y="0"/>
          <a:ext cx="0" cy="0"/>
          <a:chOff x="0" y="0"/>
          <a:chExt cx="0" cy="0"/>
        </a:xfrm>
      </p:grpSpPr>
      <p:grpSp>
        <p:nvGrpSpPr>
          <p:cNvPr id="262" name="Google Shape;262;p32"/>
          <p:cNvGrpSpPr/>
          <p:nvPr/>
        </p:nvGrpSpPr>
        <p:grpSpPr>
          <a:xfrm>
            <a:off x="-1" y="0"/>
            <a:ext cx="12192002" cy="6858000"/>
            <a:chOff x="-1" y="0"/>
            <a:chExt cx="12192002" cy="6858000"/>
          </a:xfrm>
        </p:grpSpPr>
        <p:cxnSp>
          <p:nvCxnSpPr>
            <p:cNvPr id="263" name="Google Shape;263;p32"/>
            <p:cNvCxnSpPr/>
            <p:nvPr/>
          </p:nvCxnSpPr>
          <p:spPr>
            <a:xfrm>
              <a:off x="610194"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64" name="Google Shape;264;p32"/>
            <p:cNvCxnSpPr/>
            <p:nvPr/>
          </p:nvCxnSpPr>
          <p:spPr>
            <a:xfrm>
              <a:off x="1829332"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65" name="Google Shape;265;p32"/>
            <p:cNvCxnSpPr/>
            <p:nvPr/>
          </p:nvCxnSpPr>
          <p:spPr>
            <a:xfrm>
              <a:off x="3048470"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66" name="Google Shape;266;p32"/>
            <p:cNvCxnSpPr/>
            <p:nvPr/>
          </p:nvCxnSpPr>
          <p:spPr>
            <a:xfrm>
              <a:off x="4267608"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67" name="Google Shape;267;p32"/>
            <p:cNvCxnSpPr/>
            <p:nvPr/>
          </p:nvCxnSpPr>
          <p:spPr>
            <a:xfrm>
              <a:off x="5486746"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68" name="Google Shape;268;p32"/>
            <p:cNvCxnSpPr/>
            <p:nvPr/>
          </p:nvCxnSpPr>
          <p:spPr>
            <a:xfrm>
              <a:off x="6705884"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69" name="Google Shape;269;p32"/>
            <p:cNvCxnSpPr/>
            <p:nvPr/>
          </p:nvCxnSpPr>
          <p:spPr>
            <a:xfrm>
              <a:off x="7925022"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0" name="Google Shape;270;p32"/>
            <p:cNvCxnSpPr/>
            <p:nvPr/>
          </p:nvCxnSpPr>
          <p:spPr>
            <a:xfrm>
              <a:off x="9144160"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1" name="Google Shape;271;p32"/>
            <p:cNvCxnSpPr/>
            <p:nvPr/>
          </p:nvCxnSpPr>
          <p:spPr>
            <a:xfrm>
              <a:off x="10363298"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2" name="Google Shape;272;p32"/>
            <p:cNvCxnSpPr/>
            <p:nvPr/>
          </p:nvCxnSpPr>
          <p:spPr>
            <a:xfrm>
              <a:off x="11582436" y="0"/>
              <a:ext cx="0"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3" name="Google Shape;273;p32"/>
            <p:cNvCxnSpPr/>
            <p:nvPr/>
          </p:nvCxnSpPr>
          <p:spPr>
            <a:xfrm>
              <a:off x="2819" y="386485"/>
              <a:ext cx="12188952" cy="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4" name="Google Shape;274;p32"/>
            <p:cNvCxnSpPr/>
            <p:nvPr/>
          </p:nvCxnSpPr>
          <p:spPr>
            <a:xfrm>
              <a:off x="2819" y="1611181"/>
              <a:ext cx="12188952" cy="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5" name="Google Shape;275;p32"/>
            <p:cNvCxnSpPr/>
            <p:nvPr/>
          </p:nvCxnSpPr>
          <p:spPr>
            <a:xfrm>
              <a:off x="2819" y="2835877"/>
              <a:ext cx="12188952" cy="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6" name="Google Shape;276;p32"/>
            <p:cNvCxnSpPr/>
            <p:nvPr/>
          </p:nvCxnSpPr>
          <p:spPr>
            <a:xfrm>
              <a:off x="2819" y="4060573"/>
              <a:ext cx="12188952" cy="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7" name="Google Shape;277;p32"/>
            <p:cNvCxnSpPr/>
            <p:nvPr/>
          </p:nvCxnSpPr>
          <p:spPr>
            <a:xfrm>
              <a:off x="2819" y="5285269"/>
              <a:ext cx="12188952" cy="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78" name="Google Shape;278;p32"/>
            <p:cNvCxnSpPr/>
            <p:nvPr/>
          </p:nvCxnSpPr>
          <p:spPr>
            <a:xfrm>
              <a:off x="2819" y="6509965"/>
              <a:ext cx="12188952" cy="0"/>
            </a:xfrm>
            <a:prstGeom prst="straightConnector1">
              <a:avLst/>
            </a:prstGeom>
            <a:noFill/>
            <a:ln w="9525" cap="flat" cmpd="sng">
              <a:solidFill>
                <a:srgbClr val="D8D8D8">
                  <a:alpha val="29019"/>
                </a:srgbClr>
              </a:solidFill>
              <a:prstDash val="solid"/>
              <a:miter lim="800000"/>
              <a:headEnd type="none" w="sm" len="sm"/>
              <a:tailEnd type="none" w="sm" len="sm"/>
            </a:ln>
          </p:spPr>
        </p:cxnSp>
        <p:grpSp>
          <p:nvGrpSpPr>
            <p:cNvPr id="279" name="Google Shape;279;p32"/>
            <p:cNvGrpSpPr/>
            <p:nvPr/>
          </p:nvGrpSpPr>
          <p:grpSpPr>
            <a:xfrm>
              <a:off x="-1" y="0"/>
              <a:ext cx="12192001" cy="6858000"/>
              <a:chOff x="-1" y="0"/>
              <a:chExt cx="12192001" cy="6858000"/>
            </a:xfrm>
          </p:grpSpPr>
          <p:cxnSp>
            <p:nvCxnSpPr>
              <p:cNvPr id="280" name="Google Shape;280;p32"/>
              <p:cNvCxnSpPr/>
              <p:nvPr/>
            </p:nvCxnSpPr>
            <p:spPr>
              <a:xfrm>
                <a:off x="225425"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1" name="Google Shape;281;p32"/>
              <p:cNvCxnSpPr/>
              <p:nvPr/>
            </p:nvCxnSpPr>
            <p:spPr>
              <a:xfrm>
                <a:off x="1449154"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2" name="Google Shape;282;p32"/>
              <p:cNvCxnSpPr/>
              <p:nvPr/>
            </p:nvCxnSpPr>
            <p:spPr>
              <a:xfrm>
                <a:off x="2665982"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3" name="Google Shape;283;p32"/>
              <p:cNvCxnSpPr/>
              <p:nvPr/>
            </p:nvCxnSpPr>
            <p:spPr>
              <a:xfrm>
                <a:off x="3885119"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4" name="Google Shape;284;p32"/>
              <p:cNvCxnSpPr/>
              <p:nvPr/>
            </p:nvCxnSpPr>
            <p:spPr>
              <a:xfrm>
                <a:off x="5106502"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grpSp>
            <p:nvGrpSpPr>
              <p:cNvPr id="285" name="Google Shape;285;p32"/>
              <p:cNvGrpSpPr/>
              <p:nvPr/>
            </p:nvGrpSpPr>
            <p:grpSpPr>
              <a:xfrm>
                <a:off x="6327885" y="0"/>
                <a:ext cx="5864115" cy="5898673"/>
                <a:chOff x="6327885" y="0"/>
                <a:chExt cx="5864115" cy="5898673"/>
              </a:xfrm>
            </p:grpSpPr>
            <p:cxnSp>
              <p:nvCxnSpPr>
                <p:cNvPr id="286" name="Google Shape;286;p32"/>
                <p:cNvCxnSpPr/>
                <p:nvPr/>
              </p:nvCxnSpPr>
              <p:spPr>
                <a:xfrm>
                  <a:off x="6327885" y="0"/>
                  <a:ext cx="5864115" cy="5898673"/>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7" name="Google Shape;287;p32"/>
                <p:cNvCxnSpPr/>
                <p:nvPr/>
              </p:nvCxnSpPr>
              <p:spPr>
                <a:xfrm>
                  <a:off x="7549268" y="0"/>
                  <a:ext cx="4642732" cy="4672425"/>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8" name="Google Shape;288;p32"/>
                <p:cNvCxnSpPr/>
                <p:nvPr/>
              </p:nvCxnSpPr>
              <p:spPr>
                <a:xfrm>
                  <a:off x="8772997" y="0"/>
                  <a:ext cx="3419003" cy="3456749"/>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89" name="Google Shape;289;p32"/>
                <p:cNvCxnSpPr/>
                <p:nvPr/>
              </p:nvCxnSpPr>
              <p:spPr>
                <a:xfrm>
                  <a:off x="9982200" y="0"/>
                  <a:ext cx="2209800" cy="2226469"/>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0" name="Google Shape;290;p32"/>
                <p:cNvCxnSpPr/>
                <p:nvPr/>
              </p:nvCxnSpPr>
              <p:spPr>
                <a:xfrm>
                  <a:off x="11199019" y="0"/>
                  <a:ext cx="992981" cy="1002506"/>
                </a:xfrm>
                <a:prstGeom prst="straightConnector1">
                  <a:avLst/>
                </a:prstGeom>
                <a:noFill/>
                <a:ln w="9525" cap="flat" cmpd="sng">
                  <a:solidFill>
                    <a:srgbClr val="D8D8D8">
                      <a:alpha val="29019"/>
                    </a:srgbClr>
                  </a:solidFill>
                  <a:prstDash val="solid"/>
                  <a:miter lim="800000"/>
                  <a:headEnd type="none" w="sm" len="sm"/>
                  <a:tailEnd type="none" w="sm" len="sm"/>
                </a:ln>
              </p:spPr>
            </p:cxnSp>
          </p:grpSp>
          <p:cxnSp>
            <p:nvCxnSpPr>
              <p:cNvPr id="291" name="Google Shape;291;p32"/>
              <p:cNvCxnSpPr/>
              <p:nvPr/>
            </p:nvCxnSpPr>
            <p:spPr>
              <a:xfrm rot="10800000">
                <a:off x="-1" y="1012053"/>
                <a:ext cx="5828811" cy="5845945"/>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2" name="Google Shape;292;p32"/>
              <p:cNvCxnSpPr/>
              <p:nvPr/>
            </p:nvCxnSpPr>
            <p:spPr>
              <a:xfrm rot="10800000">
                <a:off x="-1" y="2227340"/>
                <a:ext cx="4614781" cy="4630658"/>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3" name="Google Shape;293;p32"/>
              <p:cNvCxnSpPr/>
              <p:nvPr/>
            </p:nvCxnSpPr>
            <p:spPr>
              <a:xfrm rot="10800000">
                <a:off x="-1" y="3432149"/>
                <a:ext cx="3398419" cy="3425849"/>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4" name="Google Shape;294;p32"/>
              <p:cNvCxnSpPr/>
              <p:nvPr/>
            </p:nvCxnSpPr>
            <p:spPr>
              <a:xfrm rot="10800000">
                <a:off x="-1" y="4651431"/>
                <a:ext cx="2196496" cy="2206567"/>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5" name="Google Shape;295;p32"/>
              <p:cNvCxnSpPr/>
              <p:nvPr/>
            </p:nvCxnSpPr>
            <p:spPr>
              <a:xfrm rot="10800000">
                <a:off x="-1" y="5864453"/>
                <a:ext cx="987003" cy="993545"/>
              </a:xfrm>
              <a:prstGeom prst="straightConnector1">
                <a:avLst/>
              </a:prstGeom>
              <a:noFill/>
              <a:ln w="9525" cap="flat" cmpd="sng">
                <a:solidFill>
                  <a:srgbClr val="D8D8D8">
                    <a:alpha val="29019"/>
                  </a:srgbClr>
                </a:solidFill>
                <a:prstDash val="solid"/>
                <a:miter lim="800000"/>
                <a:headEnd type="none" w="sm" len="sm"/>
                <a:tailEnd type="none" w="sm" len="sm"/>
              </a:ln>
            </p:spPr>
          </p:cxnSp>
        </p:grpSp>
        <p:grpSp>
          <p:nvGrpSpPr>
            <p:cNvPr id="296" name="Google Shape;296;p32"/>
            <p:cNvGrpSpPr/>
            <p:nvPr/>
          </p:nvGrpSpPr>
          <p:grpSpPr>
            <a:xfrm flipH="1">
              <a:off x="0" y="0"/>
              <a:ext cx="12192001" cy="6858000"/>
              <a:chOff x="-1" y="0"/>
              <a:chExt cx="12192001" cy="6858000"/>
            </a:xfrm>
          </p:grpSpPr>
          <p:cxnSp>
            <p:nvCxnSpPr>
              <p:cNvPr id="297" name="Google Shape;297;p32"/>
              <p:cNvCxnSpPr/>
              <p:nvPr/>
            </p:nvCxnSpPr>
            <p:spPr>
              <a:xfrm>
                <a:off x="225425"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8" name="Google Shape;298;p32"/>
              <p:cNvCxnSpPr/>
              <p:nvPr/>
            </p:nvCxnSpPr>
            <p:spPr>
              <a:xfrm>
                <a:off x="1449154"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299" name="Google Shape;299;p32"/>
              <p:cNvCxnSpPr/>
              <p:nvPr/>
            </p:nvCxnSpPr>
            <p:spPr>
              <a:xfrm>
                <a:off x="2665982"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0" name="Google Shape;300;p32"/>
              <p:cNvCxnSpPr/>
              <p:nvPr/>
            </p:nvCxnSpPr>
            <p:spPr>
              <a:xfrm>
                <a:off x="3885119"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1" name="Google Shape;301;p32"/>
              <p:cNvCxnSpPr/>
              <p:nvPr/>
            </p:nvCxnSpPr>
            <p:spPr>
              <a:xfrm>
                <a:off x="5106502" y="0"/>
                <a:ext cx="6815931" cy="6858000"/>
              </a:xfrm>
              <a:prstGeom prst="straightConnector1">
                <a:avLst/>
              </a:prstGeom>
              <a:noFill/>
              <a:ln w="9525" cap="flat" cmpd="sng">
                <a:solidFill>
                  <a:srgbClr val="D8D8D8">
                    <a:alpha val="29019"/>
                  </a:srgbClr>
                </a:solidFill>
                <a:prstDash val="solid"/>
                <a:miter lim="800000"/>
                <a:headEnd type="none" w="sm" len="sm"/>
                <a:tailEnd type="none" w="sm" len="sm"/>
              </a:ln>
            </p:spPr>
          </p:cxnSp>
          <p:grpSp>
            <p:nvGrpSpPr>
              <p:cNvPr id="302" name="Google Shape;302;p32"/>
              <p:cNvGrpSpPr/>
              <p:nvPr/>
            </p:nvGrpSpPr>
            <p:grpSpPr>
              <a:xfrm>
                <a:off x="6327885" y="0"/>
                <a:ext cx="5864115" cy="5898673"/>
                <a:chOff x="6327885" y="0"/>
                <a:chExt cx="5864115" cy="5898673"/>
              </a:xfrm>
            </p:grpSpPr>
            <p:cxnSp>
              <p:nvCxnSpPr>
                <p:cNvPr id="303" name="Google Shape;303;p32"/>
                <p:cNvCxnSpPr/>
                <p:nvPr/>
              </p:nvCxnSpPr>
              <p:spPr>
                <a:xfrm>
                  <a:off x="6327885" y="0"/>
                  <a:ext cx="5864115" cy="5898673"/>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4" name="Google Shape;304;p32"/>
                <p:cNvCxnSpPr/>
                <p:nvPr/>
              </p:nvCxnSpPr>
              <p:spPr>
                <a:xfrm>
                  <a:off x="7549268" y="0"/>
                  <a:ext cx="4642732" cy="4672425"/>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5" name="Google Shape;305;p32"/>
                <p:cNvCxnSpPr/>
                <p:nvPr/>
              </p:nvCxnSpPr>
              <p:spPr>
                <a:xfrm>
                  <a:off x="8772997" y="0"/>
                  <a:ext cx="3419003" cy="3456749"/>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6" name="Google Shape;306;p32"/>
                <p:cNvCxnSpPr/>
                <p:nvPr/>
              </p:nvCxnSpPr>
              <p:spPr>
                <a:xfrm>
                  <a:off x="9982200" y="0"/>
                  <a:ext cx="2209800" cy="2226469"/>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7" name="Google Shape;307;p32"/>
                <p:cNvCxnSpPr/>
                <p:nvPr/>
              </p:nvCxnSpPr>
              <p:spPr>
                <a:xfrm>
                  <a:off x="11199019" y="0"/>
                  <a:ext cx="992981" cy="1002506"/>
                </a:xfrm>
                <a:prstGeom prst="straightConnector1">
                  <a:avLst/>
                </a:prstGeom>
                <a:noFill/>
                <a:ln w="9525" cap="flat" cmpd="sng">
                  <a:solidFill>
                    <a:srgbClr val="D8D8D8">
                      <a:alpha val="29019"/>
                    </a:srgbClr>
                  </a:solidFill>
                  <a:prstDash val="solid"/>
                  <a:miter lim="800000"/>
                  <a:headEnd type="none" w="sm" len="sm"/>
                  <a:tailEnd type="none" w="sm" len="sm"/>
                </a:ln>
              </p:spPr>
            </p:cxnSp>
          </p:grpSp>
          <p:cxnSp>
            <p:nvCxnSpPr>
              <p:cNvPr id="308" name="Google Shape;308;p32"/>
              <p:cNvCxnSpPr/>
              <p:nvPr/>
            </p:nvCxnSpPr>
            <p:spPr>
              <a:xfrm rot="10800000">
                <a:off x="-1" y="1012053"/>
                <a:ext cx="5828811" cy="5845945"/>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09" name="Google Shape;309;p32"/>
              <p:cNvCxnSpPr/>
              <p:nvPr/>
            </p:nvCxnSpPr>
            <p:spPr>
              <a:xfrm rot="10800000">
                <a:off x="-1" y="2227340"/>
                <a:ext cx="4614781" cy="4630658"/>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10" name="Google Shape;310;p32"/>
              <p:cNvCxnSpPr/>
              <p:nvPr/>
            </p:nvCxnSpPr>
            <p:spPr>
              <a:xfrm rot="10800000">
                <a:off x="-1" y="3432149"/>
                <a:ext cx="3398419" cy="3425849"/>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11" name="Google Shape;311;p32"/>
              <p:cNvCxnSpPr/>
              <p:nvPr/>
            </p:nvCxnSpPr>
            <p:spPr>
              <a:xfrm rot="10800000">
                <a:off x="-1" y="4651431"/>
                <a:ext cx="2196496" cy="2206567"/>
              </a:xfrm>
              <a:prstGeom prst="straightConnector1">
                <a:avLst/>
              </a:prstGeom>
              <a:noFill/>
              <a:ln w="9525" cap="flat" cmpd="sng">
                <a:solidFill>
                  <a:srgbClr val="D8D8D8">
                    <a:alpha val="29019"/>
                  </a:srgbClr>
                </a:solidFill>
                <a:prstDash val="solid"/>
                <a:miter lim="800000"/>
                <a:headEnd type="none" w="sm" len="sm"/>
                <a:tailEnd type="none" w="sm" len="sm"/>
              </a:ln>
            </p:spPr>
          </p:cxnSp>
          <p:cxnSp>
            <p:nvCxnSpPr>
              <p:cNvPr id="312" name="Google Shape;312;p32"/>
              <p:cNvCxnSpPr/>
              <p:nvPr/>
            </p:nvCxnSpPr>
            <p:spPr>
              <a:xfrm rot="10800000">
                <a:off x="-1" y="5864453"/>
                <a:ext cx="987003" cy="993545"/>
              </a:xfrm>
              <a:prstGeom prst="straightConnector1">
                <a:avLst/>
              </a:prstGeom>
              <a:noFill/>
              <a:ln w="9525" cap="flat" cmpd="sng">
                <a:solidFill>
                  <a:srgbClr val="D8D8D8">
                    <a:alpha val="29019"/>
                  </a:srgbClr>
                </a:solidFill>
                <a:prstDash val="solid"/>
                <a:miter lim="800000"/>
                <a:headEnd type="none" w="sm" len="sm"/>
                <a:tailEnd type="none" w="sm" len="sm"/>
              </a:ln>
            </p:spPr>
          </p:cxnSp>
        </p:grpSp>
      </p:grpSp>
      <p:sp>
        <p:nvSpPr>
          <p:cNvPr id="313" name="Google Shape;313;p32"/>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4" name="Google Shape;314;p32"/>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5" name="Google Shape;315;p32"/>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Vsebina z naslovom" type="objTx">
  <p:cSld name="OBJECT_WITH_CAPTION_TEXT">
    <p:bg>
      <p:bgPr>
        <a:gradFill>
          <a:gsLst>
            <a:gs pos="0">
              <a:schemeClr val="accent1"/>
            </a:gs>
            <a:gs pos="100000">
              <a:srgbClr val="AF4329"/>
            </a:gs>
          </a:gsLst>
          <a:path path="circle">
            <a:fillToRect l="50000" t="50000" r="50000" b="50000"/>
          </a:path>
          <a:tileRect/>
        </a:gradFill>
        <a:effectLst/>
      </p:bgPr>
    </p:bg>
    <p:spTree>
      <p:nvGrpSpPr>
        <p:cNvPr id="1" name="Shape 316"/>
        <p:cNvGrpSpPr/>
        <p:nvPr/>
      </p:nvGrpSpPr>
      <p:grpSpPr>
        <a:xfrm>
          <a:off x="0" y="0"/>
          <a:ext cx="0" cy="0"/>
          <a:chOff x="0" y="0"/>
          <a:chExt cx="0" cy="0"/>
        </a:xfrm>
      </p:grpSpPr>
      <p:grpSp>
        <p:nvGrpSpPr>
          <p:cNvPr id="317" name="Google Shape;317;p33"/>
          <p:cNvGrpSpPr/>
          <p:nvPr/>
        </p:nvGrpSpPr>
        <p:grpSpPr>
          <a:xfrm>
            <a:off x="-1" y="0"/>
            <a:ext cx="12192002" cy="6858000"/>
            <a:chOff x="-1" y="0"/>
            <a:chExt cx="12192002" cy="6858000"/>
          </a:xfrm>
        </p:grpSpPr>
        <p:cxnSp>
          <p:nvCxnSpPr>
            <p:cNvPr id="318" name="Google Shape;318;p33"/>
            <p:cNvCxnSpPr/>
            <p:nvPr/>
          </p:nvCxnSpPr>
          <p:spPr>
            <a:xfrm>
              <a:off x="610194"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19" name="Google Shape;319;p33"/>
            <p:cNvCxnSpPr/>
            <p:nvPr/>
          </p:nvCxnSpPr>
          <p:spPr>
            <a:xfrm>
              <a:off x="1829332"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0" name="Google Shape;320;p33"/>
            <p:cNvCxnSpPr/>
            <p:nvPr/>
          </p:nvCxnSpPr>
          <p:spPr>
            <a:xfrm>
              <a:off x="3048470"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1" name="Google Shape;321;p33"/>
            <p:cNvCxnSpPr/>
            <p:nvPr/>
          </p:nvCxnSpPr>
          <p:spPr>
            <a:xfrm>
              <a:off x="4267608"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2" name="Google Shape;322;p33"/>
            <p:cNvCxnSpPr/>
            <p:nvPr/>
          </p:nvCxnSpPr>
          <p:spPr>
            <a:xfrm>
              <a:off x="5486746"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3" name="Google Shape;323;p33"/>
            <p:cNvCxnSpPr/>
            <p:nvPr/>
          </p:nvCxnSpPr>
          <p:spPr>
            <a:xfrm>
              <a:off x="6705884"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4" name="Google Shape;324;p33"/>
            <p:cNvCxnSpPr/>
            <p:nvPr/>
          </p:nvCxnSpPr>
          <p:spPr>
            <a:xfrm>
              <a:off x="7925022"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5" name="Google Shape;325;p33"/>
            <p:cNvCxnSpPr/>
            <p:nvPr/>
          </p:nvCxnSpPr>
          <p:spPr>
            <a:xfrm>
              <a:off x="9144160"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6" name="Google Shape;326;p33"/>
            <p:cNvCxnSpPr/>
            <p:nvPr/>
          </p:nvCxnSpPr>
          <p:spPr>
            <a:xfrm>
              <a:off x="10363298"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7" name="Google Shape;327;p33"/>
            <p:cNvCxnSpPr/>
            <p:nvPr/>
          </p:nvCxnSpPr>
          <p:spPr>
            <a:xfrm>
              <a:off x="11582436" y="0"/>
              <a:ext cx="0"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8" name="Google Shape;328;p33"/>
            <p:cNvCxnSpPr/>
            <p:nvPr/>
          </p:nvCxnSpPr>
          <p:spPr>
            <a:xfrm>
              <a:off x="2819" y="386485"/>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29" name="Google Shape;329;p33"/>
            <p:cNvCxnSpPr/>
            <p:nvPr/>
          </p:nvCxnSpPr>
          <p:spPr>
            <a:xfrm>
              <a:off x="2819" y="1611181"/>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0" name="Google Shape;330;p33"/>
            <p:cNvCxnSpPr/>
            <p:nvPr/>
          </p:nvCxnSpPr>
          <p:spPr>
            <a:xfrm>
              <a:off x="2819" y="2835877"/>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1" name="Google Shape;331;p33"/>
            <p:cNvCxnSpPr/>
            <p:nvPr/>
          </p:nvCxnSpPr>
          <p:spPr>
            <a:xfrm>
              <a:off x="2819" y="4060573"/>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2" name="Google Shape;332;p33"/>
            <p:cNvCxnSpPr/>
            <p:nvPr/>
          </p:nvCxnSpPr>
          <p:spPr>
            <a:xfrm>
              <a:off x="2819" y="5285269"/>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3" name="Google Shape;333;p33"/>
            <p:cNvCxnSpPr/>
            <p:nvPr/>
          </p:nvCxnSpPr>
          <p:spPr>
            <a:xfrm>
              <a:off x="2819" y="6509965"/>
              <a:ext cx="12188952" cy="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334" name="Google Shape;334;p33"/>
            <p:cNvGrpSpPr/>
            <p:nvPr/>
          </p:nvGrpSpPr>
          <p:grpSpPr>
            <a:xfrm>
              <a:off x="-1" y="0"/>
              <a:ext cx="12192001" cy="6858000"/>
              <a:chOff x="-1" y="0"/>
              <a:chExt cx="12192001" cy="6858000"/>
            </a:xfrm>
          </p:grpSpPr>
          <p:cxnSp>
            <p:nvCxnSpPr>
              <p:cNvPr id="335" name="Google Shape;335;p33"/>
              <p:cNvCxnSpPr/>
              <p:nvPr/>
            </p:nvCxnSpPr>
            <p:spPr>
              <a:xfrm>
                <a:off x="225425"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6" name="Google Shape;336;p33"/>
              <p:cNvCxnSpPr/>
              <p:nvPr/>
            </p:nvCxnSpPr>
            <p:spPr>
              <a:xfrm>
                <a:off x="144915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7" name="Google Shape;337;p33"/>
              <p:cNvCxnSpPr/>
              <p:nvPr/>
            </p:nvCxnSpPr>
            <p:spPr>
              <a:xfrm>
                <a:off x="266598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8" name="Google Shape;338;p33"/>
              <p:cNvCxnSpPr/>
              <p:nvPr/>
            </p:nvCxnSpPr>
            <p:spPr>
              <a:xfrm>
                <a:off x="3885119"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39" name="Google Shape;339;p33"/>
              <p:cNvCxnSpPr/>
              <p:nvPr/>
            </p:nvCxnSpPr>
            <p:spPr>
              <a:xfrm>
                <a:off x="510650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340" name="Google Shape;340;p33"/>
              <p:cNvGrpSpPr/>
              <p:nvPr/>
            </p:nvGrpSpPr>
            <p:grpSpPr>
              <a:xfrm>
                <a:off x="6327885" y="0"/>
                <a:ext cx="5864115" cy="5898673"/>
                <a:chOff x="6327885" y="0"/>
                <a:chExt cx="5864115" cy="5898673"/>
              </a:xfrm>
            </p:grpSpPr>
            <p:cxnSp>
              <p:nvCxnSpPr>
                <p:cNvPr id="341" name="Google Shape;341;p33"/>
                <p:cNvCxnSpPr/>
                <p:nvPr/>
              </p:nvCxnSpPr>
              <p:spPr>
                <a:xfrm>
                  <a:off x="6327885" y="0"/>
                  <a:ext cx="5864115" cy="5898673"/>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2" name="Google Shape;342;p33"/>
                <p:cNvCxnSpPr/>
                <p:nvPr/>
              </p:nvCxnSpPr>
              <p:spPr>
                <a:xfrm>
                  <a:off x="7549268" y="0"/>
                  <a:ext cx="4642732" cy="467242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3" name="Google Shape;343;p33"/>
                <p:cNvCxnSpPr/>
                <p:nvPr/>
              </p:nvCxnSpPr>
              <p:spPr>
                <a:xfrm>
                  <a:off x="8772997" y="0"/>
                  <a:ext cx="3419003" cy="34567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4" name="Google Shape;344;p33"/>
                <p:cNvCxnSpPr/>
                <p:nvPr/>
              </p:nvCxnSpPr>
              <p:spPr>
                <a:xfrm>
                  <a:off x="9982200" y="0"/>
                  <a:ext cx="2209800" cy="222646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5" name="Google Shape;345;p33"/>
                <p:cNvCxnSpPr/>
                <p:nvPr/>
              </p:nvCxnSpPr>
              <p:spPr>
                <a:xfrm>
                  <a:off x="11199019" y="0"/>
                  <a:ext cx="992981" cy="1002506"/>
                </a:xfrm>
                <a:prstGeom prst="straightConnector1">
                  <a:avLst/>
                </a:prstGeom>
                <a:noFill/>
                <a:ln w="9525" cap="flat" cmpd="sng">
                  <a:solidFill>
                    <a:srgbClr val="A43E27">
                      <a:alpha val="23921"/>
                    </a:srgbClr>
                  </a:solidFill>
                  <a:prstDash val="solid"/>
                  <a:miter lim="800000"/>
                  <a:headEnd type="none" w="sm" len="sm"/>
                  <a:tailEnd type="none" w="sm" len="sm"/>
                </a:ln>
              </p:spPr>
            </p:cxnSp>
          </p:grpSp>
          <p:cxnSp>
            <p:nvCxnSpPr>
              <p:cNvPr id="346" name="Google Shape;346;p33"/>
              <p:cNvCxnSpPr/>
              <p:nvPr/>
            </p:nvCxnSpPr>
            <p:spPr>
              <a:xfrm rot="10800000">
                <a:off x="-1" y="1012053"/>
                <a:ext cx="5828811" cy="584594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7" name="Google Shape;347;p33"/>
              <p:cNvCxnSpPr/>
              <p:nvPr/>
            </p:nvCxnSpPr>
            <p:spPr>
              <a:xfrm rot="10800000">
                <a:off x="-1" y="2227340"/>
                <a:ext cx="4614781" cy="4630658"/>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8" name="Google Shape;348;p33"/>
              <p:cNvCxnSpPr/>
              <p:nvPr/>
            </p:nvCxnSpPr>
            <p:spPr>
              <a:xfrm rot="10800000">
                <a:off x="-1" y="3432149"/>
                <a:ext cx="3398419" cy="34258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49" name="Google Shape;349;p33"/>
              <p:cNvCxnSpPr/>
              <p:nvPr/>
            </p:nvCxnSpPr>
            <p:spPr>
              <a:xfrm rot="10800000">
                <a:off x="-1" y="4651431"/>
                <a:ext cx="2196496" cy="2206567"/>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50" name="Google Shape;350;p33"/>
              <p:cNvCxnSpPr/>
              <p:nvPr/>
            </p:nvCxnSpPr>
            <p:spPr>
              <a:xfrm rot="10800000">
                <a:off x="-1" y="5864453"/>
                <a:ext cx="987003" cy="993545"/>
              </a:xfrm>
              <a:prstGeom prst="straightConnector1">
                <a:avLst/>
              </a:prstGeom>
              <a:noFill/>
              <a:ln w="9525" cap="flat" cmpd="sng">
                <a:solidFill>
                  <a:srgbClr val="A43E27">
                    <a:alpha val="23921"/>
                  </a:srgbClr>
                </a:solidFill>
                <a:prstDash val="solid"/>
                <a:miter lim="800000"/>
                <a:headEnd type="none" w="sm" len="sm"/>
                <a:tailEnd type="none" w="sm" len="sm"/>
              </a:ln>
            </p:spPr>
          </p:cxnSp>
        </p:grpSp>
        <p:grpSp>
          <p:nvGrpSpPr>
            <p:cNvPr id="351" name="Google Shape;351;p33"/>
            <p:cNvGrpSpPr/>
            <p:nvPr/>
          </p:nvGrpSpPr>
          <p:grpSpPr>
            <a:xfrm flipH="1">
              <a:off x="0" y="0"/>
              <a:ext cx="12192001" cy="6858000"/>
              <a:chOff x="-1" y="0"/>
              <a:chExt cx="12192001" cy="6858000"/>
            </a:xfrm>
          </p:grpSpPr>
          <p:cxnSp>
            <p:nvCxnSpPr>
              <p:cNvPr id="352" name="Google Shape;352;p33"/>
              <p:cNvCxnSpPr/>
              <p:nvPr/>
            </p:nvCxnSpPr>
            <p:spPr>
              <a:xfrm>
                <a:off x="225425"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53" name="Google Shape;353;p33"/>
              <p:cNvCxnSpPr/>
              <p:nvPr/>
            </p:nvCxnSpPr>
            <p:spPr>
              <a:xfrm>
                <a:off x="144915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54" name="Google Shape;354;p33"/>
              <p:cNvCxnSpPr/>
              <p:nvPr/>
            </p:nvCxnSpPr>
            <p:spPr>
              <a:xfrm>
                <a:off x="2665982"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55" name="Google Shape;355;p33"/>
              <p:cNvCxnSpPr/>
              <p:nvPr/>
            </p:nvCxnSpPr>
            <p:spPr>
              <a:xfrm>
                <a:off x="3885119"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56" name="Google Shape;356;p33"/>
              <p:cNvCxnSpPr/>
              <p:nvPr/>
            </p:nvCxnSpPr>
            <p:spPr>
              <a:xfrm>
                <a:off x="5150644" y="0"/>
                <a:ext cx="6815931" cy="6858000"/>
              </a:xfrm>
              <a:prstGeom prst="straightConnector1">
                <a:avLst/>
              </a:prstGeom>
              <a:noFill/>
              <a:ln w="9525" cap="flat" cmpd="sng">
                <a:solidFill>
                  <a:srgbClr val="A43E27">
                    <a:alpha val="23921"/>
                  </a:srgbClr>
                </a:solidFill>
                <a:prstDash val="solid"/>
                <a:miter lim="800000"/>
                <a:headEnd type="none" w="sm" len="sm"/>
                <a:tailEnd type="none" w="sm" len="sm"/>
              </a:ln>
            </p:spPr>
          </p:cxnSp>
          <p:grpSp>
            <p:nvGrpSpPr>
              <p:cNvPr id="357" name="Google Shape;357;p33"/>
              <p:cNvGrpSpPr/>
              <p:nvPr/>
            </p:nvGrpSpPr>
            <p:grpSpPr>
              <a:xfrm>
                <a:off x="6327885" y="0"/>
                <a:ext cx="5864115" cy="5898673"/>
                <a:chOff x="6327885" y="0"/>
                <a:chExt cx="5864115" cy="5898673"/>
              </a:xfrm>
            </p:grpSpPr>
            <p:cxnSp>
              <p:nvCxnSpPr>
                <p:cNvPr id="358" name="Google Shape;358;p33"/>
                <p:cNvCxnSpPr/>
                <p:nvPr/>
              </p:nvCxnSpPr>
              <p:spPr>
                <a:xfrm>
                  <a:off x="6327885" y="0"/>
                  <a:ext cx="5864115" cy="5898673"/>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59" name="Google Shape;359;p33"/>
                <p:cNvCxnSpPr/>
                <p:nvPr/>
              </p:nvCxnSpPr>
              <p:spPr>
                <a:xfrm>
                  <a:off x="7549268" y="0"/>
                  <a:ext cx="4642732" cy="467242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0" name="Google Shape;360;p33"/>
                <p:cNvCxnSpPr/>
                <p:nvPr/>
              </p:nvCxnSpPr>
              <p:spPr>
                <a:xfrm>
                  <a:off x="8772997" y="0"/>
                  <a:ext cx="3419003" cy="34567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1" name="Google Shape;361;p33"/>
                <p:cNvCxnSpPr/>
                <p:nvPr/>
              </p:nvCxnSpPr>
              <p:spPr>
                <a:xfrm>
                  <a:off x="9982200" y="0"/>
                  <a:ext cx="2209800" cy="222646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2" name="Google Shape;362;p33"/>
                <p:cNvCxnSpPr/>
                <p:nvPr/>
              </p:nvCxnSpPr>
              <p:spPr>
                <a:xfrm>
                  <a:off x="11199019" y="0"/>
                  <a:ext cx="992981" cy="1002506"/>
                </a:xfrm>
                <a:prstGeom prst="straightConnector1">
                  <a:avLst/>
                </a:prstGeom>
                <a:noFill/>
                <a:ln w="9525" cap="flat" cmpd="sng">
                  <a:solidFill>
                    <a:srgbClr val="A43E27">
                      <a:alpha val="23921"/>
                    </a:srgbClr>
                  </a:solidFill>
                  <a:prstDash val="solid"/>
                  <a:miter lim="800000"/>
                  <a:headEnd type="none" w="sm" len="sm"/>
                  <a:tailEnd type="none" w="sm" len="sm"/>
                </a:ln>
              </p:spPr>
            </p:cxnSp>
          </p:grpSp>
          <p:cxnSp>
            <p:nvCxnSpPr>
              <p:cNvPr id="363" name="Google Shape;363;p33"/>
              <p:cNvCxnSpPr/>
              <p:nvPr/>
            </p:nvCxnSpPr>
            <p:spPr>
              <a:xfrm rot="10800000">
                <a:off x="-1" y="1012053"/>
                <a:ext cx="5828811" cy="5845945"/>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4" name="Google Shape;364;p33"/>
              <p:cNvCxnSpPr/>
              <p:nvPr/>
            </p:nvCxnSpPr>
            <p:spPr>
              <a:xfrm rot="10800000">
                <a:off x="-1" y="2227340"/>
                <a:ext cx="4614781" cy="4630658"/>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5" name="Google Shape;365;p33"/>
              <p:cNvCxnSpPr/>
              <p:nvPr/>
            </p:nvCxnSpPr>
            <p:spPr>
              <a:xfrm rot="10800000">
                <a:off x="-1" y="3432149"/>
                <a:ext cx="3398419" cy="3425849"/>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6" name="Google Shape;366;p33"/>
              <p:cNvCxnSpPr/>
              <p:nvPr/>
            </p:nvCxnSpPr>
            <p:spPr>
              <a:xfrm rot="10800000">
                <a:off x="-1" y="4651431"/>
                <a:ext cx="2196496" cy="2206567"/>
              </a:xfrm>
              <a:prstGeom prst="straightConnector1">
                <a:avLst/>
              </a:prstGeom>
              <a:noFill/>
              <a:ln w="9525" cap="flat" cmpd="sng">
                <a:solidFill>
                  <a:srgbClr val="A43E27">
                    <a:alpha val="23921"/>
                  </a:srgbClr>
                </a:solidFill>
                <a:prstDash val="solid"/>
                <a:miter lim="800000"/>
                <a:headEnd type="none" w="sm" len="sm"/>
                <a:tailEnd type="none" w="sm" len="sm"/>
              </a:ln>
            </p:spPr>
          </p:cxnSp>
          <p:cxnSp>
            <p:nvCxnSpPr>
              <p:cNvPr id="367" name="Google Shape;367;p33"/>
              <p:cNvCxnSpPr/>
              <p:nvPr/>
            </p:nvCxnSpPr>
            <p:spPr>
              <a:xfrm rot="10800000">
                <a:off x="-1" y="5864453"/>
                <a:ext cx="987003" cy="993545"/>
              </a:xfrm>
              <a:prstGeom prst="straightConnector1">
                <a:avLst/>
              </a:prstGeom>
              <a:noFill/>
              <a:ln w="9525" cap="flat" cmpd="sng">
                <a:solidFill>
                  <a:srgbClr val="A43E27">
                    <a:alpha val="23921"/>
                  </a:srgbClr>
                </a:solidFill>
                <a:prstDash val="solid"/>
                <a:miter lim="800000"/>
                <a:headEnd type="none" w="sm" len="sm"/>
                <a:tailEnd type="none" w="sm" len="sm"/>
              </a:ln>
            </p:spPr>
          </p:cxnSp>
        </p:grpSp>
      </p:grpSp>
      <p:sp>
        <p:nvSpPr>
          <p:cNvPr id="368" name="Google Shape;368;p33"/>
          <p:cNvSpPr/>
          <p:nvPr/>
        </p:nvSpPr>
        <p:spPr>
          <a:xfrm>
            <a:off x="0" y="0"/>
            <a:ext cx="7315200" cy="6858000"/>
          </a:xfrm>
          <a:prstGeom prst="rect">
            <a:avLst/>
          </a:prstGeom>
          <a:gradFill>
            <a:gsLst>
              <a:gs pos="0">
                <a:schemeClr val="lt1"/>
              </a:gs>
              <a:gs pos="69000">
                <a:schemeClr val="lt1"/>
              </a:gs>
              <a:gs pos="100000">
                <a:srgbClr val="F2F2F2"/>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69" name="Google Shape;369;p33"/>
          <p:cNvSpPr txBox="1">
            <a:spLocks noGrp="1"/>
          </p:cNvSpPr>
          <p:nvPr>
            <p:ph type="title"/>
          </p:nvPr>
        </p:nvSpPr>
        <p:spPr>
          <a:xfrm>
            <a:off x="7913152" y="571500"/>
            <a:ext cx="3657600" cy="2197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0" name="Google Shape;370;p33"/>
          <p:cNvSpPr txBox="1">
            <a:spLocks noGrp="1"/>
          </p:cNvSpPr>
          <p:nvPr>
            <p:ph type="body" idx="1"/>
          </p:nvPr>
        </p:nvSpPr>
        <p:spPr>
          <a:xfrm>
            <a:off x="543197" y="571500"/>
            <a:ext cx="6217920" cy="5715000"/>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1200"/>
              </a:spcBef>
              <a:spcAft>
                <a:spcPts val="0"/>
              </a:spcAft>
              <a:buSzPts val="1800"/>
              <a:buChar char="▪"/>
              <a:defRPr sz="1800"/>
            </a:lvl2pPr>
            <a:lvl3pPr marL="1371600" lvl="2" indent="-330200" algn="l">
              <a:lnSpc>
                <a:spcPct val="90000"/>
              </a:lnSpc>
              <a:spcBef>
                <a:spcPts val="800"/>
              </a:spcBef>
              <a:spcAft>
                <a:spcPts val="0"/>
              </a:spcAft>
              <a:buSzPts val="1600"/>
              <a:buChar char="▪"/>
              <a:defRPr sz="1600"/>
            </a:lvl3pPr>
            <a:lvl4pPr marL="1828800" lvl="3" indent="-317500" algn="l">
              <a:lnSpc>
                <a:spcPct val="90000"/>
              </a:lnSpc>
              <a:spcBef>
                <a:spcPts val="800"/>
              </a:spcBef>
              <a:spcAft>
                <a:spcPts val="0"/>
              </a:spcAft>
              <a:buSzPts val="1400"/>
              <a:buChar char="▪"/>
              <a:defRPr sz="1400"/>
            </a:lvl4pPr>
            <a:lvl5pPr marL="2286000" lvl="4" indent="-317500" algn="l">
              <a:lnSpc>
                <a:spcPct val="90000"/>
              </a:lnSpc>
              <a:spcBef>
                <a:spcPts val="600"/>
              </a:spcBef>
              <a:spcAft>
                <a:spcPts val="0"/>
              </a:spcAft>
              <a:buSzPts val="1400"/>
              <a:buChar char="▪"/>
              <a:defRPr sz="1400"/>
            </a:lvl5pPr>
            <a:lvl6pPr marL="2743200" lvl="5" indent="-355600" algn="l">
              <a:lnSpc>
                <a:spcPct val="90000"/>
              </a:lnSpc>
              <a:spcBef>
                <a:spcPts val="600"/>
              </a:spcBef>
              <a:spcAft>
                <a:spcPts val="0"/>
              </a:spcAft>
              <a:buSzPts val="2000"/>
              <a:buChar char="▪"/>
              <a:defRPr sz="2000"/>
            </a:lvl6pPr>
            <a:lvl7pPr marL="3200400" lvl="6" indent="-355600" algn="l">
              <a:lnSpc>
                <a:spcPct val="90000"/>
              </a:lnSpc>
              <a:spcBef>
                <a:spcPts val="600"/>
              </a:spcBef>
              <a:spcAft>
                <a:spcPts val="0"/>
              </a:spcAft>
              <a:buSzPts val="2000"/>
              <a:buChar char="▪"/>
              <a:defRPr sz="2000"/>
            </a:lvl7pPr>
            <a:lvl8pPr marL="3657600" lvl="7" indent="-355600" algn="l">
              <a:lnSpc>
                <a:spcPct val="90000"/>
              </a:lnSpc>
              <a:spcBef>
                <a:spcPts val="600"/>
              </a:spcBef>
              <a:spcAft>
                <a:spcPts val="0"/>
              </a:spcAft>
              <a:buSzPts val="2000"/>
              <a:buChar char="▪"/>
              <a:defRPr sz="2000"/>
            </a:lvl8pPr>
            <a:lvl9pPr marL="4114800" lvl="8" indent="-228600" algn="l">
              <a:lnSpc>
                <a:spcPct val="90000"/>
              </a:lnSpc>
              <a:spcBef>
                <a:spcPts val="600"/>
              </a:spcBef>
              <a:spcAft>
                <a:spcPts val="0"/>
              </a:spcAft>
              <a:buSzPts val="2000"/>
              <a:buNone/>
              <a:defRPr sz="2000"/>
            </a:lvl9pPr>
          </a:lstStyle>
          <a:p>
            <a:endParaRPr/>
          </a:p>
        </p:txBody>
      </p:sp>
      <p:sp>
        <p:nvSpPr>
          <p:cNvPr id="371" name="Google Shape;371;p33"/>
          <p:cNvSpPr txBox="1">
            <a:spLocks noGrp="1"/>
          </p:cNvSpPr>
          <p:nvPr>
            <p:ph type="body" idx="2"/>
          </p:nvPr>
        </p:nvSpPr>
        <p:spPr>
          <a:xfrm>
            <a:off x="7913152" y="2995012"/>
            <a:ext cx="3657600" cy="22859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600"/>
              <a:buNone/>
              <a:defRPr sz="1600">
                <a:solidFill>
                  <a:schemeClr val="lt1"/>
                </a:solidFill>
              </a:defRPr>
            </a:lvl1pPr>
            <a:lvl2pPr marL="914400" lvl="1" indent="-228600" algn="l">
              <a:lnSpc>
                <a:spcPct val="90000"/>
              </a:lnSpc>
              <a:spcBef>
                <a:spcPts val="12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SzPts val="1000"/>
              <a:buNone/>
              <a:defRPr sz="1000"/>
            </a:lvl6pPr>
            <a:lvl7pPr marL="3200400" lvl="6" indent="-228600" algn="l">
              <a:lnSpc>
                <a:spcPct val="90000"/>
              </a:lnSpc>
              <a:spcBef>
                <a:spcPts val="600"/>
              </a:spcBef>
              <a:spcAft>
                <a:spcPts val="0"/>
              </a:spcAft>
              <a:buSzPts val="1000"/>
              <a:buNone/>
              <a:defRPr sz="1000"/>
            </a:lvl7pPr>
            <a:lvl8pPr marL="3657600" lvl="7" indent="-228600" algn="l">
              <a:lnSpc>
                <a:spcPct val="90000"/>
              </a:lnSpc>
              <a:spcBef>
                <a:spcPts val="6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a:p>
        </p:txBody>
      </p:sp>
      <p:cxnSp>
        <p:nvCxnSpPr>
          <p:cNvPr id="372" name="Google Shape;372;p33"/>
          <p:cNvCxnSpPr/>
          <p:nvPr/>
        </p:nvCxnSpPr>
        <p:spPr>
          <a:xfrm>
            <a:off x="7923089" y="2895600"/>
            <a:ext cx="3659311" cy="0"/>
          </a:xfrm>
          <a:prstGeom prst="straightConnector1">
            <a:avLst/>
          </a:prstGeom>
          <a:noFill/>
          <a:ln w="19050" cap="flat" cmpd="sng">
            <a:solidFill>
              <a:schemeClr val="lt1"/>
            </a:solidFill>
            <a:prstDash val="solid"/>
            <a:miter lim="800000"/>
            <a:headEnd type="none" w="sm" len="sm"/>
            <a:tailEnd type="none" w="sm" len="sm"/>
          </a:ln>
        </p:spPr>
      </p:cxnSp>
      <p:sp>
        <p:nvSpPr>
          <p:cNvPr id="373" name="Google Shape;373;p33"/>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4" name="Google Shape;374;p33"/>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5" name="Google Shape;375;p33"/>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52999">
              <a:schemeClr val="lt1"/>
            </a:gs>
            <a:gs pos="100000">
              <a:srgbClr val="F2F2F2">
                <a:alpha val="63921"/>
              </a:srgbClr>
            </a:gs>
          </a:gsLst>
          <a:lin ang="5400000" scaled="0"/>
        </a:gradFill>
        <a:effectLst/>
      </p:bgPr>
    </p:bg>
    <p:spTree>
      <p:nvGrpSpPr>
        <p:cNvPr id="1" name="Shape 9"/>
        <p:cNvGrpSpPr/>
        <p:nvPr/>
      </p:nvGrpSpPr>
      <p:grpSpPr>
        <a:xfrm>
          <a:off x="0" y="0"/>
          <a:ext cx="0" cy="0"/>
          <a:chOff x="0" y="0"/>
          <a:chExt cx="0" cy="0"/>
        </a:xfrm>
      </p:grpSpPr>
      <p:grpSp>
        <p:nvGrpSpPr>
          <p:cNvPr id="10" name="Google Shape;10;p24"/>
          <p:cNvGrpSpPr/>
          <p:nvPr/>
        </p:nvGrpSpPr>
        <p:grpSpPr>
          <a:xfrm>
            <a:off x="-1" y="-195943"/>
            <a:ext cx="12192002" cy="6858000"/>
            <a:chOff x="-1" y="0"/>
            <a:chExt cx="12192002" cy="6858000"/>
          </a:xfrm>
        </p:grpSpPr>
        <p:cxnSp>
          <p:nvCxnSpPr>
            <p:cNvPr id="11" name="Google Shape;11;p24"/>
            <p:cNvCxnSpPr/>
            <p:nvPr/>
          </p:nvCxnSpPr>
          <p:spPr>
            <a:xfrm>
              <a:off x="610194"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2" name="Google Shape;12;p24"/>
            <p:cNvCxnSpPr/>
            <p:nvPr/>
          </p:nvCxnSpPr>
          <p:spPr>
            <a:xfrm>
              <a:off x="1829332"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3" name="Google Shape;13;p24"/>
            <p:cNvCxnSpPr/>
            <p:nvPr/>
          </p:nvCxnSpPr>
          <p:spPr>
            <a:xfrm>
              <a:off x="3048470"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4" name="Google Shape;14;p24"/>
            <p:cNvCxnSpPr/>
            <p:nvPr/>
          </p:nvCxnSpPr>
          <p:spPr>
            <a:xfrm>
              <a:off x="4267608"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5" name="Google Shape;15;p24"/>
            <p:cNvCxnSpPr/>
            <p:nvPr/>
          </p:nvCxnSpPr>
          <p:spPr>
            <a:xfrm>
              <a:off x="5486746"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6" name="Google Shape;16;p24"/>
            <p:cNvCxnSpPr/>
            <p:nvPr/>
          </p:nvCxnSpPr>
          <p:spPr>
            <a:xfrm>
              <a:off x="6705884"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7" name="Google Shape;17;p24"/>
            <p:cNvCxnSpPr/>
            <p:nvPr/>
          </p:nvCxnSpPr>
          <p:spPr>
            <a:xfrm>
              <a:off x="7925022"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8" name="Google Shape;18;p24"/>
            <p:cNvCxnSpPr/>
            <p:nvPr/>
          </p:nvCxnSpPr>
          <p:spPr>
            <a:xfrm>
              <a:off x="9144160"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19" name="Google Shape;19;p24"/>
            <p:cNvCxnSpPr/>
            <p:nvPr/>
          </p:nvCxnSpPr>
          <p:spPr>
            <a:xfrm>
              <a:off x="10363298"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0" name="Google Shape;20;p24"/>
            <p:cNvCxnSpPr/>
            <p:nvPr/>
          </p:nvCxnSpPr>
          <p:spPr>
            <a:xfrm>
              <a:off x="11582436" y="0"/>
              <a:ext cx="0"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1" name="Google Shape;21;p24"/>
            <p:cNvCxnSpPr/>
            <p:nvPr/>
          </p:nvCxnSpPr>
          <p:spPr>
            <a:xfrm>
              <a:off x="2819" y="386485"/>
              <a:ext cx="12188952" cy="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2" name="Google Shape;22;p24"/>
            <p:cNvCxnSpPr/>
            <p:nvPr/>
          </p:nvCxnSpPr>
          <p:spPr>
            <a:xfrm>
              <a:off x="2819" y="1611181"/>
              <a:ext cx="12188952" cy="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3" name="Google Shape;23;p24"/>
            <p:cNvCxnSpPr/>
            <p:nvPr/>
          </p:nvCxnSpPr>
          <p:spPr>
            <a:xfrm>
              <a:off x="2819" y="2835877"/>
              <a:ext cx="12188952" cy="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4" name="Google Shape;24;p24"/>
            <p:cNvCxnSpPr/>
            <p:nvPr/>
          </p:nvCxnSpPr>
          <p:spPr>
            <a:xfrm>
              <a:off x="2819" y="4060573"/>
              <a:ext cx="12188952" cy="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5" name="Google Shape;25;p24"/>
            <p:cNvCxnSpPr/>
            <p:nvPr/>
          </p:nvCxnSpPr>
          <p:spPr>
            <a:xfrm>
              <a:off x="2819" y="5285269"/>
              <a:ext cx="12188952" cy="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6" name="Google Shape;26;p24"/>
            <p:cNvCxnSpPr/>
            <p:nvPr/>
          </p:nvCxnSpPr>
          <p:spPr>
            <a:xfrm>
              <a:off x="2819" y="6509965"/>
              <a:ext cx="12188952" cy="0"/>
            </a:xfrm>
            <a:prstGeom prst="straightConnector1">
              <a:avLst/>
            </a:prstGeom>
            <a:noFill/>
            <a:ln w="9525" cap="flat" cmpd="sng">
              <a:solidFill>
                <a:srgbClr val="D8D8D8">
                  <a:alpha val="23921"/>
                </a:srgbClr>
              </a:solidFill>
              <a:prstDash val="solid"/>
              <a:miter lim="800000"/>
              <a:headEnd type="none" w="sm" len="sm"/>
              <a:tailEnd type="none" w="sm" len="sm"/>
            </a:ln>
          </p:spPr>
        </p:cxnSp>
        <p:grpSp>
          <p:nvGrpSpPr>
            <p:cNvPr id="27" name="Google Shape;27;p24"/>
            <p:cNvGrpSpPr/>
            <p:nvPr/>
          </p:nvGrpSpPr>
          <p:grpSpPr>
            <a:xfrm>
              <a:off x="-1" y="0"/>
              <a:ext cx="12192001" cy="6858000"/>
              <a:chOff x="-1" y="0"/>
              <a:chExt cx="12192001" cy="6858000"/>
            </a:xfrm>
          </p:grpSpPr>
          <p:cxnSp>
            <p:nvCxnSpPr>
              <p:cNvPr id="28" name="Google Shape;28;p24"/>
              <p:cNvCxnSpPr/>
              <p:nvPr/>
            </p:nvCxnSpPr>
            <p:spPr>
              <a:xfrm>
                <a:off x="225425"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29" name="Google Shape;29;p24"/>
              <p:cNvCxnSpPr/>
              <p:nvPr/>
            </p:nvCxnSpPr>
            <p:spPr>
              <a:xfrm>
                <a:off x="1449154"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0" name="Google Shape;30;p24"/>
              <p:cNvCxnSpPr/>
              <p:nvPr/>
            </p:nvCxnSpPr>
            <p:spPr>
              <a:xfrm>
                <a:off x="2665982"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1" name="Google Shape;31;p24"/>
              <p:cNvCxnSpPr/>
              <p:nvPr/>
            </p:nvCxnSpPr>
            <p:spPr>
              <a:xfrm>
                <a:off x="3885119"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2" name="Google Shape;32;p24"/>
              <p:cNvCxnSpPr/>
              <p:nvPr/>
            </p:nvCxnSpPr>
            <p:spPr>
              <a:xfrm>
                <a:off x="5106502"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grpSp>
            <p:nvGrpSpPr>
              <p:cNvPr id="33" name="Google Shape;33;p24"/>
              <p:cNvGrpSpPr/>
              <p:nvPr/>
            </p:nvGrpSpPr>
            <p:grpSpPr>
              <a:xfrm>
                <a:off x="6327885" y="0"/>
                <a:ext cx="5864115" cy="5898673"/>
                <a:chOff x="6327885" y="0"/>
                <a:chExt cx="5864115" cy="5898673"/>
              </a:xfrm>
            </p:grpSpPr>
            <p:cxnSp>
              <p:nvCxnSpPr>
                <p:cNvPr id="34" name="Google Shape;34;p24"/>
                <p:cNvCxnSpPr/>
                <p:nvPr/>
              </p:nvCxnSpPr>
              <p:spPr>
                <a:xfrm>
                  <a:off x="6327885" y="0"/>
                  <a:ext cx="5864115" cy="5898673"/>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5" name="Google Shape;35;p24"/>
                <p:cNvCxnSpPr/>
                <p:nvPr/>
              </p:nvCxnSpPr>
              <p:spPr>
                <a:xfrm>
                  <a:off x="7549268" y="0"/>
                  <a:ext cx="4642732" cy="4672425"/>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6" name="Google Shape;36;p24"/>
                <p:cNvCxnSpPr/>
                <p:nvPr/>
              </p:nvCxnSpPr>
              <p:spPr>
                <a:xfrm>
                  <a:off x="8772997" y="0"/>
                  <a:ext cx="3419003" cy="3456749"/>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7" name="Google Shape;37;p24"/>
                <p:cNvCxnSpPr/>
                <p:nvPr/>
              </p:nvCxnSpPr>
              <p:spPr>
                <a:xfrm>
                  <a:off x="9982200" y="0"/>
                  <a:ext cx="2209800" cy="2226469"/>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38" name="Google Shape;38;p24"/>
                <p:cNvCxnSpPr/>
                <p:nvPr/>
              </p:nvCxnSpPr>
              <p:spPr>
                <a:xfrm>
                  <a:off x="11199019" y="0"/>
                  <a:ext cx="992981" cy="1002506"/>
                </a:xfrm>
                <a:prstGeom prst="straightConnector1">
                  <a:avLst/>
                </a:prstGeom>
                <a:noFill/>
                <a:ln w="9525" cap="flat" cmpd="sng">
                  <a:solidFill>
                    <a:srgbClr val="D8D8D8">
                      <a:alpha val="23921"/>
                    </a:srgbClr>
                  </a:solidFill>
                  <a:prstDash val="solid"/>
                  <a:miter lim="800000"/>
                  <a:headEnd type="none" w="sm" len="sm"/>
                  <a:tailEnd type="none" w="sm" len="sm"/>
                </a:ln>
              </p:spPr>
            </p:cxnSp>
          </p:grpSp>
          <p:cxnSp>
            <p:nvCxnSpPr>
              <p:cNvPr id="39" name="Google Shape;39;p24"/>
              <p:cNvCxnSpPr/>
              <p:nvPr/>
            </p:nvCxnSpPr>
            <p:spPr>
              <a:xfrm rot="10800000">
                <a:off x="-1" y="1012053"/>
                <a:ext cx="5828811" cy="5845945"/>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0" name="Google Shape;40;p24"/>
              <p:cNvCxnSpPr/>
              <p:nvPr/>
            </p:nvCxnSpPr>
            <p:spPr>
              <a:xfrm rot="10800000">
                <a:off x="-1" y="2227340"/>
                <a:ext cx="4614781" cy="4630658"/>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1" name="Google Shape;41;p24"/>
              <p:cNvCxnSpPr/>
              <p:nvPr/>
            </p:nvCxnSpPr>
            <p:spPr>
              <a:xfrm rot="10800000">
                <a:off x="-1" y="3432149"/>
                <a:ext cx="3398419" cy="3425849"/>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2" name="Google Shape;42;p24"/>
              <p:cNvCxnSpPr/>
              <p:nvPr/>
            </p:nvCxnSpPr>
            <p:spPr>
              <a:xfrm rot="10800000">
                <a:off x="-1" y="4651431"/>
                <a:ext cx="2196496" cy="2206567"/>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3" name="Google Shape;43;p24"/>
              <p:cNvCxnSpPr/>
              <p:nvPr/>
            </p:nvCxnSpPr>
            <p:spPr>
              <a:xfrm rot="10800000">
                <a:off x="-1" y="5864453"/>
                <a:ext cx="987003" cy="993545"/>
              </a:xfrm>
              <a:prstGeom prst="straightConnector1">
                <a:avLst/>
              </a:prstGeom>
              <a:noFill/>
              <a:ln w="9525" cap="flat" cmpd="sng">
                <a:solidFill>
                  <a:srgbClr val="D8D8D8">
                    <a:alpha val="23921"/>
                  </a:srgbClr>
                </a:solidFill>
                <a:prstDash val="solid"/>
                <a:miter lim="800000"/>
                <a:headEnd type="none" w="sm" len="sm"/>
                <a:tailEnd type="none" w="sm" len="sm"/>
              </a:ln>
            </p:spPr>
          </p:cxnSp>
        </p:grpSp>
        <p:grpSp>
          <p:nvGrpSpPr>
            <p:cNvPr id="44" name="Google Shape;44;p24"/>
            <p:cNvGrpSpPr/>
            <p:nvPr/>
          </p:nvGrpSpPr>
          <p:grpSpPr>
            <a:xfrm flipH="1">
              <a:off x="0" y="0"/>
              <a:ext cx="12192001" cy="6858000"/>
              <a:chOff x="-1" y="0"/>
              <a:chExt cx="12192001" cy="6858000"/>
            </a:xfrm>
          </p:grpSpPr>
          <p:cxnSp>
            <p:nvCxnSpPr>
              <p:cNvPr id="45" name="Google Shape;45;p24"/>
              <p:cNvCxnSpPr/>
              <p:nvPr/>
            </p:nvCxnSpPr>
            <p:spPr>
              <a:xfrm>
                <a:off x="225425"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6" name="Google Shape;46;p24"/>
              <p:cNvCxnSpPr/>
              <p:nvPr/>
            </p:nvCxnSpPr>
            <p:spPr>
              <a:xfrm>
                <a:off x="1449154"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7" name="Google Shape;47;p24"/>
              <p:cNvCxnSpPr/>
              <p:nvPr/>
            </p:nvCxnSpPr>
            <p:spPr>
              <a:xfrm>
                <a:off x="2665982"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8" name="Google Shape;48;p24"/>
              <p:cNvCxnSpPr/>
              <p:nvPr/>
            </p:nvCxnSpPr>
            <p:spPr>
              <a:xfrm>
                <a:off x="3885119"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49" name="Google Shape;49;p24"/>
              <p:cNvCxnSpPr/>
              <p:nvPr/>
            </p:nvCxnSpPr>
            <p:spPr>
              <a:xfrm>
                <a:off x="5106502" y="0"/>
                <a:ext cx="6815931" cy="6858000"/>
              </a:xfrm>
              <a:prstGeom prst="straightConnector1">
                <a:avLst/>
              </a:prstGeom>
              <a:noFill/>
              <a:ln w="9525" cap="flat" cmpd="sng">
                <a:solidFill>
                  <a:srgbClr val="D8D8D8">
                    <a:alpha val="23921"/>
                  </a:srgbClr>
                </a:solidFill>
                <a:prstDash val="solid"/>
                <a:miter lim="800000"/>
                <a:headEnd type="none" w="sm" len="sm"/>
                <a:tailEnd type="none" w="sm" len="sm"/>
              </a:ln>
            </p:spPr>
          </p:cxnSp>
          <p:grpSp>
            <p:nvGrpSpPr>
              <p:cNvPr id="50" name="Google Shape;50;p24"/>
              <p:cNvGrpSpPr/>
              <p:nvPr/>
            </p:nvGrpSpPr>
            <p:grpSpPr>
              <a:xfrm>
                <a:off x="6327885" y="0"/>
                <a:ext cx="5864115" cy="5898673"/>
                <a:chOff x="6327885" y="0"/>
                <a:chExt cx="5864115" cy="5898673"/>
              </a:xfrm>
            </p:grpSpPr>
            <p:cxnSp>
              <p:nvCxnSpPr>
                <p:cNvPr id="51" name="Google Shape;51;p24"/>
                <p:cNvCxnSpPr/>
                <p:nvPr/>
              </p:nvCxnSpPr>
              <p:spPr>
                <a:xfrm>
                  <a:off x="6327885" y="0"/>
                  <a:ext cx="5864115" cy="5898673"/>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2" name="Google Shape;52;p24"/>
                <p:cNvCxnSpPr/>
                <p:nvPr/>
              </p:nvCxnSpPr>
              <p:spPr>
                <a:xfrm>
                  <a:off x="7549268" y="0"/>
                  <a:ext cx="4642732" cy="4672425"/>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3" name="Google Shape;53;p24"/>
                <p:cNvCxnSpPr/>
                <p:nvPr/>
              </p:nvCxnSpPr>
              <p:spPr>
                <a:xfrm>
                  <a:off x="8772997" y="0"/>
                  <a:ext cx="3419003" cy="3456749"/>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4" name="Google Shape;54;p24"/>
                <p:cNvCxnSpPr/>
                <p:nvPr/>
              </p:nvCxnSpPr>
              <p:spPr>
                <a:xfrm>
                  <a:off x="9982200" y="0"/>
                  <a:ext cx="2209800" cy="2226469"/>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5" name="Google Shape;55;p24"/>
                <p:cNvCxnSpPr/>
                <p:nvPr/>
              </p:nvCxnSpPr>
              <p:spPr>
                <a:xfrm>
                  <a:off x="11199019" y="0"/>
                  <a:ext cx="992981" cy="1002506"/>
                </a:xfrm>
                <a:prstGeom prst="straightConnector1">
                  <a:avLst/>
                </a:prstGeom>
                <a:noFill/>
                <a:ln w="9525" cap="flat" cmpd="sng">
                  <a:solidFill>
                    <a:srgbClr val="D8D8D8">
                      <a:alpha val="23921"/>
                    </a:srgbClr>
                  </a:solidFill>
                  <a:prstDash val="solid"/>
                  <a:miter lim="800000"/>
                  <a:headEnd type="none" w="sm" len="sm"/>
                  <a:tailEnd type="none" w="sm" len="sm"/>
                </a:ln>
              </p:spPr>
            </p:cxnSp>
          </p:grpSp>
          <p:cxnSp>
            <p:nvCxnSpPr>
              <p:cNvPr id="56" name="Google Shape;56;p24"/>
              <p:cNvCxnSpPr/>
              <p:nvPr/>
            </p:nvCxnSpPr>
            <p:spPr>
              <a:xfrm rot="10800000">
                <a:off x="-1" y="1012053"/>
                <a:ext cx="5828811" cy="5845945"/>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7" name="Google Shape;57;p24"/>
              <p:cNvCxnSpPr/>
              <p:nvPr/>
            </p:nvCxnSpPr>
            <p:spPr>
              <a:xfrm rot="10800000">
                <a:off x="-1" y="2227340"/>
                <a:ext cx="4614781" cy="4630658"/>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8" name="Google Shape;58;p24"/>
              <p:cNvCxnSpPr/>
              <p:nvPr/>
            </p:nvCxnSpPr>
            <p:spPr>
              <a:xfrm rot="10800000">
                <a:off x="-1" y="3432149"/>
                <a:ext cx="3398419" cy="3425849"/>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59" name="Google Shape;59;p24"/>
              <p:cNvCxnSpPr/>
              <p:nvPr/>
            </p:nvCxnSpPr>
            <p:spPr>
              <a:xfrm rot="10800000">
                <a:off x="-1" y="4651431"/>
                <a:ext cx="2196496" cy="2206567"/>
              </a:xfrm>
              <a:prstGeom prst="straightConnector1">
                <a:avLst/>
              </a:prstGeom>
              <a:noFill/>
              <a:ln w="9525" cap="flat" cmpd="sng">
                <a:solidFill>
                  <a:srgbClr val="D8D8D8">
                    <a:alpha val="23921"/>
                  </a:srgbClr>
                </a:solidFill>
                <a:prstDash val="solid"/>
                <a:miter lim="800000"/>
                <a:headEnd type="none" w="sm" len="sm"/>
                <a:tailEnd type="none" w="sm" len="sm"/>
              </a:ln>
            </p:spPr>
          </p:cxnSp>
          <p:cxnSp>
            <p:nvCxnSpPr>
              <p:cNvPr id="60" name="Google Shape;60;p24"/>
              <p:cNvCxnSpPr/>
              <p:nvPr/>
            </p:nvCxnSpPr>
            <p:spPr>
              <a:xfrm rot="10800000">
                <a:off x="-1" y="5864453"/>
                <a:ext cx="987003" cy="993545"/>
              </a:xfrm>
              <a:prstGeom prst="straightConnector1">
                <a:avLst/>
              </a:prstGeom>
              <a:noFill/>
              <a:ln w="9525" cap="flat" cmpd="sng">
                <a:solidFill>
                  <a:srgbClr val="D8D8D8">
                    <a:alpha val="23921"/>
                  </a:srgbClr>
                </a:solidFill>
                <a:prstDash val="solid"/>
                <a:miter lim="800000"/>
                <a:headEnd type="none" w="sm" len="sm"/>
                <a:tailEnd type="none" w="sm" len="sm"/>
              </a:ln>
            </p:spPr>
          </p:cxnSp>
        </p:grpSp>
      </p:grpSp>
      <p:sp>
        <p:nvSpPr>
          <p:cNvPr id="61" name="Google Shape;61;p24"/>
          <p:cNvSpPr txBox="1">
            <a:spLocks noGrp="1"/>
          </p:cNvSpPr>
          <p:nvPr>
            <p:ph type="title"/>
          </p:nvPr>
        </p:nvSpPr>
        <p:spPr>
          <a:xfrm>
            <a:off x="1295400" y="503853"/>
            <a:ext cx="9601200" cy="1142385"/>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rgbClr val="A43E27"/>
              </a:buClr>
              <a:buSzPts val="3200"/>
              <a:buFont typeface="Arial"/>
              <a:buNone/>
              <a:defRPr sz="3200" b="1" i="0" u="none" strike="noStrike" cap="none">
                <a:solidFill>
                  <a:srgbClr val="A43E27"/>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2" name="Google Shape;62;p24"/>
          <p:cNvSpPr txBox="1">
            <a:spLocks noGrp="1"/>
          </p:cNvSpPr>
          <p:nvPr>
            <p:ph type="body" idx="1"/>
          </p:nvPr>
        </p:nvSpPr>
        <p:spPr>
          <a:xfrm>
            <a:off x="1295400" y="1981201"/>
            <a:ext cx="9601200" cy="380999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800"/>
              </a:spcBef>
              <a:spcAft>
                <a:spcPts val="0"/>
              </a:spcAft>
              <a:buClr>
                <a:srgbClr val="A43E27"/>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90000"/>
              </a:lnSpc>
              <a:spcBef>
                <a:spcPts val="1200"/>
              </a:spcBef>
              <a:spcAft>
                <a:spcPts val="0"/>
              </a:spcAft>
              <a:buClr>
                <a:srgbClr val="A43E27"/>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30200" algn="l" rtl="0">
              <a:lnSpc>
                <a:spcPct val="90000"/>
              </a:lnSpc>
              <a:spcBef>
                <a:spcPts val="800"/>
              </a:spcBef>
              <a:spcAft>
                <a:spcPts val="0"/>
              </a:spcAft>
              <a:buClr>
                <a:srgbClr val="A43E27"/>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7500" algn="l" rtl="0">
              <a:lnSpc>
                <a:spcPct val="90000"/>
              </a:lnSpc>
              <a:spcBef>
                <a:spcPts val="8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600"/>
              </a:spcBef>
              <a:spcAft>
                <a:spcPts val="0"/>
              </a:spcAft>
              <a:buClr>
                <a:srgbClr val="A43E27"/>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228600" algn="l" rtl="0">
              <a:lnSpc>
                <a:spcPct val="90000"/>
              </a:lnSpc>
              <a:spcBef>
                <a:spcPts val="600"/>
              </a:spcBef>
              <a:spcAft>
                <a:spcPts val="0"/>
              </a:spcAft>
              <a:buClr>
                <a:srgbClr val="A43E27"/>
              </a:buClr>
              <a:buSzPts val="1400"/>
              <a:buFont typeface="Arial"/>
              <a:buNone/>
              <a:defRPr sz="1400" b="0" i="0" u="none" strike="noStrike" cap="none">
                <a:solidFill>
                  <a:schemeClr val="dk1"/>
                </a:solidFill>
                <a:latin typeface="Arial"/>
                <a:ea typeface="Arial"/>
                <a:cs typeface="Arial"/>
                <a:sym typeface="Arial"/>
              </a:defRPr>
            </a:lvl9pPr>
          </a:lstStyle>
          <a:p>
            <a:endParaRPr/>
          </a:p>
        </p:txBody>
      </p:sp>
      <p:cxnSp>
        <p:nvCxnSpPr>
          <p:cNvPr id="63" name="Google Shape;63;p24"/>
          <p:cNvCxnSpPr/>
          <p:nvPr/>
        </p:nvCxnSpPr>
        <p:spPr>
          <a:xfrm>
            <a:off x="609600" y="6172200"/>
            <a:ext cx="10972800" cy="0"/>
          </a:xfrm>
          <a:prstGeom prst="straightConnector1">
            <a:avLst/>
          </a:prstGeom>
          <a:noFill/>
          <a:ln w="12700" cap="flat" cmpd="sng">
            <a:solidFill>
              <a:srgbClr val="A43E27"/>
            </a:solidFill>
            <a:prstDash val="solid"/>
            <a:miter lim="800000"/>
            <a:headEnd type="none" w="sm" len="sm"/>
            <a:tailEnd type="none" w="sm" len="sm"/>
          </a:ln>
        </p:spPr>
      </p:cxnSp>
      <p:sp>
        <p:nvSpPr>
          <p:cNvPr id="64" name="Google Shape;64;p24"/>
          <p:cNvSpPr txBox="1">
            <a:spLocks noGrp="1"/>
          </p:cNvSpPr>
          <p:nvPr>
            <p:ph type="ftr" idx="11"/>
          </p:nvPr>
        </p:nvSpPr>
        <p:spPr>
          <a:xfrm>
            <a:off x="609601" y="6289679"/>
            <a:ext cx="6128030" cy="222436"/>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4142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5" name="Google Shape;65;p24"/>
          <p:cNvSpPr txBox="1">
            <a:spLocks noGrp="1"/>
          </p:cNvSpPr>
          <p:nvPr>
            <p:ph type="dt" idx="10"/>
          </p:nvPr>
        </p:nvSpPr>
        <p:spPr>
          <a:xfrm>
            <a:off x="9294042" y="6289679"/>
            <a:ext cx="965946" cy="222436"/>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100" b="0" i="0" u="none" strike="noStrike" cap="none">
                <a:solidFill>
                  <a:srgbClr val="4142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6" name="Google Shape;66;p24"/>
          <p:cNvSpPr txBox="1">
            <a:spLocks noGrp="1"/>
          </p:cNvSpPr>
          <p:nvPr>
            <p:ph type="sldNum" idx="12"/>
          </p:nvPr>
        </p:nvSpPr>
        <p:spPr>
          <a:xfrm>
            <a:off x="10665311" y="6289679"/>
            <a:ext cx="918882" cy="22243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41424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l-SI"/>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jp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8" Type="http://schemas.openxmlformats.org/officeDocument/2006/relationships/hyperlink" Target="https://nolej.io/" TargetMode="External"/><Relationship Id="rId13" Type="http://schemas.openxmlformats.org/officeDocument/2006/relationships/image" Target="../media/image8.jpg"/><Relationship Id="rId3" Type="http://schemas.openxmlformats.org/officeDocument/2006/relationships/image" Target="../media/image9.jpg"/><Relationship Id="rId7" Type="http://schemas.openxmlformats.org/officeDocument/2006/relationships/hyperlink" Target="https://teachermatic.com/generators/" TargetMode="External"/><Relationship Id="rId12" Type="http://schemas.openxmlformats.org/officeDocument/2006/relationships/hyperlink" Target="https://theresanaiforthat.com/ai/retinello/"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prepai.io/us/?ref=taaft" TargetMode="External"/><Relationship Id="rId11" Type="http://schemas.openxmlformats.org/officeDocument/2006/relationships/hyperlink" Target="https://activerecall.com/" TargetMode="External"/><Relationship Id="rId5" Type="http://schemas.openxmlformats.org/officeDocument/2006/relationships/hyperlink" Target="https://app.magicschool.ai/" TargetMode="External"/><Relationship Id="rId10" Type="http://schemas.openxmlformats.org/officeDocument/2006/relationships/hyperlink" Target="https://www.feyn.ai/examples" TargetMode="External"/><Relationship Id="rId4" Type="http://schemas.openxmlformats.org/officeDocument/2006/relationships/image" Target="../media/image15.jpg"/><Relationship Id="rId9" Type="http://schemas.openxmlformats.org/officeDocument/2006/relationships/hyperlink" Target="https://www.gradescope.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hyperlink" Target="https://www.w3.org/TR/WCAG21/" TargetMode="External"/><Relationship Id="rId4" Type="http://schemas.openxmlformats.org/officeDocument/2006/relationships/image" Target="../media/image15.jpg"/></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4.jpg"/></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3.jpg"/></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3.jpg"/></Relationships>
</file>

<file path=ppt/slides/_rels/slide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3.jpg"/></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6.jp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0.jpg"/></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6.jpg"/></Relationships>
</file>

<file path=ppt/slides/_rels/slide2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6.jpg"/></Relationships>
</file>

<file path=ppt/slides/_rels/slide2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6.jpg"/></Relationships>
</file>

<file path=ppt/slides/_rels/slide2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3.jpg"/></Relationships>
</file>

<file path=ppt/slides/_rels/slide2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3.jpg"/></Relationships>
</file>

<file path=ppt/slides/_rels/slide2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3.jpg"/></Relationships>
</file>

<file path=ppt/slides/_rels/slide2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4.jpg"/></Relationships>
</file>

<file path=ppt/slides/_rels/slide2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7.jpg"/></Relationships>
</file>

<file path=ppt/slides/_rels/slide2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7.jpg"/></Relationships>
</file>

<file path=ppt/slides/_rels/slide2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7.jp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1.jpg"/></Relationships>
</file>

<file path=ppt/slides/_rels/slide3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3.jpg"/></Relationships>
</file>

<file path=ppt/slides/_rels/slide3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3.jpg"/></Relationships>
</file>

<file path=ppt/slides/_rels/slide3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4.jpg"/></Relationships>
</file>

<file path=ppt/slides/_rels/slide3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3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3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3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9.jpg"/><Relationship Id="rId7" Type="http://schemas.openxmlformats.org/officeDocument/2006/relationships/hyperlink" Target="https://lvp.digitalpromiseglobal.org/content-area/adult-learner/strategies/peer-feedback-peer-review-adult-learner/summary"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s://www.digitaleducationcouncil.com/post/the-next-era-of-assessment-a-global-review-of-ai-in-assessment-design" TargetMode="External"/><Relationship Id="rId5" Type="http://schemas.openxmlformats.org/officeDocument/2006/relationships/hyperlink" Target="https://feedbackfruits.com/blog/what-is-authentic-assessment-a-full-guide-for-educators" TargetMode="External"/><Relationship Id="rId10" Type="http://schemas.openxmlformats.org/officeDocument/2006/relationships/image" Target="../media/image8.jpg"/><Relationship Id="rId4" Type="http://schemas.openxmlformats.org/officeDocument/2006/relationships/hyperlink" Target="https://www.ctl.ox.ac.uk/included-designing-inclusive-assessments" TargetMode="External"/><Relationship Id="rId9" Type="http://schemas.openxmlformats.org/officeDocument/2006/relationships/image" Target="../media/image19.png"/></Relationships>
</file>

<file path=ppt/slides/_rels/slide3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20.jpg"/></Relationships>
</file>

<file path=ppt/slides/_rels/slide3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20.jpg"/></Relationships>
</file>

<file path=ppt/slides/_rels/slide3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20.jp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4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20.jpg"/></Relationships>
</file>

<file path=ppt/slides/_rels/slide4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20.jpg"/></Relationships>
</file>

<file path=ppt/slides/_rels/slide4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4.jpg"/></Relationships>
</file>

<file path=ppt/slides/_rels/slide43.xml.rels><?xml version="1.0" encoding="UTF-8" standalone="yes"?>
<Relationships xmlns="http://schemas.openxmlformats.org/package/2006/relationships"><Relationship Id="rId8" Type="http://schemas.openxmlformats.org/officeDocument/2006/relationships/hyperlink" Target="https://www.radicalcandor.com/blog/feedback-sandwich-praise-criticism" TargetMode="External"/><Relationship Id="rId3" Type="http://schemas.openxmlformats.org/officeDocument/2006/relationships/image" Target="../media/image9.jpg"/><Relationship Id="rId7" Type="http://schemas.openxmlformats.org/officeDocument/2006/relationships/hyperlink" Target="https://www.ucl.ac.uk/teaching-learning/generative-ai-hub/using-ai-tools-assessment"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hyperlink" Target="https://spencerauthor.com/ai-assessment/" TargetMode="External"/><Relationship Id="rId5" Type="http://schemas.openxmlformats.org/officeDocument/2006/relationships/hyperlink" Target="https://leonfurze.com/2023/12/18/the-ai-assessment-scale-version-2/" TargetMode="External"/><Relationship Id="rId4" Type="http://schemas.openxmlformats.org/officeDocument/2006/relationships/image" Target="../media/image21.jpg"/><Relationship Id="rId9" Type="http://schemas.openxmlformats.org/officeDocument/2006/relationships/image" Target="../media/image8.jpg"/></Relationships>
</file>

<file path=ppt/slides/_rels/slide44.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9.jpg"/><Relationship Id="rId7" Type="http://schemas.openxmlformats.org/officeDocument/2006/relationships/hyperlink" Target="https://www.education.lu.se/artikel/potential-impact-ai-tools-assessment"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hyperlink" Target="https://www.radicalcandor.com/blog/feedback-sandwich-praise-criticism" TargetMode="External"/><Relationship Id="rId5" Type="http://schemas.openxmlformats.org/officeDocument/2006/relationships/hyperlink" Target="https://www.ucl.ac.uk/teaching-learning/generative-ai-hub/using-ai-tools-assessment" TargetMode="External"/><Relationship Id="rId4" Type="http://schemas.openxmlformats.org/officeDocument/2006/relationships/image" Target="../media/image21.jpg"/></Relationships>
</file>

<file path=ppt/slides/_rels/slide45.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8.jp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https://doi.org/10.37074/jalt.2023.6.2.2" TargetMode="External"/><Relationship Id="rId5" Type="http://schemas.openxmlformats.org/officeDocument/2006/relationships/hyperlink" Target="https://www.linkedin.com/pulse/incorporating-ai-learning-assessments-guided-pathway-sean-mcminn" TargetMode="External"/><Relationship Id="rId4" Type="http://schemas.openxmlformats.org/officeDocument/2006/relationships/image" Target="../media/image21.jpg"/></Relationships>
</file>

<file path=ppt/slides/_rels/slide4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22.jpg"/></Relationships>
</file>

<file path=ppt/slides/_rels/slide4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23.jpg"/></Relationships>
</file>

<file path=ppt/slides/_rels/slide4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7.png"/><Relationship Id="rId7" Type="http://schemas.openxmlformats.org/officeDocument/2006/relationships/image" Target="../media/image26.jp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8.jpg"/><Relationship Id="rId5" Type="http://schemas.openxmlformats.org/officeDocument/2006/relationships/image" Target="../media/image24.jpg"/><Relationship Id="rId10" Type="http://schemas.openxmlformats.org/officeDocument/2006/relationships/image" Target="../media/image29.png"/><Relationship Id="rId4" Type="http://schemas.openxmlformats.org/officeDocument/2006/relationships/image" Target="../media/image1.png"/><Relationship Id="rId9"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24000">
              <a:schemeClr val="lt1"/>
            </a:gs>
            <a:gs pos="100000">
              <a:srgbClr val="F2F2F2">
                <a:alpha val="63921"/>
              </a:srgbClr>
            </a:gs>
          </a:gsLst>
          <a:lin ang="5400000" scaled="0"/>
        </a:gradFill>
        <a:effectLst/>
      </p:bgPr>
    </p:bg>
    <p:spTree>
      <p:nvGrpSpPr>
        <p:cNvPr id="1" name="Shape 392"/>
        <p:cNvGrpSpPr/>
        <p:nvPr/>
      </p:nvGrpSpPr>
      <p:grpSpPr>
        <a:xfrm>
          <a:off x="0" y="0"/>
          <a:ext cx="0" cy="0"/>
          <a:chOff x="0" y="0"/>
          <a:chExt cx="0" cy="0"/>
        </a:xfrm>
      </p:grpSpPr>
      <p:sp>
        <p:nvSpPr>
          <p:cNvPr id="393" name="Google Shape;393;p1"/>
          <p:cNvSpPr txBox="1">
            <a:spLocks noGrp="1"/>
          </p:cNvSpPr>
          <p:nvPr>
            <p:ph type="subTitle" idx="1"/>
          </p:nvPr>
        </p:nvSpPr>
        <p:spPr>
          <a:xfrm>
            <a:off x="1232885" y="5432563"/>
            <a:ext cx="9604310" cy="457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100"/>
              <a:buNone/>
            </a:pPr>
            <a:r>
              <a:rPr lang="sl-SI" sz="1100">
                <a:solidFill>
                  <a:srgbClr val="0070C0"/>
                </a:solidFill>
                <a:latin typeface="Calibri"/>
                <a:ea typeface="Calibri"/>
                <a:cs typeface="Calibri"/>
                <a:sym typeface="Calibri"/>
              </a:rPr>
              <a:t>Projekt št.</a:t>
            </a:r>
            <a:r>
              <a:rPr lang="sl-SI" sz="1100" b="1">
                <a:solidFill>
                  <a:srgbClr val="0070C0"/>
                </a:solidFill>
                <a:latin typeface="Calibri"/>
                <a:ea typeface="Calibri"/>
                <a:cs typeface="Calibri"/>
                <a:sym typeface="Calibri"/>
              </a:rPr>
              <a:t> 2024-1-AT01-KA220-ADU-000254167</a:t>
            </a:r>
            <a:endParaRPr sz="1100">
              <a:solidFill>
                <a:srgbClr val="0070C0"/>
              </a:solidFill>
              <a:latin typeface="Calibri"/>
              <a:ea typeface="Calibri"/>
              <a:cs typeface="Calibri"/>
              <a:sym typeface="Calibri"/>
            </a:endParaRPr>
          </a:p>
        </p:txBody>
      </p:sp>
      <p:pic>
        <p:nvPicPr>
          <p:cNvPr id="394" name="Google Shape;394;p1"/>
          <p:cNvPicPr preferRelativeResize="0"/>
          <p:nvPr/>
        </p:nvPicPr>
        <p:blipFill rotWithShape="1">
          <a:blip r:embed="rId3">
            <a:alphaModFix/>
          </a:blip>
          <a:srcRect t="21235" b="39429"/>
          <a:stretch/>
        </p:blipFill>
        <p:spPr>
          <a:xfrm>
            <a:off x="982197" y="850354"/>
            <a:ext cx="3576552" cy="1406846"/>
          </a:xfrm>
          <a:prstGeom prst="rect">
            <a:avLst/>
          </a:prstGeom>
          <a:noFill/>
          <a:ln>
            <a:noFill/>
          </a:ln>
        </p:spPr>
      </p:pic>
      <p:pic>
        <p:nvPicPr>
          <p:cNvPr id="395" name="Google Shape;395;p1" descr="Slika:Flag of Austria.svg - Wikipedija, prosta enciklopedija"/>
          <p:cNvPicPr preferRelativeResize="0"/>
          <p:nvPr/>
        </p:nvPicPr>
        <p:blipFill rotWithShape="1">
          <a:blip r:embed="rId4">
            <a:alphaModFix/>
          </a:blip>
          <a:srcRect/>
          <a:stretch/>
        </p:blipFill>
        <p:spPr>
          <a:xfrm>
            <a:off x="10149087" y="2193125"/>
            <a:ext cx="674955" cy="450533"/>
          </a:xfrm>
          <a:prstGeom prst="rect">
            <a:avLst/>
          </a:prstGeom>
          <a:noFill/>
          <a:ln>
            <a:noFill/>
          </a:ln>
        </p:spPr>
      </p:pic>
      <p:pic>
        <p:nvPicPr>
          <p:cNvPr id="396" name="Google Shape;396;p1" descr="Slika:Flag of Greece.svg - Wikipedija, prosta enciklopedija"/>
          <p:cNvPicPr preferRelativeResize="0"/>
          <p:nvPr/>
        </p:nvPicPr>
        <p:blipFill rotWithShape="1">
          <a:blip r:embed="rId5">
            <a:alphaModFix/>
          </a:blip>
          <a:srcRect/>
          <a:stretch/>
        </p:blipFill>
        <p:spPr>
          <a:xfrm>
            <a:off x="10154546" y="3447756"/>
            <a:ext cx="675060" cy="450040"/>
          </a:xfrm>
          <a:prstGeom prst="rect">
            <a:avLst/>
          </a:prstGeom>
          <a:noFill/>
          <a:ln>
            <a:noFill/>
          </a:ln>
        </p:spPr>
      </p:pic>
      <p:pic>
        <p:nvPicPr>
          <p:cNvPr id="397" name="Google Shape;397;p1" descr="Slika:Flag of Ireland.svg - Wikipedija, prosta enciklopedija"/>
          <p:cNvPicPr preferRelativeResize="0"/>
          <p:nvPr/>
        </p:nvPicPr>
        <p:blipFill rotWithShape="1">
          <a:blip r:embed="rId6">
            <a:alphaModFix/>
          </a:blip>
          <a:srcRect/>
          <a:stretch/>
        </p:blipFill>
        <p:spPr>
          <a:xfrm>
            <a:off x="10154546" y="4074825"/>
            <a:ext cx="669496" cy="334748"/>
          </a:xfrm>
          <a:prstGeom prst="rect">
            <a:avLst/>
          </a:prstGeom>
          <a:noFill/>
          <a:ln>
            <a:noFill/>
          </a:ln>
        </p:spPr>
      </p:pic>
      <p:pic>
        <p:nvPicPr>
          <p:cNvPr id="398" name="Google Shape;398;p1" descr="Slika:Flag of Cyprus.svg - Wikipedija, prosta enciklopedija"/>
          <p:cNvPicPr preferRelativeResize="0"/>
          <p:nvPr/>
        </p:nvPicPr>
        <p:blipFill rotWithShape="1">
          <a:blip r:embed="rId7">
            <a:alphaModFix/>
          </a:blip>
          <a:srcRect/>
          <a:stretch/>
        </p:blipFill>
        <p:spPr>
          <a:xfrm>
            <a:off x="10149087" y="2820687"/>
            <a:ext cx="674955" cy="450040"/>
          </a:xfrm>
          <a:prstGeom prst="rect">
            <a:avLst/>
          </a:prstGeom>
          <a:noFill/>
          <a:ln>
            <a:noFill/>
          </a:ln>
        </p:spPr>
      </p:pic>
      <p:pic>
        <p:nvPicPr>
          <p:cNvPr id="399" name="Google Shape;399;p1" descr="Flag of Slovenia - Wikipedia"/>
          <p:cNvPicPr preferRelativeResize="0"/>
          <p:nvPr/>
        </p:nvPicPr>
        <p:blipFill rotWithShape="1">
          <a:blip r:embed="rId8">
            <a:alphaModFix/>
          </a:blip>
          <a:srcRect/>
          <a:stretch/>
        </p:blipFill>
        <p:spPr>
          <a:xfrm>
            <a:off x="10154547" y="4586602"/>
            <a:ext cx="669495" cy="334748"/>
          </a:xfrm>
          <a:prstGeom prst="rect">
            <a:avLst/>
          </a:prstGeom>
          <a:noFill/>
          <a:ln>
            <a:noFill/>
          </a:ln>
        </p:spPr>
      </p:pic>
      <p:pic>
        <p:nvPicPr>
          <p:cNvPr id="400" name="Google Shape;400;p1"/>
          <p:cNvPicPr preferRelativeResize="0"/>
          <p:nvPr/>
        </p:nvPicPr>
        <p:blipFill rotWithShape="1">
          <a:blip r:embed="rId9">
            <a:alphaModFix/>
          </a:blip>
          <a:srcRect/>
          <a:stretch/>
        </p:blipFill>
        <p:spPr>
          <a:xfrm>
            <a:off x="8746584" y="5436828"/>
            <a:ext cx="2220297" cy="495376"/>
          </a:xfrm>
          <a:prstGeom prst="rect">
            <a:avLst/>
          </a:prstGeom>
          <a:noFill/>
          <a:ln>
            <a:noFill/>
          </a:ln>
        </p:spPr>
      </p:pic>
      <p:sp>
        <p:nvSpPr>
          <p:cNvPr id="401" name="Google Shape;401;p1"/>
          <p:cNvSpPr txBox="1"/>
          <p:nvPr/>
        </p:nvSpPr>
        <p:spPr>
          <a:xfrm>
            <a:off x="2602992" y="2713029"/>
            <a:ext cx="6180598" cy="1282070"/>
          </a:xfrm>
          <a:prstGeom prst="rect">
            <a:avLst/>
          </a:prstGeom>
          <a:noFill/>
          <a:ln>
            <a:noFill/>
          </a:ln>
        </p:spPr>
        <p:txBody>
          <a:bodyPr spcFirstLastPara="1" wrap="square" lIns="91425" tIns="45700" rIns="91425" bIns="45700" anchor="b" anchorCtr="0">
            <a:normAutofit/>
          </a:bodyPr>
          <a:lstStyle/>
          <a:p>
            <a:pPr marL="0" marR="0" lvl="0" indent="0" algn="ctr" rtl="0">
              <a:lnSpc>
                <a:spcPct val="76000"/>
              </a:lnSpc>
              <a:spcBef>
                <a:spcPts val="0"/>
              </a:spcBef>
              <a:spcAft>
                <a:spcPts val="0"/>
              </a:spcAft>
              <a:buClr>
                <a:srgbClr val="C52B87"/>
              </a:buClr>
              <a:buSzPts val="4000"/>
              <a:buFont typeface="Calibri"/>
              <a:buNone/>
            </a:pPr>
            <a:r>
              <a:rPr lang="sl-SI" sz="4000" b="1" i="0" u="none" strike="noStrike" cap="none">
                <a:solidFill>
                  <a:srgbClr val="C52B87"/>
                </a:solidFill>
                <a:latin typeface="Calibri"/>
                <a:ea typeface="Calibri"/>
                <a:cs typeface="Calibri"/>
                <a:sym typeface="Calibri"/>
              </a:rPr>
              <a:t>Ocenjevanje v digitalni dobi</a:t>
            </a:r>
            <a:endParaRPr sz="1400" b="0" i="0" u="none" strike="noStrike" cap="none">
              <a:solidFill>
                <a:srgbClr val="000000"/>
              </a:solidFill>
              <a:latin typeface="Arial"/>
              <a:ea typeface="Arial"/>
              <a:cs typeface="Arial"/>
              <a:sym typeface="Arial"/>
            </a:endParaRPr>
          </a:p>
        </p:txBody>
      </p:sp>
      <p:sp>
        <p:nvSpPr>
          <p:cNvPr id="402" name="Google Shape;402;p1"/>
          <p:cNvSpPr txBox="1"/>
          <p:nvPr/>
        </p:nvSpPr>
        <p:spPr>
          <a:xfrm>
            <a:off x="2830858" y="4092789"/>
            <a:ext cx="6180598" cy="667163"/>
          </a:xfrm>
          <a:prstGeom prst="rect">
            <a:avLst/>
          </a:prstGeom>
          <a:noFill/>
          <a:ln>
            <a:noFill/>
          </a:ln>
        </p:spPr>
        <p:txBody>
          <a:bodyPr spcFirstLastPara="1" wrap="square" lIns="91425" tIns="45700" rIns="91425" bIns="45700" anchor="b" anchorCtr="0">
            <a:normAutofit lnSpcReduction="10000"/>
          </a:bodyPr>
          <a:lstStyle/>
          <a:p>
            <a:pPr marL="0" marR="0" lvl="0" indent="0" algn="ctr" rtl="0">
              <a:lnSpc>
                <a:spcPct val="76000"/>
              </a:lnSpc>
              <a:spcBef>
                <a:spcPts val="0"/>
              </a:spcBef>
              <a:spcAft>
                <a:spcPts val="0"/>
              </a:spcAft>
              <a:buClr>
                <a:srgbClr val="C52B87"/>
              </a:buClr>
              <a:buSzPts val="2800"/>
              <a:buFont typeface="Calibri"/>
              <a:buNone/>
            </a:pPr>
            <a:r>
              <a:rPr lang="sl-SI" sz="2800" b="1" i="0" u="none" strike="noStrike" cap="none">
                <a:solidFill>
                  <a:srgbClr val="C52B87"/>
                </a:solidFill>
                <a:latin typeface="Calibri"/>
                <a:ea typeface="Calibri"/>
                <a:cs typeface="Calibri"/>
                <a:sym typeface="Calibri"/>
              </a:rPr>
              <a:t>Digitalno ocenjevanje in ocenjevanje, podprto z umetno inteligenco </a:t>
            </a:r>
            <a:endParaRPr sz="1400" b="0" i="0" u="none" strike="noStrike" cap="none">
              <a:solidFill>
                <a:srgbClr val="000000"/>
              </a:solidFill>
              <a:latin typeface="Arial"/>
              <a:ea typeface="Arial"/>
              <a:cs typeface="Arial"/>
              <a:sym typeface="Arial"/>
            </a:endParaRPr>
          </a:p>
        </p:txBody>
      </p:sp>
      <p:pic>
        <p:nvPicPr>
          <p:cNvPr id="12" name="Slika 11">
            <a:extLst>
              <a:ext uri="{FF2B5EF4-FFF2-40B4-BE49-F238E27FC236}">
                <a16:creationId xmlns:a16="http://schemas.microsoft.com/office/drawing/2014/main" id="{10CF9A24-9780-4B65-96EB-C5D4C21921D3}"/>
              </a:ext>
            </a:extLst>
          </p:cNvPr>
          <p:cNvPicPr>
            <a:picLocks noChangeAspect="1"/>
          </p:cNvPicPr>
          <p:nvPr/>
        </p:nvPicPr>
        <p:blipFill>
          <a:blip r:embed="rId10"/>
          <a:stretch>
            <a:fillRect/>
          </a:stretch>
        </p:blipFill>
        <p:spPr>
          <a:xfrm>
            <a:off x="8366361" y="5450350"/>
            <a:ext cx="2535677" cy="5319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64"/>
        <p:cNvGrpSpPr/>
        <p:nvPr/>
      </p:nvGrpSpPr>
      <p:grpSpPr>
        <a:xfrm>
          <a:off x="0" y="0"/>
          <a:ext cx="0" cy="0"/>
          <a:chOff x="0" y="0"/>
          <a:chExt cx="0" cy="0"/>
        </a:xfrm>
      </p:grpSpPr>
      <p:pic>
        <p:nvPicPr>
          <p:cNvPr id="465" name="Google Shape;465;g3ae70b7d73a_0_15"/>
          <p:cNvPicPr preferRelativeResize="0">
            <a:picLocks noGrp="1"/>
          </p:cNvPicPr>
          <p:nvPr>
            <p:ph type="pic" idx="2"/>
          </p:nvPr>
        </p:nvPicPr>
        <p:blipFill rotWithShape="1">
          <a:blip r:embed="rId4">
            <a:alphaModFix/>
          </a:blip>
          <a:srcRect t="3908" b="3916"/>
          <a:stretch/>
        </p:blipFill>
        <p:spPr>
          <a:xfrm>
            <a:off x="7837798" y="2177750"/>
            <a:ext cx="3785700" cy="3489600"/>
          </a:xfrm>
          <a:prstGeom prst="rect">
            <a:avLst/>
          </a:prstGeom>
          <a:noFill/>
          <a:ln>
            <a:noFill/>
          </a:ln>
        </p:spPr>
      </p:pic>
      <p:sp>
        <p:nvSpPr>
          <p:cNvPr id="466" name="Google Shape;466;g3ae70b7d73a_0_15"/>
          <p:cNvSpPr/>
          <p:nvPr/>
        </p:nvSpPr>
        <p:spPr>
          <a:xfrm>
            <a:off x="327803" y="1145073"/>
            <a:ext cx="6495600" cy="456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sl-SI" sz="2000" b="1" i="0" u="none" strike="noStrike" cap="none">
                <a:solidFill>
                  <a:srgbClr val="0070C0"/>
                </a:solidFill>
                <a:latin typeface="Calibri"/>
                <a:ea typeface="Calibri"/>
                <a:cs typeface="Calibri"/>
                <a:sym typeface="Calibri"/>
              </a:rPr>
              <a:t>Preverite svoje ocenjevanje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Čas je, da razmislite o svojih trenutnih praksah.</a:t>
            </a:r>
            <a:endParaRPr sz="1400" b="0" i="0" u="none" strike="noStrike" cap="none">
              <a:solidFill>
                <a:srgbClr val="5F625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Navodila:</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Korak 1. Izberite eno obstoječe ocenjevanje iz vaše trenutne ali pretekle pedagoške prakse.</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br>
              <a:rPr lang="sl-SI" sz="1600" b="0" i="0" u="none" strike="noStrike" cap="none">
                <a:solidFill>
                  <a:srgbClr val="5F625F"/>
                </a:solidFill>
                <a:latin typeface="Calibri"/>
                <a:ea typeface="Calibri"/>
                <a:cs typeface="Calibri"/>
                <a:sym typeface="Calibri"/>
              </a:rPr>
            </a:br>
            <a:r>
              <a:rPr lang="sl-SI" sz="1600" b="0" i="0" u="none" strike="noStrike" cap="none">
                <a:solidFill>
                  <a:srgbClr val="5F625F"/>
                </a:solidFill>
                <a:latin typeface="Calibri"/>
                <a:ea typeface="Calibri"/>
                <a:cs typeface="Calibri"/>
                <a:sym typeface="Calibri"/>
              </a:rPr>
              <a:t>Korak 2. Razvrstite ga kot </a:t>
            </a:r>
            <a:r>
              <a:rPr lang="sl-SI" sz="1600" b="1" i="0" u="none" strike="noStrike" cap="none">
                <a:solidFill>
                  <a:srgbClr val="5F625F"/>
                </a:solidFill>
                <a:latin typeface="Calibri"/>
                <a:ea typeface="Calibri"/>
                <a:cs typeface="Calibri"/>
                <a:sym typeface="Calibri"/>
              </a:rPr>
              <a:t>diagnostično</a:t>
            </a:r>
            <a:r>
              <a:rPr lang="sl-SI" sz="1600" b="0" i="0" u="none" strike="noStrike" cap="none">
                <a:solidFill>
                  <a:srgbClr val="5F625F"/>
                </a:solidFill>
                <a:latin typeface="Calibri"/>
                <a:ea typeface="Calibri"/>
                <a:cs typeface="Calibri"/>
                <a:sym typeface="Calibri"/>
              </a:rPr>
              <a:t>, </a:t>
            </a:r>
            <a:r>
              <a:rPr lang="sl-SI" sz="1600" b="1" i="0" u="none" strike="noStrike" cap="none">
                <a:solidFill>
                  <a:srgbClr val="5F625F"/>
                </a:solidFill>
                <a:latin typeface="Calibri"/>
                <a:ea typeface="Calibri"/>
                <a:cs typeface="Calibri"/>
                <a:sym typeface="Calibri"/>
              </a:rPr>
              <a:t>formativno </a:t>
            </a:r>
            <a:r>
              <a:rPr lang="sl-SI" sz="1600" b="0" i="0" u="none" strike="noStrike" cap="none">
                <a:solidFill>
                  <a:srgbClr val="5F625F"/>
                </a:solidFill>
                <a:latin typeface="Calibri"/>
                <a:ea typeface="Calibri"/>
                <a:cs typeface="Calibri"/>
                <a:sym typeface="Calibri"/>
              </a:rPr>
              <a:t>ali </a:t>
            </a:r>
            <a:r>
              <a:rPr lang="sl-SI" sz="1600" b="1" i="0" u="none" strike="noStrike" cap="none">
                <a:solidFill>
                  <a:srgbClr val="5F625F"/>
                </a:solidFill>
                <a:latin typeface="Calibri"/>
                <a:ea typeface="Calibri"/>
                <a:cs typeface="Calibri"/>
                <a:sym typeface="Calibri"/>
              </a:rPr>
              <a:t>sumativno</a:t>
            </a:r>
            <a:r>
              <a:rPr lang="sl-SI" sz="1600" b="0" i="0" u="none" strike="noStrike" cap="none">
                <a:solidFill>
                  <a:srgbClr val="5F625F"/>
                </a:solidFill>
                <a:latin typeface="Calibri"/>
                <a:ea typeface="Calibri"/>
                <a:cs typeface="Calibri"/>
                <a:sym typeface="Calibri"/>
              </a:rPr>
              <a:t>.</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Korak 3. Uporabite </a:t>
            </a:r>
            <a:r>
              <a:rPr lang="sl-SI" sz="1600" b="1" i="0" u="none" strike="noStrike" cap="none">
                <a:solidFill>
                  <a:srgbClr val="5F625F"/>
                </a:solidFill>
                <a:latin typeface="Calibri"/>
                <a:ea typeface="Calibri"/>
                <a:cs typeface="Calibri"/>
                <a:sym typeface="Calibri"/>
              </a:rPr>
              <a:t>Furzejevo lestvico</a:t>
            </a:r>
            <a:r>
              <a:rPr lang="sl-SI" sz="1600" b="0" i="0" u="none" strike="noStrike" cap="none">
                <a:solidFill>
                  <a:srgbClr val="5F625F"/>
                </a:solidFill>
                <a:latin typeface="Calibri"/>
                <a:ea typeface="Calibri"/>
                <a:cs typeface="Calibri"/>
                <a:sym typeface="Calibri"/>
              </a:rPr>
              <a:t>: kam trenutno sodi? (npr. »Brez AI«?)</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sz="1600" b="1" i="0" u="none" strike="noStrike" cap="none">
                <a:solidFill>
                  <a:srgbClr val="5F625F"/>
                </a:solidFill>
                <a:latin typeface="Calibri"/>
                <a:ea typeface="Calibri"/>
                <a:cs typeface="Calibri"/>
                <a:sym typeface="Calibri"/>
              </a:rPr>
              <a:t>Razmislek: </a:t>
            </a:r>
            <a:r>
              <a:rPr lang="sl-SI" sz="1600" b="0" i="0" u="none" strike="noStrike" cap="none">
                <a:solidFill>
                  <a:srgbClr val="5F625F"/>
                </a:solidFill>
                <a:latin typeface="Calibri"/>
                <a:ea typeface="Calibri"/>
                <a:cs typeface="Calibri"/>
                <a:sym typeface="Calibri"/>
              </a:rPr>
              <a:t>Če bi učenec danes pri tej nalogi uporabil ChatGPT, bi to razveljavilo rezultate? Če da, ali bi morali spremeniti njegovo mesto na lestvici (npr. vključiti AI ali nadzorovano okolje)?</a:t>
            </a:r>
            <a:endParaRPr sz="1600" b="0" i="0" u="none" strike="noStrike" cap="none">
              <a:solidFill>
                <a:srgbClr val="5F625F"/>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900"/>
              <a:buFont typeface="Arial"/>
              <a:buNone/>
            </a:pPr>
            <a:endParaRPr sz="900" b="0" i="0" u="none" strike="noStrike" cap="none">
              <a:solidFill>
                <a:srgbClr val="2D2E2D"/>
              </a:solidFill>
              <a:latin typeface="Arial"/>
              <a:ea typeface="Arial"/>
              <a:cs typeface="Arial"/>
              <a:sym typeface="Arial"/>
            </a:endParaRPr>
          </a:p>
        </p:txBody>
      </p:sp>
      <p:sp>
        <p:nvSpPr>
          <p:cNvPr id="467" name="Google Shape;467;g3ae70b7d73a_0_15"/>
          <p:cNvSpPr txBox="1"/>
          <p:nvPr/>
        </p:nvSpPr>
        <p:spPr>
          <a:xfrm>
            <a:off x="525861" y="407091"/>
            <a:ext cx="51159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Dejavnost 1</a:t>
            </a:r>
            <a:endParaRPr sz="1400" b="0" i="0" u="none" strike="noStrike" cap="none">
              <a:solidFill>
                <a:srgbClr val="000000"/>
              </a:solidFill>
              <a:latin typeface="Arial"/>
              <a:ea typeface="Arial"/>
              <a:cs typeface="Arial"/>
              <a:sym typeface="Arial"/>
            </a:endParaRPr>
          </a:p>
        </p:txBody>
      </p:sp>
      <p:pic>
        <p:nvPicPr>
          <p:cNvPr id="5" name="Slika 4">
            <a:extLst>
              <a:ext uri="{FF2B5EF4-FFF2-40B4-BE49-F238E27FC236}">
                <a16:creationId xmlns:a16="http://schemas.microsoft.com/office/drawing/2014/main" id="{4D90A331-B90C-45EE-B087-511E35143132}"/>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88D5F6B9-B145-420B-B279-681E3C236CE7}"/>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71"/>
        <p:cNvGrpSpPr/>
        <p:nvPr/>
      </p:nvGrpSpPr>
      <p:grpSpPr>
        <a:xfrm>
          <a:off x="0" y="0"/>
          <a:ext cx="0" cy="0"/>
          <a:chOff x="0" y="0"/>
          <a:chExt cx="0" cy="0"/>
        </a:xfrm>
      </p:grpSpPr>
      <p:pic>
        <p:nvPicPr>
          <p:cNvPr id="472" name="Google Shape;472;g3adc94a52c7_0_39"/>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473" name="Google Shape;473;g3adc94a52c7_0_39"/>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Oblikovanje digitalnega ocenjevanja, usmerjenega v učenca</a:t>
            </a:r>
            <a:endParaRPr sz="2600" b="1" i="0" u="none" strike="noStrike" cap="none">
              <a:solidFill>
                <a:srgbClr val="C52B87"/>
              </a:solidFill>
              <a:latin typeface="Calibri"/>
              <a:ea typeface="Calibri"/>
              <a:cs typeface="Calibri"/>
              <a:sym typeface="Calibri"/>
            </a:endParaRPr>
          </a:p>
        </p:txBody>
      </p:sp>
      <p:sp>
        <p:nvSpPr>
          <p:cNvPr id="474" name="Google Shape;474;g3adc94a52c7_0_39"/>
          <p:cNvSpPr/>
          <p:nvPr/>
        </p:nvSpPr>
        <p:spPr>
          <a:xfrm>
            <a:off x="678550" y="1252425"/>
            <a:ext cx="8027400" cy="49167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sl-SI" b="1" i="1" u="none" strike="noStrike" cap="none" dirty="0">
                <a:solidFill>
                  <a:srgbClr val="5F625F"/>
                </a:solidFill>
                <a:latin typeface="Calibri"/>
                <a:ea typeface="Calibri"/>
                <a:cs typeface="Calibri"/>
                <a:sym typeface="Calibri"/>
              </a:rPr>
              <a:t>1. Izbira pravih orodij: </a:t>
            </a:r>
            <a:r>
              <a:rPr lang="sl-SI" b="0" i="0" u="none" strike="noStrike" cap="none" dirty="0">
                <a:solidFill>
                  <a:srgbClr val="5F625F"/>
                </a:solidFill>
                <a:latin typeface="Calibri"/>
                <a:ea typeface="Calibri"/>
                <a:cs typeface="Calibri"/>
                <a:sym typeface="Calibri"/>
              </a:rPr>
              <a:t>Pri digitalnem ocenjevanju moramo dati prednost vrednosti. Ključno je, da orodja izbiramo glede na specifično ocenjevalno funkcijo, ki jo opravljajo. Glede na gradivo tečaja umetna inteligenca in digitalna orodja na splošno podpirajo ocenjevanje na štiri ključne načine:</a:t>
            </a: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b="1" i="0" u="sng" strike="noStrike" cap="none" dirty="0">
                <a:solidFill>
                  <a:srgbClr val="5F625F"/>
                </a:solidFill>
                <a:latin typeface="Calibri"/>
                <a:ea typeface="Calibri"/>
                <a:cs typeface="Calibri"/>
                <a:sym typeface="Calibri"/>
              </a:rPr>
              <a:t>Avtomatizacija ustvarjanja</a:t>
            </a:r>
            <a:r>
              <a:rPr lang="sl-SI" b="0" i="0" u="none" strike="noStrike" cap="none" dirty="0">
                <a:solidFill>
                  <a:srgbClr val="5F625F"/>
                </a:solidFill>
                <a:latin typeface="Calibri"/>
                <a:ea typeface="Calibri"/>
                <a:cs typeface="Calibri"/>
                <a:sym typeface="Calibri"/>
              </a:rPr>
              <a:t>: Orodja, ki izobraževalcem pomagajo hitro ustvarjati teme, vprašanja in rubrike. Primeri: </a:t>
            </a:r>
            <a:r>
              <a:rPr lang="sl-SI" b="0" i="0" u="sng" strike="noStrike" cap="none" dirty="0" err="1">
                <a:solidFill>
                  <a:schemeClr val="hlink"/>
                </a:solidFill>
                <a:latin typeface="Calibri"/>
                <a:ea typeface="Calibri"/>
                <a:cs typeface="Calibri"/>
                <a:sym typeface="Calibri"/>
                <a:hlinkClick r:id="rId5"/>
              </a:rPr>
              <a:t>MagischoolAI</a:t>
            </a:r>
            <a:r>
              <a:rPr lang="sl-SI" b="0" i="0" u="none" strike="noStrike" cap="none" dirty="0">
                <a:solidFill>
                  <a:schemeClr val="dk2"/>
                </a:solidFill>
                <a:latin typeface="Calibri"/>
                <a:ea typeface="Calibri"/>
                <a:cs typeface="Calibri"/>
                <a:sym typeface="Calibri"/>
              </a:rPr>
              <a:t>, </a:t>
            </a:r>
            <a:r>
              <a:rPr lang="sl-SI" b="0" i="0" u="sng" strike="noStrike" cap="none" dirty="0" err="1">
                <a:solidFill>
                  <a:schemeClr val="hlink"/>
                </a:solidFill>
                <a:latin typeface="Calibri"/>
                <a:ea typeface="Calibri"/>
                <a:cs typeface="Calibri"/>
                <a:sym typeface="Calibri"/>
                <a:hlinkClick r:id="rId6"/>
              </a:rPr>
              <a:t>PrepAI</a:t>
            </a:r>
            <a:r>
              <a:rPr lang="sl-SI" b="0" i="0" u="none" strike="noStrike" cap="none" dirty="0">
                <a:solidFill>
                  <a:schemeClr val="dk2"/>
                </a:solidFill>
                <a:latin typeface="Calibri"/>
                <a:ea typeface="Calibri"/>
                <a:cs typeface="Calibri"/>
                <a:sym typeface="Calibri"/>
              </a:rPr>
              <a:t>, </a:t>
            </a:r>
            <a:r>
              <a:rPr lang="sl-SI" b="0" i="0" u="sng" strike="noStrike" cap="none" dirty="0">
                <a:solidFill>
                  <a:schemeClr val="hlink"/>
                </a:solidFill>
                <a:latin typeface="Calibri"/>
                <a:ea typeface="Calibri"/>
                <a:cs typeface="Calibri"/>
                <a:sym typeface="Calibri"/>
                <a:hlinkClick r:id="rId7"/>
              </a:rPr>
              <a:t>TEACHERMATIC</a:t>
            </a:r>
            <a:r>
              <a:rPr lang="sl-SI" b="0" i="0" u="none" strike="noStrike" cap="none" dirty="0">
                <a:solidFill>
                  <a:schemeClr val="dk2"/>
                </a:solidFill>
                <a:latin typeface="Calibri"/>
                <a:ea typeface="Calibri"/>
                <a:cs typeface="Calibri"/>
                <a:sym typeface="Calibri"/>
              </a:rPr>
              <a:t>, </a:t>
            </a:r>
            <a:r>
              <a:rPr lang="sl-SI" b="0" i="0" u="sng" strike="noStrike" cap="none" dirty="0" err="1">
                <a:solidFill>
                  <a:schemeClr val="hlink"/>
                </a:solidFill>
                <a:latin typeface="Calibri"/>
                <a:ea typeface="Calibri"/>
                <a:cs typeface="Calibri"/>
                <a:sym typeface="Calibri"/>
                <a:hlinkClick r:id="rId8"/>
              </a:rPr>
              <a:t>Nolej</a:t>
            </a:r>
            <a:r>
              <a:rPr lang="sl-SI" b="0" i="0" u="none" strike="noStrike" cap="none" dirty="0">
                <a:solidFill>
                  <a:schemeClr val="dk2"/>
                </a:solidFill>
                <a:latin typeface="Calibri"/>
                <a:ea typeface="Calibri"/>
                <a:cs typeface="Calibri"/>
                <a:sym typeface="Calibri"/>
              </a:rPr>
              <a:t>. </a:t>
            </a:r>
            <a:r>
              <a:rPr lang="sl-SI" b="0" i="0" u="none" strike="noStrike" cap="none" dirty="0">
                <a:solidFill>
                  <a:srgbClr val="5F625F"/>
                </a:solidFill>
                <a:latin typeface="Calibri"/>
                <a:ea typeface="Calibri"/>
                <a:cs typeface="Calibri"/>
                <a:sym typeface="Calibri"/>
              </a:rPr>
              <a:t>Primer uporabe: Ustvarjanje zbirke vprašanj za kviz za diagnostični test.</a:t>
            </a:r>
            <a:endParaRPr b="0" i="0" u="none" strike="noStrike" cap="none" dirty="0">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b="1" i="0" u="sng" strike="noStrike" cap="none" dirty="0">
                <a:solidFill>
                  <a:srgbClr val="5F625F"/>
                </a:solidFill>
                <a:latin typeface="Calibri"/>
                <a:ea typeface="Calibri"/>
                <a:cs typeface="Calibri"/>
                <a:sym typeface="Calibri"/>
              </a:rPr>
              <a:t>Avtomatizacija ocenjevanja</a:t>
            </a:r>
            <a:r>
              <a:rPr lang="sl-SI" b="0" i="0" u="sng" strike="noStrike" cap="none" dirty="0">
                <a:solidFill>
                  <a:srgbClr val="5F625F"/>
                </a:solidFill>
                <a:latin typeface="Calibri"/>
                <a:ea typeface="Calibri"/>
                <a:cs typeface="Calibri"/>
                <a:sym typeface="Calibri"/>
              </a:rPr>
              <a:t>: </a:t>
            </a:r>
            <a:r>
              <a:rPr lang="sl-SI" b="0" i="0" u="none" strike="noStrike" cap="none" dirty="0">
                <a:solidFill>
                  <a:srgbClr val="5F625F"/>
                </a:solidFill>
                <a:latin typeface="Calibri"/>
                <a:ea typeface="Calibri"/>
                <a:cs typeface="Calibri"/>
                <a:sym typeface="Calibri"/>
              </a:rPr>
              <a:t>Orodja, ki pospešijo doslednost pri ocenjevanju in tako sprostijo čas za kvalitativno povratno informacijo. Primeri: </a:t>
            </a:r>
            <a:r>
              <a:rPr lang="sl-SI" b="0" i="0" u="sng" strike="noStrike" cap="none" dirty="0" err="1">
                <a:solidFill>
                  <a:schemeClr val="hlink"/>
                </a:solidFill>
                <a:latin typeface="Calibri"/>
                <a:ea typeface="Calibri"/>
                <a:cs typeface="Calibri"/>
                <a:sym typeface="Calibri"/>
                <a:hlinkClick r:id="rId9"/>
              </a:rPr>
              <a:t>Gradescope</a:t>
            </a:r>
            <a:r>
              <a:rPr lang="sl-SI" b="0" i="0" u="none" strike="noStrike" cap="none" dirty="0">
                <a:solidFill>
                  <a:schemeClr val="dk2"/>
                </a:solidFill>
                <a:latin typeface="Calibri"/>
                <a:ea typeface="Calibri"/>
                <a:cs typeface="Calibri"/>
                <a:sym typeface="Calibri"/>
              </a:rPr>
              <a:t>, </a:t>
            </a:r>
            <a:r>
              <a:rPr lang="sl-SI" b="0" i="0" u="sng" strike="noStrike" cap="none" dirty="0" err="1">
                <a:solidFill>
                  <a:schemeClr val="hlink"/>
                </a:solidFill>
                <a:latin typeface="Calibri"/>
                <a:ea typeface="Calibri"/>
                <a:cs typeface="Calibri"/>
                <a:sym typeface="Calibri"/>
                <a:hlinkClick r:id="rId5"/>
              </a:rPr>
              <a:t>MagischoolAI</a:t>
            </a:r>
            <a:r>
              <a:rPr lang="sl-SI" b="0" i="0" u="none" strike="noStrike" cap="none" dirty="0">
                <a:solidFill>
                  <a:srgbClr val="5F625F"/>
                </a:solidFill>
                <a:latin typeface="Calibri"/>
                <a:ea typeface="Calibri"/>
                <a:cs typeface="Calibri"/>
                <a:sym typeface="Calibri"/>
              </a:rPr>
              <a:t>. Primer uporabe: Ocenjevanje vprašanj z več možnimi odgovori pri formativnem ocenjevanju.</a:t>
            </a:r>
            <a:endParaRPr b="0" i="0" u="none" strike="noStrike" cap="none" dirty="0">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b="1" i="0" u="sng" strike="noStrike" cap="none" dirty="0">
                <a:solidFill>
                  <a:srgbClr val="5F625F"/>
                </a:solidFill>
                <a:latin typeface="Calibri"/>
                <a:ea typeface="Calibri"/>
                <a:cs typeface="Calibri"/>
                <a:sym typeface="Calibri"/>
              </a:rPr>
              <a:t>Prilagajanje težavnosti (prilagodljivo učenje): </a:t>
            </a:r>
            <a:r>
              <a:rPr lang="sl-SI" b="0" i="0" u="none" strike="noStrike" cap="none" dirty="0">
                <a:solidFill>
                  <a:srgbClr val="5F625F"/>
                </a:solidFill>
                <a:latin typeface="Calibri"/>
                <a:ea typeface="Calibri"/>
                <a:cs typeface="Calibri"/>
                <a:sym typeface="Calibri"/>
              </a:rPr>
              <a:t>Orodja, ki vprašanja prilagajajo v realnem času na podlagi odgovorov učenca. Primeri: vtičnik </a:t>
            </a:r>
            <a:r>
              <a:rPr lang="sl-SI" b="0" i="0" u="none" strike="noStrike" cap="none" dirty="0" err="1">
                <a:solidFill>
                  <a:srgbClr val="5F625F"/>
                </a:solidFill>
                <a:latin typeface="Calibri"/>
                <a:ea typeface="Calibri"/>
                <a:cs typeface="Calibri"/>
                <a:sym typeface="Calibri"/>
              </a:rPr>
              <a:t>Adaptive</a:t>
            </a:r>
            <a:r>
              <a:rPr lang="sl-SI" b="0" i="0" u="none" strike="noStrike" cap="none" dirty="0">
                <a:solidFill>
                  <a:srgbClr val="5F625F"/>
                </a:solidFill>
                <a:latin typeface="Calibri"/>
                <a:ea typeface="Calibri"/>
                <a:cs typeface="Calibri"/>
                <a:sym typeface="Calibri"/>
              </a:rPr>
              <a:t> </a:t>
            </a:r>
            <a:r>
              <a:rPr lang="sl-SI" b="0" i="0" u="none" strike="noStrike" cap="none" dirty="0" err="1">
                <a:solidFill>
                  <a:srgbClr val="5F625F"/>
                </a:solidFill>
                <a:latin typeface="Calibri"/>
                <a:ea typeface="Calibri"/>
                <a:cs typeface="Calibri"/>
                <a:sym typeface="Calibri"/>
              </a:rPr>
              <a:t>Quiz</a:t>
            </a:r>
            <a:r>
              <a:rPr lang="sl-SI" b="0" i="0" u="none" strike="noStrike" cap="none" dirty="0">
                <a:solidFill>
                  <a:srgbClr val="5F625F"/>
                </a:solidFill>
                <a:latin typeface="Calibri"/>
                <a:ea typeface="Calibri"/>
                <a:cs typeface="Calibri"/>
                <a:sym typeface="Calibri"/>
              </a:rPr>
              <a:t> </a:t>
            </a:r>
            <a:r>
              <a:rPr lang="sl-SI" b="0" i="0" u="none" strike="noStrike" cap="none" dirty="0" err="1">
                <a:solidFill>
                  <a:srgbClr val="5F625F"/>
                </a:solidFill>
                <a:latin typeface="Calibri"/>
                <a:ea typeface="Calibri"/>
                <a:cs typeface="Calibri"/>
                <a:sym typeface="Calibri"/>
              </a:rPr>
              <a:t>Moodle</a:t>
            </a:r>
            <a:r>
              <a:rPr lang="sl-SI" b="0" i="0" u="none" strike="noStrike" cap="none" dirty="0">
                <a:solidFill>
                  <a:srgbClr val="5F625F"/>
                </a:solidFill>
                <a:latin typeface="Calibri"/>
                <a:ea typeface="Calibri"/>
                <a:cs typeface="Calibri"/>
                <a:sym typeface="Calibri"/>
              </a:rPr>
              <a:t>. Primer uporabe: kviz, v katerem se težavnost vprašanj iz angleške slovnice prilagaja natančnosti učenca.</a:t>
            </a:r>
            <a:endParaRPr b="0" i="0" u="none" strike="noStrike" cap="none" dirty="0">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b="1" i="0" u="sng" strike="noStrike" cap="none" dirty="0">
                <a:solidFill>
                  <a:srgbClr val="5F625F"/>
                </a:solidFill>
                <a:latin typeface="Calibri"/>
                <a:ea typeface="Calibri"/>
                <a:cs typeface="Calibri"/>
                <a:sym typeface="Calibri"/>
              </a:rPr>
              <a:t>Podpora samoocenjevanju</a:t>
            </a:r>
            <a:r>
              <a:rPr lang="sl-SI" b="0" i="0" u="none" strike="noStrike" cap="none" dirty="0">
                <a:solidFill>
                  <a:srgbClr val="5F625F"/>
                </a:solidFill>
                <a:latin typeface="Calibri"/>
                <a:ea typeface="Calibri"/>
                <a:cs typeface="Calibri"/>
                <a:sym typeface="Calibri"/>
              </a:rPr>
              <a:t>: Orodja, ki delujejo kot študijski spremljevalec in učencem pomagajo preveriti lastno razumevanje, preden ga vidi učitelj. Primeri: </a:t>
            </a:r>
            <a:r>
              <a:rPr lang="sl-SI" b="0" i="0" u="sng" strike="noStrike" cap="none" dirty="0" err="1">
                <a:solidFill>
                  <a:schemeClr val="accent3"/>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Feyn</a:t>
            </a:r>
            <a:r>
              <a:rPr lang="sl-SI" b="0" i="0" u="none" strike="noStrike" cap="none" dirty="0">
                <a:solidFill>
                  <a:srgbClr val="5F625F"/>
                </a:solidFill>
                <a:latin typeface="Calibri"/>
                <a:ea typeface="Calibri"/>
                <a:cs typeface="Calibri"/>
                <a:sym typeface="Calibri"/>
              </a:rPr>
              <a:t>, </a:t>
            </a:r>
            <a:r>
              <a:rPr lang="sl-SI" b="0" i="0" u="sng" strike="noStrike" cap="none" dirty="0" err="1">
                <a:solidFill>
                  <a:schemeClr val="accent3"/>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Active</a:t>
            </a:r>
            <a:r>
              <a:rPr lang="sl-SI" b="0" i="0" u="sng" strike="noStrike" cap="none" dirty="0">
                <a:solidFill>
                  <a:schemeClr val="accent3"/>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 </a:t>
            </a:r>
            <a:r>
              <a:rPr lang="sl-SI" b="0" i="0" u="sng" strike="noStrike" cap="none" dirty="0" err="1">
                <a:solidFill>
                  <a:schemeClr val="accent3"/>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Recall</a:t>
            </a:r>
            <a:r>
              <a:rPr lang="sl-SI" b="0" i="0" u="none" strike="noStrike" cap="none" dirty="0">
                <a:solidFill>
                  <a:srgbClr val="5F625F"/>
                </a:solidFill>
                <a:latin typeface="Calibri"/>
                <a:ea typeface="Calibri"/>
                <a:cs typeface="Calibri"/>
                <a:sym typeface="Calibri"/>
              </a:rPr>
              <a:t>, </a:t>
            </a:r>
            <a:r>
              <a:rPr lang="sl-SI" b="0" i="0" u="sng" strike="noStrike" cap="none" dirty="0" err="1">
                <a:solidFill>
                  <a:schemeClr val="hlink"/>
                </a:solidFill>
                <a:latin typeface="Calibri"/>
                <a:ea typeface="Calibri"/>
                <a:cs typeface="Calibri"/>
                <a:sym typeface="Calibri"/>
                <a:hlinkClick r:id="rId12"/>
              </a:rPr>
              <a:t>Retinello</a:t>
            </a:r>
            <a:r>
              <a:rPr lang="sl-SI" b="0" i="0" u="none" strike="noStrike" cap="none" dirty="0">
                <a:solidFill>
                  <a:srgbClr val="5F625F"/>
                </a:solidFill>
                <a:latin typeface="Calibri"/>
                <a:ea typeface="Calibri"/>
                <a:cs typeface="Calibri"/>
                <a:sym typeface="Calibri"/>
              </a:rPr>
              <a:t>.</a:t>
            </a: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Pri izbiri orodja se vedno vprašajte: Če spodbujam uporabo tega orodja, bom lahko dejansko meril uspešnost učenca? Na primer, uporaba AI-orodja za izboljšanje pisanja je tvegana, če ocenjujete jezikovne spretnosti, vendar sprejemljiva, če ocenjujete nepomembne spretnosti.</a:t>
            </a: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803EAC24-DA82-4FA9-8659-0D495C43BEF8}"/>
              </a:ext>
            </a:extLst>
          </p:cNvPr>
          <p:cNvPicPr>
            <a:picLocks noChangeAspect="1"/>
          </p:cNvPicPr>
          <p:nvPr/>
        </p:nvPicPr>
        <p:blipFill>
          <a:blip r:embed="rId13"/>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1D0C6C76-0CD9-44B2-AC3F-5E6D9ECA83DD}"/>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78"/>
        <p:cNvGrpSpPr/>
        <p:nvPr/>
      </p:nvGrpSpPr>
      <p:grpSpPr>
        <a:xfrm>
          <a:off x="0" y="0"/>
          <a:ext cx="0" cy="0"/>
          <a:chOff x="0" y="0"/>
          <a:chExt cx="0" cy="0"/>
        </a:xfrm>
      </p:grpSpPr>
      <p:pic>
        <p:nvPicPr>
          <p:cNvPr id="479" name="Google Shape;479;g3af88922ed5_0_76"/>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480" name="Google Shape;480;g3af88922ed5_0_76"/>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Oblikovanje digitalnega ocenjevanja, usmerjenega v učenca</a:t>
            </a:r>
            <a:endParaRPr sz="2600" b="1" i="0" u="none" strike="noStrike" cap="none">
              <a:solidFill>
                <a:srgbClr val="C52B87"/>
              </a:solidFill>
              <a:latin typeface="Calibri"/>
              <a:ea typeface="Calibri"/>
              <a:cs typeface="Calibri"/>
              <a:sym typeface="Calibri"/>
            </a:endParaRPr>
          </a:p>
        </p:txBody>
      </p:sp>
      <p:sp>
        <p:nvSpPr>
          <p:cNvPr id="481" name="Google Shape;481;g3af88922ed5_0_76"/>
          <p:cNvSpPr/>
          <p:nvPr/>
        </p:nvSpPr>
        <p:spPr>
          <a:xfrm>
            <a:off x="678550" y="1252425"/>
            <a:ext cx="8448300" cy="49167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sl-SI" b="0" i="0" u="none" strike="noStrike" cap="none" dirty="0">
                <a:solidFill>
                  <a:srgbClr val="5F625F"/>
                </a:solidFill>
                <a:latin typeface="Calibri" panose="020F0502020204030204" pitchFamily="34" charset="0"/>
                <a:ea typeface="Calibri" panose="020F0502020204030204" pitchFamily="34" charset="0"/>
                <a:cs typeface="Calibri" panose="020F0502020204030204" pitchFamily="34" charset="0"/>
                <a:sym typeface="Calibri"/>
              </a:rPr>
              <a:t>Tukaj je </a:t>
            </a:r>
            <a:r>
              <a:rPr lang="sl-SI" b="1" i="0" u="none" strike="noStrike" cap="none" dirty="0">
                <a:solidFill>
                  <a:srgbClr val="5F625F"/>
                </a:solidFill>
                <a:latin typeface="Calibri" panose="020F0502020204030204" pitchFamily="34" charset="0"/>
                <a:ea typeface="Calibri" panose="020F0502020204030204" pitchFamily="34" charset="0"/>
                <a:cs typeface="Calibri" panose="020F0502020204030204" pitchFamily="34" charset="0"/>
                <a:sym typeface="Calibri"/>
              </a:rPr>
              <a:t>seznam za preverjanje</a:t>
            </a:r>
            <a:r>
              <a:rPr lang="sl-SI" b="0" i="0" u="none" strike="noStrike" cap="none" dirty="0">
                <a:solidFill>
                  <a:srgbClr val="5F625F"/>
                </a:solidFill>
                <a:latin typeface="Calibri" panose="020F0502020204030204" pitchFamily="34" charset="0"/>
                <a:ea typeface="Calibri" panose="020F0502020204030204" pitchFamily="34" charset="0"/>
                <a:cs typeface="Calibri" panose="020F0502020204030204" pitchFamily="34" charset="0"/>
                <a:sym typeface="Calibri"/>
              </a:rPr>
              <a:t>, ki ga lahko uporabite pri izbiri orodij za digitalno ocenjevanje: </a:t>
            </a:r>
            <a:endParaRPr b="1" i="0" u="none" strike="noStrike" cap="none" dirty="0">
              <a:solidFill>
                <a:schemeClr val="dk2"/>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15000"/>
              </a:lnSpc>
              <a:spcBef>
                <a:spcPts val="1200"/>
              </a:spcBef>
              <a:spcAft>
                <a:spcPts val="0"/>
              </a:spcAft>
              <a:buClr>
                <a:schemeClr val="dk2"/>
              </a:buClr>
              <a:buSzPts val="1100"/>
              <a:buFont typeface="Arial"/>
              <a:buNone/>
            </a:pPr>
            <a:r>
              <a:rPr lang="sl-SI" b="1" i="0" u="none" strike="noStrike" cap="none" dirty="0">
                <a:solidFill>
                  <a:srgbClr val="5F625F"/>
                </a:solidFill>
                <a:latin typeface="Calibri" panose="020F0502020204030204" pitchFamily="34" charset="0"/>
                <a:ea typeface="Calibri" panose="020F0502020204030204" pitchFamily="34" charset="0"/>
                <a:cs typeface="Calibri" panose="020F0502020204030204" pitchFamily="34" charset="0"/>
                <a:sym typeface="Calibri"/>
              </a:rPr>
              <a:t>Korak 1: Zakaj mi bo orodje X pomagalo? </a:t>
            </a:r>
            <a:r>
              <a:rPr lang="sl-SI" b="0" i="0" u="none" strike="noStrike" cap="none" dirty="0">
                <a:solidFill>
                  <a:srgbClr val="5F625F"/>
                </a:solidFill>
                <a:latin typeface="Calibri" panose="020F0502020204030204" pitchFamily="34" charset="0"/>
                <a:ea typeface="Calibri" panose="020F0502020204030204" pitchFamily="34" charset="0"/>
                <a:cs typeface="Calibri" panose="020F0502020204030204" pitchFamily="34" charset="0"/>
                <a:sym typeface="Calibri"/>
              </a:rPr>
              <a:t>Razmislite: »Ali to orodje dejansko rešuje določen problem ocenjevanja (ali ima dodano vrednost)?« Orodje lahko primerjate z eno od funkcij, navedenih na prejšnji diapozitivi (npr. avtomatizacija ustvarjanja, ocenjevanja itd.).</a:t>
            </a:r>
            <a:endParaRPr b="0" i="0" u="none" strike="noStrike" cap="none" dirty="0">
              <a:solidFill>
                <a:schemeClr val="dk2"/>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15000"/>
              </a:lnSpc>
              <a:spcBef>
                <a:spcPts val="1200"/>
              </a:spcBef>
              <a:spcAft>
                <a:spcPts val="0"/>
              </a:spcAft>
              <a:buClr>
                <a:schemeClr val="dk2"/>
              </a:buClr>
              <a:buSzPts val="1100"/>
              <a:buFont typeface="Arial"/>
              <a:buNone/>
            </a:pPr>
            <a:r>
              <a:rPr lang="sl-SI" b="1" i="0" u="none" strike="noStrike" cap="none" dirty="0">
                <a:solidFill>
                  <a:srgbClr val="5F625F"/>
                </a:solidFill>
                <a:latin typeface="Calibri" panose="020F0502020204030204" pitchFamily="34" charset="0"/>
                <a:ea typeface="Calibri" panose="020F0502020204030204" pitchFamily="34" charset="0"/>
                <a:cs typeface="Calibri" panose="020F0502020204030204" pitchFamily="34" charset="0"/>
                <a:sym typeface="Calibri"/>
              </a:rPr>
              <a:t>Korak 2: Katero(</a:t>
            </a:r>
            <a:r>
              <a:rPr lang="sl-SI" b="0" i="0" u="none" strike="noStrike" cap="none" dirty="0">
                <a:solidFill>
                  <a:srgbClr val="5F625F"/>
                </a:solidFill>
                <a:latin typeface="Calibri" panose="020F0502020204030204" pitchFamily="34" charset="0"/>
                <a:ea typeface="Calibri" panose="020F0502020204030204" pitchFamily="34" charset="0"/>
                <a:cs typeface="Calibri" panose="020F0502020204030204" pitchFamily="34" charset="0"/>
                <a:sym typeface="Calibri"/>
              </a:rPr>
              <a:t>-e</a:t>
            </a:r>
            <a:r>
              <a:rPr lang="sl-SI" b="1" i="0" u="none" strike="noStrike" cap="none" dirty="0">
                <a:solidFill>
                  <a:srgbClr val="5F625F"/>
                </a:solidFill>
                <a:latin typeface="Calibri" panose="020F0502020204030204" pitchFamily="34" charset="0"/>
                <a:ea typeface="Calibri" panose="020F0502020204030204" pitchFamily="34" charset="0"/>
                <a:cs typeface="Calibri" panose="020F0502020204030204" pitchFamily="34" charset="0"/>
                <a:sym typeface="Calibri"/>
              </a:rPr>
              <a:t>) spretnost</a:t>
            </a:r>
            <a:r>
              <a:rPr lang="sl-SI" b="0" i="0" u="none" strike="noStrike" cap="none" dirty="0">
                <a:solidFill>
                  <a:srgbClr val="5F625F"/>
                </a:solidFill>
                <a:latin typeface="Calibri" panose="020F0502020204030204" pitchFamily="34" charset="0"/>
                <a:ea typeface="Calibri" panose="020F0502020204030204" pitchFamily="34" charset="0"/>
                <a:cs typeface="Calibri" panose="020F0502020204030204" pitchFamily="34" charset="0"/>
                <a:sym typeface="Calibri"/>
              </a:rPr>
              <a:t>(-i)</a:t>
            </a:r>
            <a:r>
              <a:rPr lang="sl-SI" b="1" i="0" u="none" strike="noStrike" cap="none" dirty="0">
                <a:solidFill>
                  <a:srgbClr val="5F625F"/>
                </a:solidFill>
                <a:latin typeface="Calibri" panose="020F0502020204030204" pitchFamily="34" charset="0"/>
                <a:ea typeface="Calibri" panose="020F0502020204030204" pitchFamily="34" charset="0"/>
                <a:cs typeface="Calibri" panose="020F0502020204030204" pitchFamily="34" charset="0"/>
                <a:sym typeface="Calibri"/>
              </a:rPr>
              <a:t> želim meriti? </a:t>
            </a:r>
            <a:r>
              <a:rPr lang="sl-SI" b="0" i="0" u="none" strike="noStrike" cap="none" dirty="0">
                <a:solidFill>
                  <a:srgbClr val="5F625F"/>
                </a:solidFill>
                <a:latin typeface="Calibri" panose="020F0502020204030204" pitchFamily="34" charset="0"/>
                <a:ea typeface="Calibri" panose="020F0502020204030204" pitchFamily="34" charset="0"/>
                <a:cs typeface="Calibri" panose="020F0502020204030204" pitchFamily="34" charset="0"/>
                <a:sym typeface="Calibri"/>
              </a:rPr>
              <a:t>Razmislite: »Ali uporaba tega orodja s strani učencev ovira merjenje njihovega dejanskega uspeha?«. Najprej analizirajte svoje učne izide. Orodja lahko označite z rdečo ali zeleno zastavico. Primer rdeče zastavice: Če ocenjujete jezikovno usposobljenost, ne uporabljajte AI-orodja za izboljšanje pisanja, saj orodje opravlja spretnost namesto njih. </a:t>
            </a:r>
            <a:endParaRPr b="0" i="0" u="none" strike="noStrike" cap="none" dirty="0">
              <a:solidFill>
                <a:srgbClr val="5F625F"/>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rtl="0">
              <a:lnSpc>
                <a:spcPct val="115000"/>
              </a:lnSpc>
              <a:spcBef>
                <a:spcPts val="1200"/>
              </a:spcBef>
              <a:spcAft>
                <a:spcPts val="0"/>
              </a:spcAft>
              <a:buClr>
                <a:schemeClr val="dk2"/>
              </a:buClr>
              <a:buSzPts val="1100"/>
              <a:buFont typeface="Arial"/>
              <a:buNone/>
            </a:pPr>
            <a:r>
              <a:rPr lang="sl-SI" b="1" i="0" u="none" strike="noStrike" cap="none" dirty="0">
                <a:solidFill>
                  <a:srgbClr val="5F625F"/>
                </a:solidFill>
                <a:latin typeface="Calibri" panose="020F0502020204030204" pitchFamily="34" charset="0"/>
                <a:ea typeface="Calibri" panose="020F0502020204030204" pitchFamily="34" charset="0"/>
                <a:cs typeface="Calibri" panose="020F0502020204030204" pitchFamily="34" charset="0"/>
                <a:sym typeface="Calibri"/>
              </a:rPr>
              <a:t>Korak 3: Ali je zagotovljena enakopravnost? </a:t>
            </a:r>
            <a:r>
              <a:rPr lang="sl-SI" b="0" i="0" u="none" strike="noStrike" cap="none" dirty="0">
                <a:solidFill>
                  <a:srgbClr val="5F625F"/>
                </a:solidFill>
                <a:latin typeface="Calibri" panose="020F0502020204030204" pitchFamily="34" charset="0"/>
                <a:ea typeface="Calibri" panose="020F0502020204030204" pitchFamily="34" charset="0"/>
                <a:cs typeface="Calibri" panose="020F0502020204030204" pitchFamily="34" charset="0"/>
                <a:sym typeface="Calibri"/>
              </a:rPr>
              <a:t>Preverite cene in dostopnost orodja. Preverite skladnost s smernicami WCAG. Razmislite: »Ali deluje s programsko opremo za pretvorbo besedila v govor ali govora v besedilo? Ali omogoča navigacijo s tipkovnico (brez miške)? Ali so na voljo gumbi z visokim kontrastom in besedilne alternative za slike?« </a:t>
            </a:r>
            <a:endParaRPr b="0" i="0" u="none" strike="noStrike" cap="none" dirty="0">
              <a:solidFill>
                <a:srgbClr val="5F625F"/>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rtl="0">
              <a:lnSpc>
                <a:spcPct val="115000"/>
              </a:lnSpc>
              <a:spcBef>
                <a:spcPts val="1200"/>
              </a:spcBef>
              <a:spcAft>
                <a:spcPts val="1200"/>
              </a:spcAft>
              <a:buClr>
                <a:schemeClr val="dk2"/>
              </a:buClr>
              <a:buSzPts val="1100"/>
              <a:buFont typeface="Arial"/>
              <a:buNone/>
            </a:pPr>
            <a:r>
              <a:rPr lang="sl-SI" b="1" i="0" u="none" strike="noStrike" cap="none" dirty="0">
                <a:solidFill>
                  <a:srgbClr val="5F625F"/>
                </a:solidFill>
                <a:latin typeface="Calibri" panose="020F0502020204030204" pitchFamily="34" charset="0"/>
                <a:ea typeface="Calibri" panose="020F0502020204030204" pitchFamily="34" charset="0"/>
                <a:cs typeface="Calibri" panose="020F0502020204030204" pitchFamily="34" charset="0"/>
                <a:sym typeface="Calibri"/>
              </a:rPr>
              <a:t>Korak 4: Ali se spodbuja zasebnost? </a:t>
            </a:r>
            <a:r>
              <a:rPr lang="sl-SI" b="0" i="0" u="none" strike="noStrike" cap="none" dirty="0">
                <a:solidFill>
                  <a:srgbClr val="5F625F"/>
                </a:solidFill>
                <a:latin typeface="Calibri" panose="020F0502020204030204" pitchFamily="34" charset="0"/>
                <a:ea typeface="Calibri" panose="020F0502020204030204" pitchFamily="34" charset="0"/>
                <a:cs typeface="Calibri" panose="020F0502020204030204" pitchFamily="34" charset="0"/>
                <a:sym typeface="Calibri"/>
              </a:rPr>
              <a:t>Razmislite: »Ali to orodje obdeluje osebne podatke?«. Preberite pogoje uporabe, izogibajte se orodjem, ki zahtevajo lastništvo nad naloženimi vsebinami ali prodajajo podatke tretjim osebam, ter </a:t>
            </a:r>
            <a:r>
              <a:rPr lang="sl-SI" b="0" i="0" u="none" strike="noStrike" cap="none" dirty="0" err="1">
                <a:solidFill>
                  <a:srgbClr val="5F625F"/>
                </a:solidFill>
                <a:latin typeface="Calibri" panose="020F0502020204030204" pitchFamily="34" charset="0"/>
                <a:ea typeface="Calibri" panose="020F0502020204030204" pitchFamily="34" charset="0"/>
                <a:cs typeface="Calibri" panose="020F0502020204030204" pitchFamily="34" charset="0"/>
                <a:sym typeface="Calibri"/>
              </a:rPr>
              <a:t>anonimizirajte</a:t>
            </a:r>
            <a:r>
              <a:rPr lang="sl-SI" b="0" i="0" u="none" strike="noStrike" cap="none" dirty="0">
                <a:solidFill>
                  <a:srgbClr val="5F625F"/>
                </a:solidFill>
                <a:latin typeface="Calibri" panose="020F0502020204030204" pitchFamily="34" charset="0"/>
                <a:ea typeface="Calibri" panose="020F0502020204030204" pitchFamily="34" charset="0"/>
                <a:cs typeface="Calibri" panose="020F0502020204030204" pitchFamily="34" charset="0"/>
                <a:sym typeface="Calibri"/>
              </a:rPr>
              <a:t> vse deljene podatke.</a:t>
            </a:r>
            <a:endParaRPr b="0" i="0" u="none" strike="noStrike" cap="none" dirty="0">
              <a:solidFill>
                <a:srgbClr val="5F625F"/>
              </a:solidFill>
              <a:latin typeface="Calibri" panose="020F0502020204030204" pitchFamily="34" charset="0"/>
              <a:ea typeface="Calibri" panose="020F0502020204030204" pitchFamily="34" charset="0"/>
              <a:cs typeface="Calibri" panose="020F0502020204030204" pitchFamily="34" charset="0"/>
              <a:sym typeface="Calibri"/>
            </a:endParaRPr>
          </a:p>
        </p:txBody>
      </p:sp>
      <p:pic>
        <p:nvPicPr>
          <p:cNvPr id="5" name="Slika 4">
            <a:extLst>
              <a:ext uri="{FF2B5EF4-FFF2-40B4-BE49-F238E27FC236}">
                <a16:creationId xmlns:a16="http://schemas.microsoft.com/office/drawing/2014/main" id="{38BE7915-D636-4661-A7C8-578EFBDEDF39}"/>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8FC83171-D795-421D-A9FF-8AC2958B711E}"/>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85"/>
        <p:cNvGrpSpPr/>
        <p:nvPr/>
      </p:nvGrpSpPr>
      <p:grpSpPr>
        <a:xfrm>
          <a:off x="0" y="0"/>
          <a:ext cx="0" cy="0"/>
          <a:chOff x="0" y="0"/>
          <a:chExt cx="0" cy="0"/>
        </a:xfrm>
      </p:grpSpPr>
      <p:pic>
        <p:nvPicPr>
          <p:cNvPr id="486" name="Google Shape;486;g3adc94a52c7_0_45"/>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487" name="Google Shape;487;g3adc94a52c7_0_45"/>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Oblikovanje digitalnega ocenjevanja, usmerjenega v učenca</a:t>
            </a:r>
            <a:endParaRPr sz="2600" b="1" i="0" u="none" strike="noStrike" cap="none">
              <a:solidFill>
                <a:srgbClr val="C52B87"/>
              </a:solidFill>
              <a:latin typeface="Calibri"/>
              <a:ea typeface="Calibri"/>
              <a:cs typeface="Calibri"/>
              <a:sym typeface="Calibri"/>
            </a:endParaRPr>
          </a:p>
        </p:txBody>
      </p:sp>
      <p:sp>
        <p:nvSpPr>
          <p:cNvPr id="488" name="Google Shape;488;g3adc94a52c7_0_45"/>
          <p:cNvSpPr/>
          <p:nvPr/>
        </p:nvSpPr>
        <p:spPr>
          <a:xfrm>
            <a:off x="678550" y="1252425"/>
            <a:ext cx="8027400" cy="49167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sl-SI" sz="1600" b="1" i="1" u="none" strike="noStrike" cap="none">
                <a:solidFill>
                  <a:srgbClr val="5F625F"/>
                </a:solidFill>
                <a:latin typeface="Calibri"/>
                <a:ea typeface="Calibri"/>
                <a:cs typeface="Calibri"/>
                <a:sym typeface="Calibri"/>
              </a:rPr>
              <a:t>2. Načela avtentičnega digitalnega ocenjevanja: </a:t>
            </a:r>
            <a:r>
              <a:rPr lang="sl-SI" sz="1600" b="0" i="0" u="none" strike="noStrike" cap="none">
                <a:solidFill>
                  <a:srgbClr val="5F625F"/>
                </a:solidFill>
                <a:latin typeface="Calibri"/>
                <a:ea typeface="Calibri"/>
                <a:cs typeface="Calibri"/>
                <a:sym typeface="Calibri"/>
              </a:rPr>
              <a:t>V dobi umetne inteligence, ki z lahkoto ustvarja vsebine, kot so eseji, nam avtentično ocenjevanje pomaga ohraniti integriteto. </a:t>
            </a: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Kaj naredi ocenjevanje »avtentično«? Avtentično ocenjevanje mora izpolnjevati naslednja merila:</a:t>
            </a: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sz="1600" b="1" i="0" u="none" strike="noStrike" cap="none">
                <a:solidFill>
                  <a:srgbClr val="5F625F"/>
                </a:solidFill>
                <a:latin typeface="Calibri"/>
                <a:ea typeface="Calibri"/>
                <a:cs typeface="Calibri"/>
                <a:sym typeface="Calibri"/>
              </a:rPr>
              <a:t>Realistično</a:t>
            </a:r>
            <a:r>
              <a:rPr lang="sl-SI" sz="1600" b="0" i="0" u="none" strike="noStrike" cap="none">
                <a:solidFill>
                  <a:srgbClr val="5F625F"/>
                </a:solidFill>
                <a:latin typeface="Calibri"/>
                <a:ea typeface="Calibri"/>
                <a:cs typeface="Calibri"/>
                <a:sym typeface="Calibri"/>
              </a:rPr>
              <a:t>: odraža resnične situacije in kontekste, v katerih bodo učenci novo znanje dejansko uporabili.</a:t>
            </a:r>
            <a:endParaRPr sz="1600" b="0" i="0" u="none" strike="noStrike" cap="none">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sz="1600" b="1" i="0" u="none" strike="noStrike" cap="none">
                <a:solidFill>
                  <a:srgbClr val="5F625F"/>
                </a:solidFill>
                <a:latin typeface="Calibri"/>
                <a:ea typeface="Calibri"/>
                <a:cs typeface="Calibri"/>
                <a:sym typeface="Calibri"/>
              </a:rPr>
              <a:t>Višje ravni mišljenja</a:t>
            </a:r>
            <a:r>
              <a:rPr lang="sl-SI" sz="1600" b="0" i="0" u="none" strike="noStrike" cap="none">
                <a:solidFill>
                  <a:srgbClr val="5F625F"/>
                </a:solidFill>
                <a:latin typeface="Calibri"/>
                <a:ea typeface="Calibri"/>
                <a:cs typeface="Calibri"/>
                <a:sym typeface="Calibri"/>
              </a:rPr>
              <a:t>: zahteva presojanje, kritično mišljenje in inovativnost, namesto mehaničnega pomnjenja.</a:t>
            </a:r>
            <a:endParaRPr sz="1600" b="0" i="0" u="none" strike="noStrike" cap="none">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sz="1600" b="1" i="0" u="none" strike="noStrike" cap="none">
                <a:solidFill>
                  <a:srgbClr val="5F625F"/>
                </a:solidFill>
                <a:latin typeface="Calibri"/>
                <a:ea typeface="Calibri"/>
                <a:cs typeface="Calibri"/>
                <a:sym typeface="Calibri"/>
              </a:rPr>
              <a:t>Kompleksne naloge</a:t>
            </a:r>
            <a:r>
              <a:rPr lang="sl-SI" sz="1600" b="0" i="0" u="none" strike="noStrike" cap="none">
                <a:solidFill>
                  <a:srgbClr val="5F625F"/>
                </a:solidFill>
                <a:latin typeface="Calibri"/>
                <a:ea typeface="Calibri"/>
                <a:cs typeface="Calibri"/>
                <a:sym typeface="Calibri"/>
              </a:rPr>
              <a:t>: Ne morejo se rešiti na mestu ali z enim samim »klikom« in minimalnim naporom; zahtevajo več veščin v daljšem časovnem obdobju.</a:t>
            </a:r>
            <a:endParaRPr sz="1600" b="0" i="0" u="none" strike="noStrike" cap="none">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sz="1600" b="1" i="0" u="none" strike="noStrike" cap="none">
                <a:solidFill>
                  <a:srgbClr val="5F625F"/>
                </a:solidFill>
                <a:latin typeface="Calibri"/>
                <a:ea typeface="Calibri"/>
                <a:cs typeface="Calibri"/>
                <a:sym typeface="Calibri"/>
              </a:rPr>
              <a:t>Usmerjeno v proces</a:t>
            </a:r>
            <a:r>
              <a:rPr lang="sl-SI" sz="1600" b="0" i="0" u="none" strike="noStrike" cap="none">
                <a:solidFill>
                  <a:srgbClr val="5F625F"/>
                </a:solidFill>
                <a:latin typeface="Calibri"/>
                <a:ea typeface="Calibri"/>
                <a:cs typeface="Calibri"/>
                <a:sym typeface="Calibri"/>
              </a:rPr>
              <a:t>: osredotoča se na napredek dela (osnutki, načrti, razmišljanja) in ne le na končni izdelek.</a:t>
            </a: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Ali poznate e-portfelje? Zelo priporočljiva metoda za avtentično ocenjevanje je e-portfelj. To je digitalni prostor (npr. mapa), kjer učenci zbirajo dela, nastala med tečajem (npr. projekti, videi). Zakaj deluje pri odraslih? Deluje kot profesionalna razstava ali dopolnilo k življenjepisu. Orodja: e-portfelj Canvas, WordPress, Wix, Google Sites.</a:t>
            </a:r>
            <a:endParaRPr sz="1600" b="0" i="0" u="none" strike="noStrike" cap="none">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A6FA1B20-8862-438A-B651-C8D205CA0645}"/>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1EC087C1-7DE2-4B83-979C-F83270A465E2}"/>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2"/>
        <p:cNvGrpSpPr/>
        <p:nvPr/>
      </p:nvGrpSpPr>
      <p:grpSpPr>
        <a:xfrm>
          <a:off x="0" y="0"/>
          <a:ext cx="0" cy="0"/>
          <a:chOff x="0" y="0"/>
          <a:chExt cx="0" cy="0"/>
        </a:xfrm>
      </p:grpSpPr>
      <p:pic>
        <p:nvPicPr>
          <p:cNvPr id="493" name="Google Shape;493;g3adc94a52c7_0_51"/>
          <p:cNvPicPr preferRelativeResize="0">
            <a:picLocks noGrp="1"/>
          </p:cNvPicPr>
          <p:nvPr>
            <p:ph type="pic" idx="2"/>
          </p:nvPr>
        </p:nvPicPr>
        <p:blipFill rotWithShape="1">
          <a:blip r:embed="rId4">
            <a:alphaModFix/>
          </a:blip>
          <a:srcRect t="3917" b="3908"/>
          <a:stretch/>
        </p:blipFill>
        <p:spPr>
          <a:xfrm>
            <a:off x="9242650" y="2970175"/>
            <a:ext cx="2341800" cy="2158500"/>
          </a:xfrm>
          <a:prstGeom prst="rect">
            <a:avLst/>
          </a:prstGeom>
          <a:noFill/>
          <a:ln>
            <a:noFill/>
          </a:ln>
        </p:spPr>
      </p:pic>
      <p:sp>
        <p:nvSpPr>
          <p:cNvPr id="494" name="Google Shape;494;g3adc94a52c7_0_51"/>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Oblikovanje digitalnega ocenjevanja, usmerjenega v učenca</a:t>
            </a:r>
            <a:endParaRPr sz="2600" b="1" i="0" u="none" strike="noStrike" cap="none">
              <a:solidFill>
                <a:srgbClr val="C52B87"/>
              </a:solidFill>
              <a:latin typeface="Calibri"/>
              <a:ea typeface="Calibri"/>
              <a:cs typeface="Calibri"/>
              <a:sym typeface="Calibri"/>
            </a:endParaRPr>
          </a:p>
        </p:txBody>
      </p:sp>
      <p:sp>
        <p:nvSpPr>
          <p:cNvPr id="495" name="Google Shape;495;g3adc94a52c7_0_51"/>
          <p:cNvSpPr/>
          <p:nvPr/>
        </p:nvSpPr>
        <p:spPr>
          <a:xfrm>
            <a:off x="678550" y="1252425"/>
            <a:ext cx="8663400" cy="50832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400"/>
              </a:spcBef>
              <a:spcAft>
                <a:spcPts val="0"/>
              </a:spcAft>
              <a:buClr>
                <a:schemeClr val="dk2"/>
              </a:buClr>
              <a:buSzPts val="1100"/>
              <a:buFont typeface="Arial"/>
              <a:buNone/>
            </a:pPr>
            <a:r>
              <a:rPr lang="sl-SI" b="1" i="1" u="none" strike="noStrike" cap="none" dirty="0">
                <a:solidFill>
                  <a:srgbClr val="5F625F"/>
                </a:solidFill>
                <a:latin typeface="Calibri"/>
                <a:ea typeface="Calibri"/>
                <a:cs typeface="Calibri"/>
                <a:sym typeface="Calibri"/>
              </a:rPr>
              <a:t>3. Načela vključujočega digitalnega ocenjevanja: </a:t>
            </a:r>
            <a:r>
              <a:rPr lang="sl-SI" b="0" i="0" u="none" strike="noStrike" cap="none" dirty="0">
                <a:solidFill>
                  <a:srgbClr val="5F625F"/>
                </a:solidFill>
                <a:latin typeface="Calibri"/>
                <a:ea typeface="Calibri"/>
                <a:cs typeface="Calibri"/>
                <a:sym typeface="Calibri"/>
              </a:rPr>
              <a:t>Oblikovanje za »učenca« pomeni oblikovanje za </a:t>
            </a:r>
            <a:r>
              <a:rPr lang="sl-SI" b="0" i="1" u="none" strike="noStrike" cap="none" dirty="0">
                <a:solidFill>
                  <a:srgbClr val="5F625F"/>
                </a:solidFill>
                <a:latin typeface="Calibri"/>
                <a:ea typeface="Calibri"/>
                <a:cs typeface="Calibri"/>
                <a:sym typeface="Calibri"/>
              </a:rPr>
              <a:t>vsakega </a:t>
            </a:r>
            <a:r>
              <a:rPr lang="sl-SI" b="0" i="0" u="none" strike="noStrike" cap="none" dirty="0">
                <a:solidFill>
                  <a:srgbClr val="5F625F"/>
                </a:solidFill>
                <a:latin typeface="Calibri"/>
                <a:ea typeface="Calibri"/>
                <a:cs typeface="Calibri"/>
                <a:sym typeface="Calibri"/>
              </a:rPr>
              <a:t>učenca. Obravnavati je treba dve vprašanji: </a:t>
            </a:r>
            <a:r>
              <a:rPr lang="sl-SI" b="1" i="0" u="none" strike="noStrike" cap="none" dirty="0">
                <a:solidFill>
                  <a:srgbClr val="5F625F"/>
                </a:solidFill>
                <a:latin typeface="Calibri"/>
                <a:ea typeface="Calibri"/>
                <a:cs typeface="Calibri"/>
                <a:sym typeface="Calibri"/>
              </a:rPr>
              <a:t>enakost </a:t>
            </a:r>
            <a:r>
              <a:rPr lang="sl-SI" b="0" i="0" u="none" strike="noStrike" cap="none" dirty="0">
                <a:solidFill>
                  <a:srgbClr val="5F625F"/>
                </a:solidFill>
                <a:latin typeface="Calibri"/>
                <a:ea typeface="Calibri"/>
                <a:cs typeface="Calibri"/>
                <a:sym typeface="Calibri"/>
              </a:rPr>
              <a:t>in </a:t>
            </a:r>
            <a:r>
              <a:rPr lang="sl-SI" b="1" i="0" u="none" strike="noStrike" cap="none" dirty="0">
                <a:solidFill>
                  <a:srgbClr val="5F625F"/>
                </a:solidFill>
                <a:latin typeface="Calibri"/>
                <a:ea typeface="Calibri"/>
                <a:cs typeface="Calibri"/>
                <a:sym typeface="Calibri"/>
              </a:rPr>
              <a:t>dostopnost</a:t>
            </a:r>
            <a:r>
              <a:rPr lang="sl-SI" b="0" i="0" u="none" strike="noStrike" cap="none" dirty="0">
                <a:solidFill>
                  <a:srgbClr val="5F625F"/>
                </a:solidFill>
                <a:latin typeface="Calibri"/>
                <a:ea typeface="Calibri"/>
                <a:cs typeface="Calibri"/>
                <a:sym typeface="Calibri"/>
              </a:rPr>
              <a:t>.</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b="1" i="0" u="none" strike="noStrike" cap="none" dirty="0">
                <a:solidFill>
                  <a:srgbClr val="5F625F"/>
                </a:solidFill>
                <a:latin typeface="Calibri"/>
                <a:ea typeface="Calibri"/>
                <a:cs typeface="Calibri"/>
                <a:sym typeface="Calibri"/>
              </a:rPr>
              <a:t>A. Enakost: </a:t>
            </a:r>
            <a:r>
              <a:rPr lang="sl-SI" b="0" i="0" u="none" strike="noStrike" cap="none" dirty="0">
                <a:solidFill>
                  <a:srgbClr val="5F625F"/>
                </a:solidFill>
                <a:latin typeface="Calibri"/>
                <a:ea typeface="Calibri"/>
                <a:cs typeface="Calibri"/>
                <a:sym typeface="Calibri"/>
              </a:rPr>
              <a:t>Pri vključevanju orodij, zlasti umetne inteligence, pride do neenakosti. Nekateri imajo morda dostop do </a:t>
            </a:r>
            <a:r>
              <a:rPr lang="sl-SI" b="0" i="0" u="none" strike="noStrike" cap="none" dirty="0" err="1">
                <a:solidFill>
                  <a:srgbClr val="5F625F"/>
                </a:solidFill>
                <a:latin typeface="Calibri"/>
                <a:ea typeface="Calibri"/>
                <a:cs typeface="Calibri"/>
                <a:sym typeface="Calibri"/>
              </a:rPr>
              <a:t>premium</a:t>
            </a:r>
            <a:r>
              <a:rPr lang="sl-SI" b="0" i="0" u="none" strike="noStrike" cap="none" dirty="0">
                <a:solidFill>
                  <a:srgbClr val="5F625F"/>
                </a:solidFill>
                <a:latin typeface="Calibri"/>
                <a:ea typeface="Calibri"/>
                <a:cs typeface="Calibri"/>
                <a:sym typeface="Calibri"/>
              </a:rPr>
              <a:t> različic (npr. </a:t>
            </a:r>
            <a:r>
              <a:rPr lang="sl-SI" b="0" i="0" u="none" strike="noStrike" cap="none" dirty="0" err="1">
                <a:solidFill>
                  <a:srgbClr val="5F625F"/>
                </a:solidFill>
                <a:latin typeface="Calibri"/>
                <a:ea typeface="Calibri"/>
                <a:cs typeface="Calibri"/>
                <a:sym typeface="Calibri"/>
              </a:rPr>
              <a:t>ChatGPT</a:t>
            </a:r>
            <a:r>
              <a:rPr lang="sl-SI" b="0" i="0" u="none" strike="noStrike" cap="none" dirty="0">
                <a:solidFill>
                  <a:srgbClr val="5F625F"/>
                </a:solidFill>
                <a:latin typeface="Calibri"/>
                <a:ea typeface="Calibri"/>
                <a:cs typeface="Calibri"/>
                <a:sym typeface="Calibri"/>
              </a:rPr>
              <a:t> Plus), drugi pa ne. </a:t>
            </a:r>
            <a:endParaRPr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Calibri"/>
              <a:buChar char="★"/>
            </a:pPr>
            <a:r>
              <a:rPr lang="sl-SI" b="0" i="0" u="none" strike="noStrike" cap="none" dirty="0">
                <a:solidFill>
                  <a:srgbClr val="5F625F"/>
                </a:solidFill>
                <a:latin typeface="Calibri"/>
                <a:ea typeface="Calibri"/>
                <a:cs typeface="Calibri"/>
                <a:sym typeface="Calibri"/>
              </a:rPr>
              <a:t>Če dodelite nalogo, ki zahteva umetno inteligenco, morate zagotoviti enakopraven dostop. Zagotovite dostop do orodja ali pa nalogo oblikujte tako, da jo je mogoče opraviti z brezplačnimi različicami. Alternativno lahko uporabo umetne inteligence dovolite le med sinhronimi urami, kjer zagotovite dostop.</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b="1" i="0" u="none" strike="noStrike" cap="none" dirty="0">
                <a:solidFill>
                  <a:srgbClr val="5F625F"/>
                </a:solidFill>
                <a:latin typeface="Calibri"/>
                <a:ea typeface="Calibri"/>
                <a:cs typeface="Calibri"/>
                <a:sym typeface="Calibri"/>
              </a:rPr>
              <a:t>B. Dostopnost: </a:t>
            </a:r>
            <a:r>
              <a:rPr lang="sl-SI" b="0" i="0" u="none" strike="noStrike" cap="none" dirty="0">
                <a:solidFill>
                  <a:srgbClr val="5F625F"/>
                </a:solidFill>
                <a:latin typeface="Calibri"/>
                <a:ea typeface="Calibri"/>
                <a:cs typeface="Calibri"/>
                <a:sym typeface="Calibri"/>
              </a:rPr>
              <a:t>Digitalno ocenjevanje mora biti dostopno učencem s posebnimi potrebami. Upoštevajte, da obstajajo:</a:t>
            </a:r>
            <a:endParaRPr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Char char="●"/>
            </a:pPr>
            <a:r>
              <a:rPr lang="sl-SI" b="1" i="0" u="none" strike="noStrike" cap="none" dirty="0">
                <a:solidFill>
                  <a:srgbClr val="5F625F"/>
                </a:solidFill>
                <a:latin typeface="Calibri"/>
                <a:ea typeface="Calibri"/>
                <a:cs typeface="Calibri"/>
                <a:sym typeface="Calibri"/>
              </a:rPr>
              <a:t>Pomožne tehnologije: </a:t>
            </a:r>
            <a:r>
              <a:rPr lang="sl-SI" b="0" i="0" u="none" strike="noStrike" cap="none" dirty="0">
                <a:solidFill>
                  <a:srgbClr val="5F625F"/>
                </a:solidFill>
                <a:latin typeface="Calibri"/>
                <a:ea typeface="Calibri"/>
                <a:cs typeface="Calibri"/>
                <a:sym typeface="Calibri"/>
              </a:rPr>
              <a:t>Zagotovite združljivost s programsko opremo za pretvorbo besedila v govor ali prepoznavanje govora v besedilo.</a:t>
            </a:r>
            <a:endParaRPr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b="1" i="0" u="none" strike="noStrike" cap="none" dirty="0">
                <a:solidFill>
                  <a:srgbClr val="5F625F"/>
                </a:solidFill>
                <a:latin typeface="Calibri"/>
                <a:ea typeface="Calibri"/>
                <a:cs typeface="Calibri"/>
                <a:sym typeface="Calibri"/>
              </a:rPr>
              <a:t>Smernice za dostopnost spletnih vsebin – WCAG: </a:t>
            </a:r>
            <a:r>
              <a:rPr lang="sl-SI" b="0" i="0" u="none" strike="noStrike" cap="none" dirty="0">
                <a:solidFill>
                  <a:srgbClr val="5F625F"/>
                </a:solidFill>
                <a:latin typeface="Calibri"/>
                <a:ea typeface="Calibri"/>
                <a:cs typeface="Calibri"/>
                <a:sym typeface="Calibri"/>
              </a:rPr>
              <a:t>Pri razvoju digitalnih vsebin upoštevajte </a:t>
            </a:r>
            <a:r>
              <a:rPr lang="sl-SI" b="0" i="0" u="sng" strike="noStrike" cap="none" dirty="0">
                <a:solidFill>
                  <a:schemeClr val="hlink"/>
                </a:solidFill>
                <a:latin typeface="Calibri"/>
                <a:ea typeface="Calibri"/>
                <a:cs typeface="Calibri"/>
                <a:sym typeface="Calibri"/>
                <a:hlinkClick r:id="rId5"/>
              </a:rPr>
              <a:t>Smernice za dostopnost spletnih vsebin</a:t>
            </a:r>
            <a:r>
              <a:rPr lang="sl-SI" b="0" i="0" u="none" strike="noStrike" cap="none" dirty="0">
                <a:solidFill>
                  <a:srgbClr val="5F625F"/>
                </a:solidFill>
                <a:latin typeface="Calibri"/>
                <a:ea typeface="Calibri"/>
                <a:cs typeface="Calibri"/>
                <a:sym typeface="Calibri"/>
              </a:rPr>
              <a:t>. Primeri: besedilne alternative za slike, navigacija s tipkovnico za vse interaktivne elemente.</a:t>
            </a: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1200"/>
              </a:spcBef>
              <a:spcAft>
                <a:spcPts val="0"/>
              </a:spcAft>
              <a:buClr>
                <a:srgbClr val="000000"/>
              </a:buClr>
              <a:buSzPts val="1600"/>
              <a:buFont typeface="Arial"/>
              <a:buNone/>
            </a:pPr>
            <a:endParaRPr b="1" i="1" u="none" strike="noStrike" cap="none" dirty="0">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845D729E-5AB5-4E6E-961C-AB2262209A98}"/>
              </a:ext>
            </a:extLst>
          </p:cNvPr>
          <p:cNvPicPr>
            <a:picLocks noChangeAspect="1"/>
          </p:cNvPicPr>
          <p:nvPr/>
        </p:nvPicPr>
        <p:blipFill>
          <a:blip r:embed="rId6"/>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33DE73B5-0A54-4DC0-9A4E-E9FEF74F41C3}"/>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99"/>
        <p:cNvGrpSpPr/>
        <p:nvPr/>
      </p:nvGrpSpPr>
      <p:grpSpPr>
        <a:xfrm>
          <a:off x="0" y="0"/>
          <a:ext cx="0" cy="0"/>
          <a:chOff x="0" y="0"/>
          <a:chExt cx="0" cy="0"/>
        </a:xfrm>
      </p:grpSpPr>
      <p:pic>
        <p:nvPicPr>
          <p:cNvPr id="500" name="Google Shape;500;g3ae70b7d73a_0_407"/>
          <p:cNvPicPr preferRelativeResize="0">
            <a:picLocks noGrp="1"/>
          </p:cNvPicPr>
          <p:nvPr>
            <p:ph type="pic" idx="2"/>
          </p:nvPr>
        </p:nvPicPr>
        <p:blipFill rotWithShape="1">
          <a:blip r:embed="rId4">
            <a:alphaModFix/>
          </a:blip>
          <a:srcRect t="3908" b="3916"/>
          <a:stretch/>
        </p:blipFill>
        <p:spPr>
          <a:xfrm>
            <a:off x="7837798" y="2177750"/>
            <a:ext cx="3785700" cy="3489600"/>
          </a:xfrm>
          <a:prstGeom prst="rect">
            <a:avLst/>
          </a:prstGeom>
          <a:noFill/>
          <a:ln>
            <a:noFill/>
          </a:ln>
        </p:spPr>
      </p:pic>
      <p:sp>
        <p:nvSpPr>
          <p:cNvPr id="501" name="Google Shape;501;g3ae70b7d73a_0_407"/>
          <p:cNvSpPr/>
          <p:nvPr/>
        </p:nvSpPr>
        <p:spPr>
          <a:xfrm>
            <a:off x="327803" y="1145073"/>
            <a:ext cx="6495600" cy="456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sl-SI" sz="2000" b="1" i="0" u="none" strike="noStrike" cap="none" dirty="0">
                <a:solidFill>
                  <a:srgbClr val="0070C0"/>
                </a:solidFill>
                <a:latin typeface="Calibri"/>
                <a:ea typeface="Calibri"/>
                <a:cs typeface="Calibri"/>
                <a:sym typeface="Calibri"/>
              </a:rPr>
              <a:t>Naj bo ocenjevanje pristno in vključujoče!</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dirty="0">
                <a:solidFill>
                  <a:srgbClr val="5F625F"/>
                </a:solidFill>
                <a:latin typeface="Calibri"/>
                <a:ea typeface="Calibri"/>
                <a:cs typeface="Calibri"/>
                <a:sym typeface="Calibri"/>
              </a:rPr>
              <a:t>Čas je, da preoblikujemo ocenjevanje in ga naredimo bolj avtentičnega in vključujočega.</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dirty="0">
                <a:solidFill>
                  <a:srgbClr val="5F625F"/>
                </a:solidFill>
                <a:latin typeface="Calibri"/>
                <a:ea typeface="Calibri"/>
                <a:cs typeface="Calibri"/>
                <a:sym typeface="Calibri"/>
              </a:rPr>
              <a:t>Navodila:</a:t>
            </a: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dirty="0">
                <a:solidFill>
                  <a:srgbClr val="5F625F"/>
                </a:solidFill>
                <a:latin typeface="Calibri"/>
                <a:ea typeface="Calibri"/>
                <a:cs typeface="Calibri"/>
                <a:sym typeface="Calibri"/>
              </a:rPr>
              <a:t>Korak 1. Oglejte si naslednjo ocenjevalno nalogo: »Napišite esej v dolžini 500 besed o prednostih turizma, povezanega z oljčnim oljem.« Kaj je tu problem? </a:t>
            </a: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5F625F"/>
              </a:solidFill>
              <a:latin typeface="Calibri"/>
              <a:ea typeface="Calibri"/>
              <a:cs typeface="Calibri"/>
              <a:sym typeface="Calibri"/>
            </a:endParaRPr>
          </a:p>
          <a:p>
            <a:pPr marL="457200" marR="0" lvl="0" indent="-330200" algn="just" rtl="0">
              <a:lnSpc>
                <a:spcPct val="150000"/>
              </a:lnSpc>
              <a:spcBef>
                <a:spcPts val="0"/>
              </a:spcBef>
              <a:spcAft>
                <a:spcPts val="0"/>
              </a:spcAft>
              <a:buClr>
                <a:srgbClr val="5F625F"/>
              </a:buClr>
              <a:buSzPts val="1600"/>
              <a:buFont typeface="Calibri"/>
              <a:buChar char="➢"/>
            </a:pPr>
            <a:r>
              <a:rPr lang="sl-SI" sz="1600" b="0" i="0" u="none" strike="noStrike" cap="none" dirty="0">
                <a:solidFill>
                  <a:srgbClr val="5F625F"/>
                </a:solidFill>
                <a:latin typeface="Calibri"/>
                <a:ea typeface="Calibri"/>
                <a:cs typeface="Calibri"/>
                <a:sym typeface="Calibri"/>
              </a:rPr>
              <a:t>Z umetno inteligenco je to enostavno</a:t>
            </a:r>
            <a:endParaRPr sz="1600" b="0" i="0" u="none" strike="noStrike" cap="none" dirty="0">
              <a:solidFill>
                <a:srgbClr val="5F625F"/>
              </a:solidFill>
              <a:latin typeface="Calibri"/>
              <a:ea typeface="Calibri"/>
              <a:cs typeface="Calibri"/>
              <a:sym typeface="Calibri"/>
            </a:endParaRPr>
          </a:p>
          <a:p>
            <a:pPr marL="457200" marR="0" lvl="0" indent="-330200" algn="just" rtl="0">
              <a:lnSpc>
                <a:spcPct val="150000"/>
              </a:lnSpc>
              <a:spcBef>
                <a:spcPts val="0"/>
              </a:spcBef>
              <a:spcAft>
                <a:spcPts val="0"/>
              </a:spcAft>
              <a:buClr>
                <a:srgbClr val="5F625F"/>
              </a:buClr>
              <a:buSzPts val="1600"/>
              <a:buFont typeface="Calibri"/>
              <a:buChar char="➢"/>
            </a:pPr>
            <a:r>
              <a:rPr lang="sl-SI" sz="1600" b="0" i="0" u="none" strike="noStrike" cap="none" dirty="0">
                <a:solidFill>
                  <a:srgbClr val="5F625F"/>
                </a:solidFill>
                <a:latin typeface="Calibri"/>
                <a:ea typeface="Calibri"/>
                <a:cs typeface="Calibri"/>
                <a:sym typeface="Calibri"/>
              </a:rPr>
              <a:t>Ni »resnična« naloga</a:t>
            </a:r>
            <a:endParaRPr sz="1600" b="0" i="0" u="none" strike="noStrike" cap="none" dirty="0">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br>
              <a:rPr lang="sl-SI" sz="1600" b="0" i="0" u="none" strike="noStrike" cap="none" dirty="0">
                <a:solidFill>
                  <a:srgbClr val="5F625F"/>
                </a:solidFill>
                <a:latin typeface="Calibri"/>
                <a:ea typeface="Calibri"/>
                <a:cs typeface="Calibri"/>
                <a:sym typeface="Calibri"/>
              </a:rPr>
            </a:br>
            <a:r>
              <a:rPr lang="sl-SI" sz="1600" b="0" i="0" u="none" strike="noStrike" cap="none" dirty="0">
                <a:solidFill>
                  <a:srgbClr val="5F625F"/>
                </a:solidFill>
                <a:latin typeface="Calibri"/>
                <a:ea typeface="Calibri"/>
                <a:cs typeface="Calibri"/>
                <a:sym typeface="Calibri"/>
              </a:rPr>
              <a:t>Korak 2. Preoblikujte to nalogo z uporabo načel avtentičnega ocenjevanja, da bo postala koristna za učence in da bo zagotovljena integriteta.</a:t>
            </a:r>
            <a:endParaRPr sz="1600" b="0" i="0" u="none" strike="noStrike" cap="none" dirty="0">
              <a:solidFill>
                <a:srgbClr val="5F625F"/>
              </a:solidFill>
              <a:latin typeface="Calibri"/>
              <a:ea typeface="Calibri"/>
              <a:cs typeface="Calibri"/>
              <a:sym typeface="Calibri"/>
            </a:endParaRPr>
          </a:p>
          <a:p>
            <a:pPr marL="0" marR="0" lvl="0" indent="0" algn="just" rtl="0">
              <a:lnSpc>
                <a:spcPct val="150000"/>
              </a:lnSpc>
              <a:spcBef>
                <a:spcPts val="0"/>
              </a:spcBef>
              <a:spcAft>
                <a:spcPts val="0"/>
              </a:spcAft>
              <a:buClr>
                <a:schemeClr val="dk2"/>
              </a:buClr>
              <a:buSzPts val="900"/>
              <a:buFont typeface="Arial"/>
              <a:buNone/>
            </a:pPr>
            <a:endParaRPr sz="1600"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endParaRPr sz="1600" b="1" i="0" u="none" strike="noStrike" cap="none" dirty="0">
              <a:solidFill>
                <a:schemeClr val="dk2"/>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900"/>
              <a:buFont typeface="Arial"/>
              <a:buNone/>
            </a:pPr>
            <a:endParaRPr sz="900" b="0" i="0" u="none" strike="noStrike" cap="none" dirty="0">
              <a:solidFill>
                <a:srgbClr val="2D2E2D"/>
              </a:solidFill>
              <a:latin typeface="Arial"/>
              <a:ea typeface="Arial"/>
              <a:cs typeface="Arial"/>
              <a:sym typeface="Arial"/>
            </a:endParaRPr>
          </a:p>
        </p:txBody>
      </p:sp>
      <p:sp>
        <p:nvSpPr>
          <p:cNvPr id="502" name="Google Shape;502;g3ae70b7d73a_0_407"/>
          <p:cNvSpPr txBox="1"/>
          <p:nvPr/>
        </p:nvSpPr>
        <p:spPr>
          <a:xfrm>
            <a:off x="525861" y="407091"/>
            <a:ext cx="51159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Dejavnost 2</a:t>
            </a:r>
            <a:endParaRPr sz="1400" b="0" i="0" u="none" strike="noStrike" cap="none">
              <a:solidFill>
                <a:srgbClr val="000000"/>
              </a:solidFill>
              <a:latin typeface="Arial"/>
              <a:ea typeface="Arial"/>
              <a:cs typeface="Arial"/>
              <a:sym typeface="Arial"/>
            </a:endParaRPr>
          </a:p>
        </p:txBody>
      </p:sp>
      <p:pic>
        <p:nvPicPr>
          <p:cNvPr id="5" name="Slika 4">
            <a:extLst>
              <a:ext uri="{FF2B5EF4-FFF2-40B4-BE49-F238E27FC236}">
                <a16:creationId xmlns:a16="http://schemas.microsoft.com/office/drawing/2014/main" id="{D981BB70-5117-46CA-8B39-1D63AAB95650}"/>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D27F4805-7237-4B08-AFE1-5DDD3200947B}"/>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06"/>
        <p:cNvGrpSpPr/>
        <p:nvPr/>
      </p:nvGrpSpPr>
      <p:grpSpPr>
        <a:xfrm>
          <a:off x="0" y="0"/>
          <a:ext cx="0" cy="0"/>
          <a:chOff x="0" y="0"/>
          <a:chExt cx="0" cy="0"/>
        </a:xfrm>
      </p:grpSpPr>
      <p:pic>
        <p:nvPicPr>
          <p:cNvPr id="507" name="Google Shape;507;p6"/>
          <p:cNvPicPr preferRelativeResize="0">
            <a:picLocks noGrp="1"/>
          </p:cNvPicPr>
          <p:nvPr>
            <p:ph type="pic" idx="2"/>
          </p:nvPr>
        </p:nvPicPr>
        <p:blipFill rotWithShape="1">
          <a:blip r:embed="rId4">
            <a:alphaModFix/>
          </a:blip>
          <a:srcRect t="3908" b="3908"/>
          <a:stretch/>
        </p:blipFill>
        <p:spPr>
          <a:xfrm>
            <a:off x="8410797" y="2706027"/>
            <a:ext cx="3212700" cy="2961600"/>
          </a:xfrm>
          <a:prstGeom prst="rect">
            <a:avLst/>
          </a:prstGeom>
          <a:noFill/>
          <a:ln>
            <a:noFill/>
          </a:ln>
        </p:spPr>
      </p:pic>
      <p:sp>
        <p:nvSpPr>
          <p:cNvPr id="508" name="Google Shape;508;p6"/>
          <p:cNvSpPr txBox="1">
            <a:spLocks noGrp="1"/>
          </p:cNvSpPr>
          <p:nvPr>
            <p:ph type="title"/>
          </p:nvPr>
        </p:nvSpPr>
        <p:spPr>
          <a:xfrm>
            <a:off x="450011" y="232912"/>
            <a:ext cx="9601200" cy="114238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Primer iz prakse (1/3)</a:t>
            </a:r>
            <a:endParaRPr/>
          </a:p>
        </p:txBody>
      </p:sp>
      <p:sp>
        <p:nvSpPr>
          <p:cNvPr id="509" name="Google Shape;509;p6"/>
          <p:cNvSpPr/>
          <p:nvPr/>
        </p:nvSpPr>
        <p:spPr>
          <a:xfrm>
            <a:off x="541400" y="1375300"/>
            <a:ext cx="7636200" cy="44322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1200"/>
              </a:spcBef>
              <a:spcAft>
                <a:spcPts val="0"/>
              </a:spcAft>
              <a:buClr>
                <a:schemeClr val="dk2"/>
              </a:buClr>
              <a:buSzPts val="1100"/>
              <a:buFont typeface="Arial"/>
              <a:buNone/>
            </a:pPr>
            <a:r>
              <a:rPr lang="sl-SI" sz="1600" b="1" i="0" u="none" strike="noStrike" cap="none">
                <a:solidFill>
                  <a:srgbClr val="5F625F"/>
                </a:solidFill>
                <a:latin typeface="Calibri"/>
                <a:ea typeface="Calibri"/>
                <a:cs typeface="Calibri"/>
                <a:sym typeface="Calibri"/>
              </a:rPr>
              <a:t>Kontekst:</a:t>
            </a:r>
            <a:endParaRPr sz="1600" b="1"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600" b="0" i="0" u="none" strike="noStrike" cap="none">
                <a:solidFill>
                  <a:srgbClr val="5F625F"/>
                </a:solidFill>
                <a:latin typeface="Calibri"/>
                <a:ea typeface="Calibri"/>
                <a:cs typeface="Calibri"/>
                <a:sym typeface="Calibri"/>
              </a:rPr>
              <a:t>Nikos pripravlja nalogo za sumativno ocenjevanje, da bi ugotovil, kako dobro učenci uporabljajo prakse trajnostnega turizma (npr. pravila o recikliranju odpadkov in varčevanju z energijo). V preteklosti je Nikos uporabljal standardni kviz z 30 vprašanji z več možnimi odgovori. Izziv:</a:t>
            </a:r>
            <a:endParaRPr sz="16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600" b="1" i="0" u="none" strike="noStrike" cap="none">
                <a:solidFill>
                  <a:srgbClr val="5F625F"/>
                </a:solidFill>
                <a:latin typeface="Calibri"/>
                <a:ea typeface="Calibri"/>
                <a:cs typeface="Calibri"/>
                <a:sym typeface="Calibri"/>
              </a:rPr>
              <a:t>Izziv:</a:t>
            </a:r>
            <a:endParaRPr sz="1600" b="1"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120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Za odrasle udeležence je bila to dolgočasna in neizpolnjujoča naloga, saj so si odgovore zapomnili le zato, da bi opravili preizkus, na koncu pa v svojih podjetjih niso ničesar spremenili. Nikos ima tudi udeleženko, gospo Eleni (62), ki vodi uspešno majhno gorsko kočo. Ima rahlo slabovidnost in težave z majhnim besedilom na zaslonih. Zadnjega kviza ni opravila, ker je bilo težko najti gumb »Naprej« in ji je časovnik povzročal preveč tesnobe. </a:t>
            </a:r>
            <a:endParaRPr sz="1600" b="0" i="0" u="none" strike="noStrike" cap="none">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F297F92B-E021-4B93-AB32-9E07BFA880A7}"/>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D28F0082-FFE5-4311-A720-D566D944AAAF}"/>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13"/>
        <p:cNvGrpSpPr/>
        <p:nvPr/>
      </p:nvGrpSpPr>
      <p:grpSpPr>
        <a:xfrm>
          <a:off x="0" y="0"/>
          <a:ext cx="0" cy="0"/>
          <a:chOff x="0" y="0"/>
          <a:chExt cx="0" cy="0"/>
        </a:xfrm>
      </p:grpSpPr>
      <p:pic>
        <p:nvPicPr>
          <p:cNvPr id="514" name="Google Shape;514;g3ae70b7d73a_0_2"/>
          <p:cNvPicPr preferRelativeResize="0">
            <a:picLocks noGrp="1"/>
          </p:cNvPicPr>
          <p:nvPr>
            <p:ph type="pic" idx="2"/>
          </p:nvPr>
        </p:nvPicPr>
        <p:blipFill rotWithShape="1">
          <a:blip r:embed="rId4">
            <a:alphaModFix/>
          </a:blip>
          <a:srcRect t="3908" b="3908"/>
          <a:stretch/>
        </p:blipFill>
        <p:spPr>
          <a:xfrm>
            <a:off x="8410797" y="2706027"/>
            <a:ext cx="3212700" cy="2961600"/>
          </a:xfrm>
          <a:prstGeom prst="rect">
            <a:avLst/>
          </a:prstGeom>
          <a:noFill/>
          <a:ln>
            <a:noFill/>
          </a:ln>
        </p:spPr>
      </p:pic>
      <p:sp>
        <p:nvSpPr>
          <p:cNvPr id="515" name="Google Shape;515;g3ae70b7d73a_0_2"/>
          <p:cNvSpPr txBox="1">
            <a:spLocks noGrp="1"/>
          </p:cNvSpPr>
          <p:nvPr>
            <p:ph type="title"/>
          </p:nvPr>
        </p:nvSpPr>
        <p:spPr>
          <a:xfrm>
            <a:off x="450011" y="232912"/>
            <a:ext cx="9601200" cy="1142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Primer iz prakse (2/3)</a:t>
            </a:r>
            <a:endParaRPr/>
          </a:p>
        </p:txBody>
      </p:sp>
      <p:sp>
        <p:nvSpPr>
          <p:cNvPr id="516" name="Google Shape;516;g3ae70b7d73a_0_2"/>
          <p:cNvSpPr/>
          <p:nvPr/>
        </p:nvSpPr>
        <p:spPr>
          <a:xfrm>
            <a:off x="541400" y="1375300"/>
            <a:ext cx="7822200" cy="47385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2"/>
              </a:buClr>
              <a:buSzPts val="1100"/>
              <a:buFont typeface="Arial"/>
              <a:buNone/>
            </a:pPr>
            <a:r>
              <a:rPr lang="sl-SI" sz="1600" b="1" i="0" u="none" strike="noStrike" cap="none">
                <a:solidFill>
                  <a:srgbClr val="5F625F"/>
                </a:solidFill>
                <a:latin typeface="Calibri"/>
                <a:ea typeface="Calibri"/>
                <a:cs typeface="Calibri"/>
                <a:sym typeface="Calibri"/>
              </a:rPr>
              <a:t>Rešitev: </a:t>
            </a:r>
            <a:endParaRPr sz="1600" b="1"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600" b="0" i="0" u="none" strike="noStrike" cap="none">
                <a:solidFill>
                  <a:srgbClr val="5F625F"/>
                </a:solidFill>
                <a:latin typeface="Calibri"/>
                <a:ea typeface="Calibri"/>
                <a:cs typeface="Calibri"/>
                <a:sym typeface="Calibri"/>
              </a:rPr>
              <a:t>V prenovljeni nalogi morajo udeleženci sami oceniti svoje podjetje. Na primer: »Preglejte svoje prostore. Opredelite 3 področja, na katerih trenutno kršite pravila trajnosti (npr. plastični izdelki za enkratno uporabo). Predlagajte realističen 3-stopenjski načrt za njihovo odpravo do naslednje sezone.«</a:t>
            </a:r>
            <a:endParaRPr sz="16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600" b="0" i="0" u="none" strike="noStrike" cap="none">
                <a:solidFill>
                  <a:srgbClr val="5F625F"/>
                </a:solidFill>
                <a:latin typeface="Calibri"/>
                <a:ea typeface="Calibri"/>
                <a:cs typeface="Calibri"/>
                <a:sym typeface="Calibri"/>
              </a:rPr>
              <a:t> </a:t>
            </a:r>
            <a:r>
              <a:rPr lang="sl-SI" sz="1600" b="1" i="0" u="none" strike="noStrike" cap="none">
                <a:solidFill>
                  <a:srgbClr val="5F625F"/>
                </a:solidFill>
                <a:latin typeface="Calibri"/>
                <a:ea typeface="Calibri"/>
                <a:cs typeface="Calibri"/>
                <a:sym typeface="Calibri"/>
              </a:rPr>
              <a:t>Zakaj je to avtentično:</a:t>
            </a:r>
            <a:endParaRPr sz="1600" b="1" i="0" u="none" strike="noStrike" cap="none">
              <a:solidFill>
                <a:srgbClr val="5F625F"/>
              </a:solidFill>
              <a:latin typeface="Calibri"/>
              <a:ea typeface="Calibri"/>
              <a:cs typeface="Calibri"/>
              <a:sym typeface="Calibri"/>
            </a:endParaRPr>
          </a:p>
          <a:p>
            <a:pPr marL="914400" marR="0" lvl="1" indent="-330200" algn="l" rtl="0">
              <a:lnSpc>
                <a:spcPct val="115000"/>
              </a:lnSpc>
              <a:spcBef>
                <a:spcPts val="120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Je </a:t>
            </a:r>
            <a:r>
              <a:rPr lang="sl-SI" sz="1600" b="1" i="0" u="none" strike="noStrike" cap="none">
                <a:solidFill>
                  <a:srgbClr val="5F625F"/>
                </a:solidFill>
                <a:latin typeface="Calibri"/>
                <a:ea typeface="Calibri"/>
                <a:cs typeface="Calibri"/>
                <a:sym typeface="Calibri"/>
              </a:rPr>
              <a:t>realistično </a:t>
            </a:r>
            <a:r>
              <a:rPr lang="sl-SI" sz="1600" b="0" i="0" u="none" strike="noStrike" cap="none">
                <a:solidFill>
                  <a:srgbClr val="5F625F"/>
                </a:solidFill>
                <a:latin typeface="Calibri"/>
                <a:ea typeface="Calibri"/>
                <a:cs typeface="Calibri"/>
                <a:sym typeface="Calibri"/>
              </a:rPr>
              <a:t>in podobno kontekstu, v katerem bodo udeleženci uporabili znanje.</a:t>
            </a:r>
            <a:endParaRPr sz="1600" b="0" i="0" u="none" strike="noStrike" cap="none">
              <a:solidFill>
                <a:srgbClr val="5F625F"/>
              </a:solidFill>
              <a:latin typeface="Calibri"/>
              <a:ea typeface="Calibri"/>
              <a:cs typeface="Calibri"/>
              <a:sym typeface="Calibri"/>
            </a:endParaRPr>
          </a:p>
          <a:p>
            <a:pPr marL="914400" marR="0" lvl="1" indent="-330200" algn="l" rtl="0">
              <a:lnSpc>
                <a:spcPct val="115000"/>
              </a:lnSpc>
              <a:spcBef>
                <a:spcPts val="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Zahteva </a:t>
            </a:r>
            <a:r>
              <a:rPr lang="sl-SI" sz="1600" b="1" i="0" u="none" strike="noStrike" cap="none">
                <a:solidFill>
                  <a:srgbClr val="5F625F"/>
                </a:solidFill>
                <a:latin typeface="Calibri"/>
                <a:ea typeface="Calibri"/>
                <a:cs typeface="Calibri"/>
                <a:sym typeface="Calibri"/>
              </a:rPr>
              <a:t>višje ravni mišljenja </a:t>
            </a:r>
            <a:r>
              <a:rPr lang="sl-SI" sz="1600" b="0" i="0" u="none" strike="noStrike" cap="none">
                <a:solidFill>
                  <a:srgbClr val="5F625F"/>
                </a:solidFill>
                <a:latin typeface="Calibri"/>
                <a:ea typeface="Calibri"/>
                <a:cs typeface="Calibri"/>
                <a:sym typeface="Calibri"/>
              </a:rPr>
              <a:t>(ocenjevanje/inovacije) namesto mehaničnega pomnjenja.</a:t>
            </a:r>
            <a:endParaRPr sz="1600" b="0" i="0" u="none" strike="noStrike" cap="none">
              <a:solidFill>
                <a:srgbClr val="5F625F"/>
              </a:solidFill>
              <a:latin typeface="Calibri"/>
              <a:ea typeface="Calibri"/>
              <a:cs typeface="Calibri"/>
              <a:sym typeface="Calibri"/>
            </a:endParaRPr>
          </a:p>
          <a:p>
            <a:pPr marL="914400" marR="0" lvl="1" indent="-330200" algn="l" rtl="0">
              <a:lnSpc>
                <a:spcPct val="115000"/>
              </a:lnSpc>
              <a:spcBef>
                <a:spcPts val="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Je </a:t>
            </a:r>
            <a:r>
              <a:rPr lang="sl-SI" sz="1600" b="1" i="0" u="none" strike="noStrike" cap="none">
                <a:solidFill>
                  <a:srgbClr val="5F625F"/>
                </a:solidFill>
                <a:latin typeface="Calibri"/>
                <a:ea typeface="Calibri"/>
                <a:cs typeface="Calibri"/>
                <a:sym typeface="Calibri"/>
              </a:rPr>
              <a:t>kompleksna naloga</a:t>
            </a:r>
            <a:r>
              <a:rPr lang="sl-SI" sz="1600" b="0" i="0" u="none" strike="noStrike" cap="none">
                <a:solidFill>
                  <a:srgbClr val="5F625F"/>
                </a:solidFill>
                <a:latin typeface="Calibri"/>
                <a:ea typeface="Calibri"/>
                <a:cs typeface="Calibri"/>
                <a:sym typeface="Calibri"/>
              </a:rPr>
              <a:t>, ki je ni mogoče rešiti z enim klikom ali preprostim AI-napotkom.</a:t>
            </a:r>
            <a:endParaRPr sz="16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120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Učence prosi, naj ustvarijo preprost </a:t>
            </a:r>
            <a:r>
              <a:rPr lang="sl-SI" sz="1600" b="1" i="0" u="none" strike="noStrike" cap="none">
                <a:solidFill>
                  <a:srgbClr val="5F625F"/>
                </a:solidFill>
                <a:latin typeface="Calibri"/>
                <a:ea typeface="Calibri"/>
                <a:cs typeface="Calibri"/>
                <a:sym typeface="Calibri"/>
              </a:rPr>
              <a:t>digitalni portfelj </a:t>
            </a:r>
            <a:r>
              <a:rPr lang="sl-SI" sz="1600" b="0" i="0" u="none" strike="noStrike" cap="none">
                <a:solidFill>
                  <a:srgbClr val="5F625F"/>
                </a:solidFill>
                <a:latin typeface="Calibri"/>
                <a:ea typeface="Calibri"/>
                <a:cs typeface="Calibri"/>
                <a:sym typeface="Calibri"/>
              </a:rPr>
              <a:t>(z orodjem, kot je Padlet, ali preprosto Google mapo). Naložiti morajo fotografije »pred« (problemi) in kratek video ali besedilo, ki pojasnjuje načrt »po«. To dokumentira </a:t>
            </a:r>
            <a:r>
              <a:rPr lang="sl-SI" sz="1600" b="0" i="0" u="sng" strike="noStrike" cap="none">
                <a:solidFill>
                  <a:srgbClr val="5F625F"/>
                </a:solidFill>
                <a:latin typeface="Calibri"/>
                <a:ea typeface="Calibri"/>
                <a:cs typeface="Calibri"/>
                <a:sym typeface="Calibri"/>
              </a:rPr>
              <a:t>napredek </a:t>
            </a:r>
            <a:r>
              <a:rPr lang="sl-SI" sz="1600" b="0" i="0" u="none" strike="noStrike" cap="none">
                <a:solidFill>
                  <a:srgbClr val="5F625F"/>
                </a:solidFill>
                <a:latin typeface="Calibri"/>
                <a:ea typeface="Calibri"/>
                <a:cs typeface="Calibri"/>
                <a:sym typeface="Calibri"/>
              </a:rPr>
              <a:t>njihovega dela in ne le </a:t>
            </a:r>
            <a:r>
              <a:rPr lang="sl-SI" sz="1600" b="0" i="0" u="sng" strike="noStrike" cap="none">
                <a:solidFill>
                  <a:srgbClr val="5F625F"/>
                </a:solidFill>
                <a:latin typeface="Calibri"/>
                <a:ea typeface="Calibri"/>
                <a:cs typeface="Calibri"/>
                <a:sym typeface="Calibri"/>
              </a:rPr>
              <a:t>končnega izdelka.</a:t>
            </a:r>
            <a:endParaRPr sz="1600" b="0" i="0" u="sng" strike="noStrike" cap="none">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5BC2A06B-0E0B-471B-AC1D-E54A85035A2E}"/>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3BED6E6F-BF9E-4B4C-A9FA-42F5C578E277}"/>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20"/>
        <p:cNvGrpSpPr/>
        <p:nvPr/>
      </p:nvGrpSpPr>
      <p:grpSpPr>
        <a:xfrm>
          <a:off x="0" y="0"/>
          <a:ext cx="0" cy="0"/>
          <a:chOff x="0" y="0"/>
          <a:chExt cx="0" cy="0"/>
        </a:xfrm>
      </p:grpSpPr>
      <p:pic>
        <p:nvPicPr>
          <p:cNvPr id="521" name="Google Shape;521;g3ae70b7d73a_0_9"/>
          <p:cNvPicPr preferRelativeResize="0">
            <a:picLocks noGrp="1"/>
          </p:cNvPicPr>
          <p:nvPr>
            <p:ph type="pic" idx="2"/>
          </p:nvPr>
        </p:nvPicPr>
        <p:blipFill rotWithShape="1">
          <a:blip r:embed="rId4">
            <a:alphaModFix/>
          </a:blip>
          <a:srcRect t="3908" b="3908"/>
          <a:stretch/>
        </p:blipFill>
        <p:spPr>
          <a:xfrm>
            <a:off x="8410797" y="2706027"/>
            <a:ext cx="3212700" cy="2961600"/>
          </a:xfrm>
          <a:prstGeom prst="rect">
            <a:avLst/>
          </a:prstGeom>
          <a:noFill/>
          <a:ln>
            <a:noFill/>
          </a:ln>
        </p:spPr>
      </p:pic>
      <p:sp>
        <p:nvSpPr>
          <p:cNvPr id="522" name="Google Shape;522;g3ae70b7d73a_0_9"/>
          <p:cNvSpPr txBox="1">
            <a:spLocks noGrp="1"/>
          </p:cNvSpPr>
          <p:nvPr>
            <p:ph type="title"/>
          </p:nvPr>
        </p:nvSpPr>
        <p:spPr>
          <a:xfrm>
            <a:off x="450011" y="232912"/>
            <a:ext cx="9601200" cy="11424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Primer iz prakse (3/3)</a:t>
            </a:r>
            <a:endParaRPr/>
          </a:p>
        </p:txBody>
      </p:sp>
      <p:sp>
        <p:nvSpPr>
          <p:cNvPr id="523" name="Google Shape;523;g3ae70b7d73a_0_9"/>
          <p:cNvSpPr/>
          <p:nvPr/>
        </p:nvSpPr>
        <p:spPr>
          <a:xfrm>
            <a:off x="541400" y="1375300"/>
            <a:ext cx="7636200" cy="44322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2"/>
              </a:buClr>
              <a:buSzPts val="1100"/>
              <a:buFont typeface="Arial"/>
              <a:buNone/>
            </a:pPr>
            <a:r>
              <a:rPr lang="sl-SI" sz="1600" b="1" i="0" u="none" strike="noStrike" cap="none">
                <a:solidFill>
                  <a:srgbClr val="5F625F"/>
                </a:solidFill>
                <a:latin typeface="Calibri"/>
                <a:ea typeface="Calibri"/>
                <a:cs typeface="Calibri"/>
                <a:sym typeface="Calibri"/>
              </a:rPr>
              <a:t>Rešitev: </a:t>
            </a:r>
            <a:endParaRPr sz="1600" b="1"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Zakaj je to vključujoče?</a:t>
            </a:r>
            <a:endParaRPr sz="16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Da bi zagotovil, da gospa Eleni ni v neenakopravnem položaju, Nikos uporablja </a:t>
            </a:r>
            <a:r>
              <a:rPr lang="sl-SI" sz="1600" b="1" i="0" u="none" strike="noStrike" cap="none">
                <a:solidFill>
                  <a:srgbClr val="5F625F"/>
                </a:solidFill>
                <a:latin typeface="Calibri"/>
                <a:ea typeface="Calibri"/>
                <a:cs typeface="Calibri"/>
                <a:sym typeface="Calibri"/>
              </a:rPr>
              <a:t>smernice WCAG</a:t>
            </a:r>
            <a:r>
              <a:rPr lang="sl-SI" sz="1600" b="0" i="0" u="none" strike="noStrike" cap="none">
                <a:solidFill>
                  <a:srgbClr val="5F625F"/>
                </a:solidFill>
                <a:latin typeface="Calibri"/>
                <a:ea typeface="Calibri"/>
                <a:cs typeface="Calibri"/>
                <a:sym typeface="Calibri"/>
              </a:rPr>
              <a:t>.</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Char char="●"/>
            </a:pPr>
            <a:r>
              <a:rPr lang="sl-SI" sz="1600" b="1" i="0" u="none" strike="noStrike" cap="none">
                <a:solidFill>
                  <a:srgbClr val="5F625F"/>
                </a:solidFill>
                <a:latin typeface="Calibri"/>
                <a:ea typeface="Calibri"/>
                <a:cs typeface="Calibri"/>
                <a:sym typeface="Calibri"/>
              </a:rPr>
              <a:t>Več formatov: </a:t>
            </a:r>
            <a:r>
              <a:rPr lang="sl-SI" sz="1600" b="0" i="0" u="none" strike="noStrike" cap="none">
                <a:solidFill>
                  <a:srgbClr val="5F625F"/>
                </a:solidFill>
                <a:latin typeface="Calibri"/>
                <a:ea typeface="Calibri"/>
                <a:cs typeface="Calibri"/>
                <a:sym typeface="Calibri"/>
              </a:rPr>
              <a:t>Učencem omogoča, da svoj načrt oddajo v obliki pisnega dokumenta ali glasovne beležke/video predstavitve.</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sz="1600" b="1" i="0" u="none" strike="noStrike" cap="none">
                <a:solidFill>
                  <a:srgbClr val="5F625F"/>
                </a:solidFill>
                <a:latin typeface="Calibri"/>
                <a:ea typeface="Calibri"/>
                <a:cs typeface="Calibri"/>
                <a:sym typeface="Calibri"/>
              </a:rPr>
              <a:t>Izbira platforme: </a:t>
            </a:r>
            <a:r>
              <a:rPr lang="sl-SI" sz="1600" b="0" i="0" u="none" strike="noStrike" cap="none">
                <a:solidFill>
                  <a:srgbClr val="5F625F"/>
                </a:solidFill>
                <a:latin typeface="Calibri"/>
                <a:ea typeface="Calibri"/>
                <a:cs typeface="Calibri"/>
                <a:sym typeface="Calibri"/>
              </a:rPr>
              <a:t>Poskrbi, da izbrana platforma podpira </a:t>
            </a:r>
            <a:r>
              <a:rPr lang="sl-SI" sz="1600" b="1" i="0" u="none" strike="noStrike" cap="none">
                <a:solidFill>
                  <a:srgbClr val="5F625F"/>
                </a:solidFill>
                <a:latin typeface="Calibri"/>
                <a:ea typeface="Calibri"/>
                <a:cs typeface="Calibri"/>
                <a:sym typeface="Calibri"/>
              </a:rPr>
              <a:t>pretvorbo besedila v govor </a:t>
            </a:r>
            <a:r>
              <a:rPr lang="sl-SI" sz="1600" b="0" i="0" u="none" strike="noStrike" cap="none">
                <a:solidFill>
                  <a:srgbClr val="5F625F"/>
                </a:solidFill>
                <a:latin typeface="Calibri"/>
                <a:ea typeface="Calibri"/>
                <a:cs typeface="Calibri"/>
                <a:sym typeface="Calibri"/>
              </a:rPr>
              <a:t>in ima kontrastne gumbe za navigacijo.</a:t>
            </a:r>
            <a:endParaRPr sz="1600" b="0" i="0" u="none" strike="noStrike" cap="none">
              <a:solidFill>
                <a:srgbClr val="5F625F"/>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6F220CBF-03D7-476F-AEDE-814329A9F80B}"/>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520A9A15-F484-4C6E-9C52-97B2F3BF83D4}"/>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27"/>
        <p:cNvGrpSpPr/>
        <p:nvPr/>
      </p:nvGrpSpPr>
      <p:grpSpPr>
        <a:xfrm>
          <a:off x="0" y="0"/>
          <a:ext cx="0" cy="0"/>
          <a:chOff x="0" y="0"/>
          <a:chExt cx="0" cy="0"/>
        </a:xfrm>
      </p:grpSpPr>
      <p:pic>
        <p:nvPicPr>
          <p:cNvPr id="528" name="Google Shape;528;g3ae70b7d73a_0_413"/>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529" name="Google Shape;529;g3ae70b7d73a_0_413"/>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Vratna zanka: dajaj, da se izboljšaš</a:t>
            </a:r>
            <a:endParaRPr sz="2600" b="1" i="0" u="none" strike="noStrike" cap="none">
              <a:solidFill>
                <a:srgbClr val="C52B87"/>
              </a:solidFill>
              <a:latin typeface="Calibri"/>
              <a:ea typeface="Calibri"/>
              <a:cs typeface="Calibri"/>
              <a:sym typeface="Calibri"/>
            </a:endParaRPr>
          </a:p>
        </p:txBody>
      </p:sp>
      <p:sp>
        <p:nvSpPr>
          <p:cNvPr id="530" name="Google Shape;530;g3ae70b7d73a_0_413"/>
          <p:cNvSpPr/>
          <p:nvPr/>
        </p:nvSpPr>
        <p:spPr>
          <a:xfrm>
            <a:off x="678550" y="1252425"/>
            <a:ext cx="8027400" cy="49167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Čeprav je individualna povratna informacija idealna, ni vedno praktična ali izvedljiva, zlasti pri popolnoma spletnih tečajih. Kar moramo storiti, je združiti različne vrste medijev za povratno informacijo: povratno informacijo od učitelja, vrstnikov in avtomatizirano povratno informacijo. To pomaga ohranjati povezanost udeležencev.</a:t>
            </a: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Povratne informacije morajo biti več kot le »Dobra dela!«. Da bi bile konstruktivne, bi morale slediti spodnjim načelom:</a:t>
            </a: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sz="1600" b="1" i="0" u="none" strike="noStrike" cap="none">
                <a:solidFill>
                  <a:srgbClr val="5F625F"/>
                </a:solidFill>
                <a:latin typeface="Calibri"/>
                <a:ea typeface="Calibri"/>
                <a:cs typeface="Calibri"/>
                <a:sym typeface="Calibri"/>
              </a:rPr>
              <a:t>Usmerjena v cilj</a:t>
            </a:r>
            <a:r>
              <a:rPr lang="sl-SI" sz="1600" b="0" i="0" u="none" strike="noStrike" cap="none">
                <a:solidFill>
                  <a:srgbClr val="5F625F"/>
                </a:solidFill>
                <a:latin typeface="Calibri"/>
                <a:ea typeface="Calibri"/>
                <a:cs typeface="Calibri"/>
                <a:sym typeface="Calibri"/>
              </a:rPr>
              <a:t>: komentarje neposredno uskladite z učnimi cilji (npr. »Izpolnil si merila za kritično analizo, vendar...«). </a:t>
            </a:r>
            <a:endParaRPr sz="1600" b="0" i="0" u="none" strike="noStrike" cap="none">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sz="1600" b="1" i="0" u="none" strike="noStrike" cap="none">
                <a:solidFill>
                  <a:srgbClr val="5F625F"/>
                </a:solidFill>
                <a:latin typeface="Calibri"/>
                <a:ea typeface="Calibri"/>
                <a:cs typeface="Calibri"/>
                <a:sym typeface="Calibri"/>
              </a:rPr>
              <a:t>Konkretna in jasna</a:t>
            </a:r>
            <a:r>
              <a:rPr lang="sl-SI" sz="1600" b="0" i="0" u="none" strike="noStrike" cap="none">
                <a:solidFill>
                  <a:srgbClr val="5F625F"/>
                </a:solidFill>
                <a:latin typeface="Calibri"/>
                <a:ea typeface="Calibri"/>
                <a:cs typeface="Calibri"/>
                <a:sym typeface="Calibri"/>
              </a:rPr>
              <a:t>: uporabite konkretne dokaze. Izogibajte se nejasnim pohvalam.</a:t>
            </a:r>
            <a:endParaRPr sz="1600" b="0" i="0" u="none" strike="noStrike" cap="none">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sz="1600" b="1" i="0" u="none" strike="noStrike" cap="none">
                <a:solidFill>
                  <a:srgbClr val="5F625F"/>
                </a:solidFill>
                <a:latin typeface="Calibri"/>
                <a:ea typeface="Calibri"/>
                <a:cs typeface="Calibri"/>
                <a:sym typeface="Calibri"/>
              </a:rPr>
              <a:t>Usmerjena v ukrepanje</a:t>
            </a:r>
            <a:r>
              <a:rPr lang="sl-SI" sz="1600" b="0" i="0" u="none" strike="noStrike" cap="none">
                <a:solidFill>
                  <a:srgbClr val="5F625F"/>
                </a:solidFill>
                <a:latin typeface="Calibri"/>
                <a:ea typeface="Calibri"/>
                <a:cs typeface="Calibri"/>
                <a:sym typeface="Calibri"/>
              </a:rPr>
              <a:t>: Navedite jasen »naslednji korak« ali predlog za izboljšanje.</a:t>
            </a:r>
            <a:endParaRPr sz="1600" b="0" i="0" u="none" strike="noStrike" cap="none">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sz="1600" b="1" i="0" u="none" strike="noStrike" cap="none">
                <a:solidFill>
                  <a:srgbClr val="5F625F"/>
                </a:solidFill>
                <a:latin typeface="Calibri"/>
                <a:ea typeface="Calibri"/>
                <a:cs typeface="Calibri"/>
                <a:sym typeface="Calibri"/>
              </a:rPr>
              <a:t>Pravočasna</a:t>
            </a:r>
            <a:r>
              <a:rPr lang="sl-SI" sz="1600" b="0" i="0" u="none" strike="noStrike" cap="none">
                <a:solidFill>
                  <a:srgbClr val="5F625F"/>
                </a:solidFill>
                <a:latin typeface="Calibri"/>
                <a:ea typeface="Calibri"/>
                <a:cs typeface="Calibri"/>
                <a:sym typeface="Calibri"/>
              </a:rPr>
              <a:t>: Odrasli učenci potrebujejo hitre odzive, da jih lahko uporabijo pri svojem delu.</a:t>
            </a:r>
            <a:endParaRPr sz="1600" b="0" i="0" u="none" strike="noStrike" cap="none">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sz="1600" b="1" i="0" u="none" strike="noStrike" cap="none">
                <a:solidFill>
                  <a:srgbClr val="5F625F"/>
                </a:solidFill>
                <a:latin typeface="Calibri"/>
                <a:ea typeface="Calibri"/>
                <a:cs typeface="Calibri"/>
                <a:sym typeface="Calibri"/>
              </a:rPr>
              <a:t>Kulturno ustrezna</a:t>
            </a:r>
            <a:r>
              <a:rPr lang="sl-SI" sz="1600" b="0" i="0" u="none" strike="noStrike" cap="none">
                <a:solidFill>
                  <a:srgbClr val="5F625F"/>
                </a:solidFill>
                <a:latin typeface="Calibri"/>
                <a:ea typeface="Calibri"/>
                <a:cs typeface="Calibri"/>
                <a:sym typeface="Calibri"/>
              </a:rPr>
              <a:t>: V raznolikih skupinah odraslih mora povratna informacija upoštevati kulturne razlike. Nekatere kulture na primer dajejo prednost neposrednemu popravljanju, druge pa cenijo anonimnost. Če na primer jezik ni v središču ocenjevanja, se izogibajte prekomernemu popravljanju slovnice, saj to lahko odrasle udeležence odvrača. </a:t>
            </a: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34D82C13-A164-4BA6-8116-C6E4F4BBC9EB}"/>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98002540-8282-4B80-AFBD-914FB66BEC0B}"/>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06"/>
        <p:cNvGrpSpPr/>
        <p:nvPr/>
      </p:nvGrpSpPr>
      <p:grpSpPr>
        <a:xfrm>
          <a:off x="0" y="0"/>
          <a:ext cx="0" cy="0"/>
          <a:chOff x="0" y="0"/>
          <a:chExt cx="0" cy="0"/>
        </a:xfrm>
      </p:grpSpPr>
      <p:sp>
        <p:nvSpPr>
          <p:cNvPr id="407" name="Google Shape;407;p2"/>
          <p:cNvSpPr txBox="1">
            <a:spLocks noGrp="1"/>
          </p:cNvSpPr>
          <p:nvPr>
            <p:ph type="title"/>
          </p:nvPr>
        </p:nvSpPr>
        <p:spPr>
          <a:xfrm>
            <a:off x="7702526" y="1017916"/>
            <a:ext cx="3657600" cy="66578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Cilj modula </a:t>
            </a:r>
            <a:endParaRPr/>
          </a:p>
        </p:txBody>
      </p:sp>
      <p:sp>
        <p:nvSpPr>
          <p:cNvPr id="408" name="Google Shape;408;p2"/>
          <p:cNvSpPr txBox="1">
            <a:spLocks noGrp="1"/>
          </p:cNvSpPr>
          <p:nvPr>
            <p:ph type="body" idx="1"/>
          </p:nvPr>
        </p:nvSpPr>
        <p:spPr>
          <a:xfrm>
            <a:off x="6915125" y="1801225"/>
            <a:ext cx="4244400" cy="3154800"/>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SzPts val="1360"/>
              <a:buNone/>
            </a:pPr>
            <a:r>
              <a:rPr lang="sl-SI" sz="1660" dirty="0">
                <a:solidFill>
                  <a:srgbClr val="5F625F"/>
                </a:solidFill>
                <a:latin typeface="Calibri"/>
                <a:ea typeface="Calibri"/>
                <a:cs typeface="Calibri"/>
                <a:sym typeface="Calibri"/>
              </a:rPr>
              <a:t>Cilj te enote je izobraževalcem odraslih zagotoviti orodja za oblikovanje in izvajanje učinkovitega ocenjevanja v digitalni dobi. Združuje teoretično in praktično znanje z namenom, da udeležencem omogoči oblikovanje prilagodljivega, na učenca osredotočenega ocenjevanja. V tem kontekstu enota obravnava povratne informacije kot mehanizem za krepitev vloge učenca in njegovega neprekinjenega napredka.</a:t>
            </a:r>
            <a:endParaRPr sz="1660" dirty="0"/>
          </a:p>
        </p:txBody>
      </p:sp>
      <p:pic>
        <p:nvPicPr>
          <p:cNvPr id="409" name="Google Shape;409;p2"/>
          <p:cNvPicPr preferRelativeResize="0"/>
          <p:nvPr/>
        </p:nvPicPr>
        <p:blipFill rotWithShape="1">
          <a:blip r:embed="rId4">
            <a:alphaModFix/>
          </a:blip>
          <a:srcRect l="8595" r="8595"/>
          <a:stretch/>
        </p:blipFill>
        <p:spPr>
          <a:xfrm>
            <a:off x="1657625" y="688150"/>
            <a:ext cx="3780600" cy="4565475"/>
          </a:xfrm>
          <a:prstGeom prst="rect">
            <a:avLst/>
          </a:prstGeom>
          <a:noFill/>
          <a:ln>
            <a:noFill/>
          </a:ln>
        </p:spPr>
      </p:pic>
      <p:pic>
        <p:nvPicPr>
          <p:cNvPr id="5" name="Slika 4">
            <a:extLst>
              <a:ext uri="{FF2B5EF4-FFF2-40B4-BE49-F238E27FC236}">
                <a16:creationId xmlns:a16="http://schemas.microsoft.com/office/drawing/2014/main" id="{01CD8914-F829-4C85-8DC2-6F1F1CD79E30}"/>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E1548760-CE43-4CB3-9402-3FDA6B9E3DD1}"/>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34"/>
        <p:cNvGrpSpPr/>
        <p:nvPr/>
      </p:nvGrpSpPr>
      <p:grpSpPr>
        <a:xfrm>
          <a:off x="0" y="0"/>
          <a:ext cx="0" cy="0"/>
          <a:chOff x="0" y="0"/>
          <a:chExt cx="0" cy="0"/>
        </a:xfrm>
      </p:grpSpPr>
      <p:pic>
        <p:nvPicPr>
          <p:cNvPr id="535" name="Google Shape;535;g3ae70b7d73a_0_421"/>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536" name="Google Shape;536;g3ae70b7d73a_0_421"/>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Vratna zanka: vračaj, da se izboljšaš</a:t>
            </a:r>
            <a:endParaRPr sz="2600" b="1" i="0" u="none" strike="noStrike" cap="none">
              <a:solidFill>
                <a:srgbClr val="C52B87"/>
              </a:solidFill>
              <a:latin typeface="Calibri"/>
              <a:ea typeface="Calibri"/>
              <a:cs typeface="Calibri"/>
              <a:sym typeface="Calibri"/>
            </a:endParaRPr>
          </a:p>
        </p:txBody>
      </p:sp>
      <p:sp>
        <p:nvSpPr>
          <p:cNvPr id="537" name="Google Shape;537;g3ae70b7d73a_0_421"/>
          <p:cNvSpPr/>
          <p:nvPr/>
        </p:nvSpPr>
        <p:spPr>
          <a:xfrm>
            <a:off x="678550" y="1252425"/>
            <a:ext cx="8250000" cy="4916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2"/>
              </a:buClr>
              <a:buSzPts val="1100"/>
              <a:buFont typeface="Arial"/>
              <a:buNone/>
            </a:pPr>
            <a:r>
              <a:rPr lang="sl-SI" sz="1600" b="1" i="0" u="none" strike="noStrike" cap="none">
                <a:solidFill>
                  <a:srgbClr val="5F625F"/>
                </a:solidFill>
                <a:latin typeface="Calibri"/>
                <a:ea typeface="Calibri"/>
                <a:cs typeface="Calibri"/>
                <a:sym typeface="Calibri"/>
              </a:rPr>
              <a:t>Tehnika: »metoda sendviča«</a:t>
            </a:r>
            <a:endParaRPr sz="1600" b="1"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600" b="0" i="0" u="none" strike="noStrike" cap="none">
                <a:solidFill>
                  <a:srgbClr val="5F625F"/>
                </a:solidFill>
                <a:latin typeface="Calibri"/>
                <a:ea typeface="Calibri"/>
                <a:cs typeface="Calibri"/>
                <a:sym typeface="Calibri"/>
              </a:rPr>
              <a:t>Klasična struktura za komentarje:</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AutoNum type="arabicPeriod"/>
            </a:pPr>
            <a:r>
              <a:rPr lang="sl-SI" sz="1600" b="1" i="0" u="none" strike="noStrike" cap="none">
                <a:solidFill>
                  <a:srgbClr val="5F625F"/>
                </a:solidFill>
                <a:latin typeface="Calibri"/>
                <a:ea typeface="Calibri"/>
                <a:cs typeface="Calibri"/>
                <a:sym typeface="Calibri"/>
              </a:rPr>
              <a:t>Zgornji sloj: </a:t>
            </a:r>
            <a:r>
              <a:rPr lang="sl-SI" sz="1600" b="0" i="0" u="none" strike="noStrike" cap="none">
                <a:solidFill>
                  <a:srgbClr val="5F625F"/>
                </a:solidFill>
                <a:latin typeface="Calibri"/>
                <a:ea typeface="Calibri"/>
                <a:cs typeface="Calibri"/>
                <a:sym typeface="Calibri"/>
              </a:rPr>
              <a:t>Pozitivna pripomba o prizadevanju/prednostih („Cenim globino tvojega raziskovanja...“).</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AutoNum type="arabicPeriod"/>
            </a:pPr>
            <a:r>
              <a:rPr lang="sl-SI" sz="1600" b="1" i="0" u="none" strike="noStrike" cap="none">
                <a:solidFill>
                  <a:srgbClr val="5F625F"/>
                </a:solidFill>
                <a:latin typeface="Calibri"/>
                <a:ea typeface="Calibri"/>
                <a:cs typeface="Calibri"/>
                <a:sym typeface="Calibri"/>
              </a:rPr>
              <a:t>Srednji sloj: </a:t>
            </a:r>
            <a:r>
              <a:rPr lang="sl-SI" sz="1600" b="0" i="0" u="none" strike="noStrike" cap="none">
                <a:solidFill>
                  <a:srgbClr val="5F625F"/>
                </a:solidFill>
                <a:latin typeface="Calibri"/>
                <a:ea typeface="Calibri"/>
                <a:cs typeface="Calibri"/>
                <a:sym typeface="Calibri"/>
              </a:rPr>
              <a:t>kritična pripomba o tem, kaj je treba izboljšati („Vendar je povezava s teorijo šibka...“).</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AutoNum type="arabicPeriod"/>
            </a:pPr>
            <a:r>
              <a:rPr lang="sl-SI" sz="1600" b="1" i="0" u="none" strike="noStrike" cap="none">
                <a:solidFill>
                  <a:srgbClr val="5F625F"/>
                </a:solidFill>
                <a:latin typeface="Calibri"/>
                <a:ea typeface="Calibri"/>
                <a:cs typeface="Calibri"/>
                <a:sym typeface="Calibri"/>
              </a:rPr>
              <a:t>Spodnji sloj: </a:t>
            </a:r>
            <a:r>
              <a:rPr lang="sl-SI" sz="1600" b="0" i="0" u="none" strike="noStrike" cap="none">
                <a:solidFill>
                  <a:srgbClr val="5F625F"/>
                </a:solidFill>
                <a:latin typeface="Calibri"/>
                <a:ea typeface="Calibri"/>
                <a:cs typeface="Calibri"/>
                <a:sym typeface="Calibri"/>
              </a:rPr>
              <a:t>Končna pozitivna pripomba za zaključek („S to prilagoditvijo bo argument zelo močan, ker...“).</a:t>
            </a:r>
            <a:endParaRPr sz="16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endParaRPr sz="1600" b="0" i="0" u="none" strike="noStrike" cap="none">
              <a:solidFill>
                <a:schemeClr val="dk2"/>
              </a:solidFill>
              <a:latin typeface="Calibri"/>
              <a:ea typeface="Calibri"/>
              <a:cs typeface="Calibri"/>
              <a:sym typeface="Calibri"/>
            </a:endParaRPr>
          </a:p>
          <a:p>
            <a:pPr marL="0" marR="0" lvl="0" indent="0" algn="l" rtl="0">
              <a:lnSpc>
                <a:spcPct val="115000"/>
              </a:lnSpc>
              <a:spcBef>
                <a:spcPts val="1200"/>
              </a:spcBef>
              <a:spcAft>
                <a:spcPts val="1200"/>
              </a:spcAft>
              <a:buClr>
                <a:srgbClr val="000000"/>
              </a:buClr>
              <a:buSzPts val="1600"/>
              <a:buFont typeface="Arial"/>
              <a:buNone/>
            </a:pPr>
            <a:endParaRPr sz="1600" b="0" i="0" u="none" strike="noStrike" cap="none">
              <a:solidFill>
                <a:schemeClr val="dk2"/>
              </a:solidFill>
              <a:latin typeface="Calibri"/>
              <a:ea typeface="Calibri"/>
              <a:cs typeface="Calibri"/>
              <a:sym typeface="Calibri"/>
            </a:endParaRPr>
          </a:p>
        </p:txBody>
      </p:sp>
      <p:pic>
        <p:nvPicPr>
          <p:cNvPr id="5" name="Slika 4">
            <a:extLst>
              <a:ext uri="{FF2B5EF4-FFF2-40B4-BE49-F238E27FC236}">
                <a16:creationId xmlns:a16="http://schemas.microsoft.com/office/drawing/2014/main" id="{CD5A2318-3184-4D15-BD66-3E45AE15B490}"/>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5196BE4A-36B4-4DA7-A49E-A96D95624C38}"/>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41"/>
        <p:cNvGrpSpPr/>
        <p:nvPr/>
      </p:nvGrpSpPr>
      <p:grpSpPr>
        <a:xfrm>
          <a:off x="0" y="0"/>
          <a:ext cx="0" cy="0"/>
          <a:chOff x="0" y="0"/>
          <a:chExt cx="0" cy="0"/>
        </a:xfrm>
      </p:grpSpPr>
      <p:pic>
        <p:nvPicPr>
          <p:cNvPr id="542" name="Google Shape;542;g3ae70b7d73a_0_437"/>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543" name="Google Shape;543;g3ae70b7d73a_0_437"/>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Vratna zanka: vračaj, da se izboljšaš</a:t>
            </a:r>
            <a:endParaRPr sz="2600" b="1" i="0" u="none" strike="noStrike" cap="none">
              <a:solidFill>
                <a:srgbClr val="C52B87"/>
              </a:solidFill>
              <a:latin typeface="Calibri"/>
              <a:ea typeface="Calibri"/>
              <a:cs typeface="Calibri"/>
              <a:sym typeface="Calibri"/>
            </a:endParaRPr>
          </a:p>
        </p:txBody>
      </p:sp>
      <p:sp>
        <p:nvSpPr>
          <p:cNvPr id="544" name="Google Shape;544;g3ae70b7d73a_0_437"/>
          <p:cNvSpPr/>
          <p:nvPr/>
        </p:nvSpPr>
        <p:spPr>
          <a:xfrm>
            <a:off x="678550" y="1252425"/>
            <a:ext cx="8250000" cy="4916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2"/>
              </a:buClr>
              <a:buSzPts val="1100"/>
              <a:buFont typeface="Arial"/>
              <a:buNone/>
            </a:pPr>
            <a:r>
              <a:rPr lang="sl-SI" sz="1600" b="1" i="0" u="none" strike="noStrike" cap="none">
                <a:solidFill>
                  <a:srgbClr val="5F625F"/>
                </a:solidFill>
                <a:latin typeface="Calibri"/>
                <a:ea typeface="Calibri"/>
                <a:cs typeface="Calibri"/>
                <a:sym typeface="Calibri"/>
              </a:rPr>
              <a:t>Tehnika: medsebojno ocenjevanje in samoocenjevanje</a:t>
            </a:r>
            <a:endParaRPr sz="16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Da bi spodbudili »ocenjevanje kot učenje«, lahko pozornost preusmerimo na same učence. </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Char char="●"/>
            </a:pPr>
            <a:r>
              <a:rPr lang="sl-SI" sz="1600" b="1" i="0" u="none" strike="noStrike" cap="none">
                <a:solidFill>
                  <a:srgbClr val="5F625F"/>
                </a:solidFill>
                <a:latin typeface="Calibri"/>
                <a:ea typeface="Calibri"/>
                <a:cs typeface="Calibri"/>
                <a:sym typeface="Calibri"/>
              </a:rPr>
              <a:t>Medsebojno ocenjevanje: </a:t>
            </a:r>
            <a:r>
              <a:rPr lang="sl-SI" sz="1600" b="0" i="0" u="none" strike="noStrike" cap="none">
                <a:solidFill>
                  <a:srgbClr val="5F625F"/>
                </a:solidFill>
                <a:latin typeface="Calibri"/>
                <a:ea typeface="Calibri"/>
                <a:cs typeface="Calibri"/>
                <a:sym typeface="Calibri"/>
              </a:rPr>
              <a:t>Učenci si med seboj dajejo povratne informacije.</a:t>
            </a:r>
            <a:endParaRPr sz="1600" b="0" i="0" u="none" strike="noStrike" cap="none">
              <a:solidFill>
                <a:srgbClr val="5F625F"/>
              </a:solidFill>
              <a:latin typeface="Calibri"/>
              <a:ea typeface="Calibri"/>
              <a:cs typeface="Calibri"/>
              <a:sym typeface="Calibri"/>
            </a:endParaRPr>
          </a:p>
          <a:p>
            <a:pPr marL="914400" marR="0" lvl="1" indent="-330200" algn="l" rtl="0">
              <a:lnSpc>
                <a:spcPct val="115000"/>
              </a:lnSpc>
              <a:spcBef>
                <a:spcPts val="0"/>
              </a:spcBef>
              <a:spcAft>
                <a:spcPts val="0"/>
              </a:spcAft>
              <a:buClr>
                <a:srgbClr val="5F625F"/>
              </a:buClr>
              <a:buSzPts val="1600"/>
              <a:buFont typeface="Calibri"/>
              <a:buChar char="○"/>
            </a:pPr>
            <a:r>
              <a:rPr lang="sl-SI" sz="1600" b="0" i="1" u="none" strike="noStrike" cap="none">
                <a:solidFill>
                  <a:srgbClr val="5F625F"/>
                </a:solidFill>
                <a:latin typeface="Calibri"/>
                <a:ea typeface="Calibri"/>
                <a:cs typeface="Calibri"/>
                <a:sym typeface="Calibri"/>
              </a:rPr>
              <a:t>Korak 1: </a:t>
            </a:r>
            <a:r>
              <a:rPr lang="sl-SI" sz="1600" b="0" i="0" u="none" strike="noStrike" cap="none">
                <a:solidFill>
                  <a:srgbClr val="5F625F"/>
                </a:solidFill>
                <a:latin typeface="Calibri"/>
                <a:ea typeface="Calibri"/>
                <a:cs typeface="Calibri"/>
                <a:sym typeface="Calibri"/>
              </a:rPr>
              <a:t>Jasno sporočite pričakovanja.</a:t>
            </a:r>
            <a:endParaRPr sz="1600" b="0" i="0" u="none" strike="noStrike" cap="none">
              <a:solidFill>
                <a:srgbClr val="5F625F"/>
              </a:solidFill>
              <a:latin typeface="Calibri"/>
              <a:ea typeface="Calibri"/>
              <a:cs typeface="Calibri"/>
              <a:sym typeface="Calibri"/>
            </a:endParaRPr>
          </a:p>
          <a:p>
            <a:pPr marL="914400" marR="0" lvl="1" indent="-330200" algn="l" rtl="0">
              <a:lnSpc>
                <a:spcPct val="115000"/>
              </a:lnSpc>
              <a:spcBef>
                <a:spcPts val="0"/>
              </a:spcBef>
              <a:spcAft>
                <a:spcPts val="0"/>
              </a:spcAft>
              <a:buClr>
                <a:srgbClr val="5F625F"/>
              </a:buClr>
              <a:buSzPts val="1600"/>
              <a:buFont typeface="Arial"/>
              <a:buChar char="○"/>
            </a:pPr>
            <a:r>
              <a:rPr lang="sl-SI" sz="1600" b="0" i="1" u="none" strike="noStrike" cap="none">
                <a:solidFill>
                  <a:srgbClr val="5F625F"/>
                </a:solidFill>
                <a:latin typeface="Calibri"/>
                <a:ea typeface="Calibri"/>
                <a:cs typeface="Calibri"/>
                <a:sym typeface="Calibri"/>
              </a:rPr>
              <a:t>Korak 2: </a:t>
            </a:r>
            <a:r>
              <a:rPr lang="sl-SI" sz="1600" b="0" i="0" u="none" strike="noStrike" cap="none">
                <a:solidFill>
                  <a:srgbClr val="5F625F"/>
                </a:solidFill>
                <a:latin typeface="Calibri"/>
                <a:ea typeface="Calibri"/>
                <a:cs typeface="Calibri"/>
                <a:sym typeface="Calibri"/>
              </a:rPr>
              <a:t>Pripravite konkreten </a:t>
            </a:r>
            <a:r>
              <a:rPr lang="sl-SI" sz="1600" b="1" i="0" u="none" strike="noStrike" cap="none">
                <a:solidFill>
                  <a:srgbClr val="5F625F"/>
                </a:solidFill>
                <a:latin typeface="Calibri"/>
                <a:ea typeface="Calibri"/>
                <a:cs typeface="Calibri"/>
                <a:sym typeface="Calibri"/>
              </a:rPr>
              <a:t>kontrolni seznam ali rubriko</a:t>
            </a:r>
            <a:r>
              <a:rPr lang="sl-SI" sz="1600" b="0" i="0" u="none" strike="noStrike" cap="none">
                <a:solidFill>
                  <a:srgbClr val="5F625F"/>
                </a:solidFill>
                <a:latin typeface="Calibri"/>
                <a:ea typeface="Calibri"/>
                <a:cs typeface="Calibri"/>
                <a:sym typeface="Calibri"/>
              </a:rPr>
              <a:t>.</a:t>
            </a:r>
            <a:endParaRPr sz="1600" b="0" i="0" u="none" strike="noStrike" cap="none">
              <a:solidFill>
                <a:srgbClr val="5F625F"/>
              </a:solidFill>
              <a:latin typeface="Calibri"/>
              <a:ea typeface="Calibri"/>
              <a:cs typeface="Calibri"/>
              <a:sym typeface="Calibri"/>
            </a:endParaRPr>
          </a:p>
          <a:p>
            <a:pPr marL="914400" marR="0" lvl="1" indent="-330200" algn="l" rtl="0">
              <a:lnSpc>
                <a:spcPct val="115000"/>
              </a:lnSpc>
              <a:spcBef>
                <a:spcPts val="0"/>
              </a:spcBef>
              <a:spcAft>
                <a:spcPts val="0"/>
              </a:spcAft>
              <a:buClr>
                <a:srgbClr val="5F625F"/>
              </a:buClr>
              <a:buSzPts val="1600"/>
              <a:buFont typeface="Calibri"/>
              <a:buChar char="○"/>
            </a:pPr>
            <a:r>
              <a:rPr lang="sl-SI" sz="1600" b="0" i="1" u="none" strike="noStrike" cap="none">
                <a:solidFill>
                  <a:srgbClr val="5F625F"/>
                </a:solidFill>
                <a:latin typeface="Calibri"/>
                <a:ea typeface="Calibri"/>
                <a:cs typeface="Calibri"/>
                <a:sym typeface="Calibri"/>
              </a:rPr>
              <a:t>Korak 3: </a:t>
            </a:r>
            <a:r>
              <a:rPr lang="sl-SI" sz="1600" b="0" i="0" u="none" strike="noStrike" cap="none">
                <a:solidFill>
                  <a:srgbClr val="5F625F"/>
                </a:solidFill>
                <a:latin typeface="Calibri"/>
                <a:ea typeface="Calibri"/>
                <a:cs typeface="Calibri"/>
                <a:sym typeface="Calibri"/>
              </a:rPr>
              <a:t>Predstavite pričakovano vedenje (pokažite jim, kako izgleda dobra povratna informacija).</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sz="1600" b="1" i="0" u="none" strike="noStrike" cap="none">
                <a:solidFill>
                  <a:srgbClr val="5F625F"/>
                </a:solidFill>
                <a:latin typeface="Calibri"/>
                <a:ea typeface="Calibri"/>
                <a:cs typeface="Calibri"/>
                <a:sym typeface="Calibri"/>
              </a:rPr>
              <a:t>Samoocenjevanje: </a:t>
            </a:r>
            <a:r>
              <a:rPr lang="sl-SI" sz="1600" b="0" i="0" u="none" strike="noStrike" cap="none">
                <a:solidFill>
                  <a:srgbClr val="5F625F"/>
                </a:solidFill>
                <a:latin typeface="Calibri"/>
                <a:ea typeface="Calibri"/>
                <a:cs typeface="Calibri"/>
                <a:sym typeface="Calibri"/>
              </a:rPr>
              <a:t>Preden učenci oddajo kakršno koli delo, jih prosite, naj se sami »ocenijo« glede na ocenjevalno lestvico. To jih prisili, da razmislijo o lastnem napredku in zmanjša vrzel med njihovim dojemanjem in realnostjo.</a:t>
            </a:r>
            <a:endParaRPr sz="16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120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FC1795E3-AB80-46AF-B64F-AD3013614A81}"/>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F1E60E77-48B2-48D4-81C3-A45671204DFA}"/>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48"/>
        <p:cNvGrpSpPr/>
        <p:nvPr/>
      </p:nvGrpSpPr>
      <p:grpSpPr>
        <a:xfrm>
          <a:off x="0" y="0"/>
          <a:ext cx="0" cy="0"/>
          <a:chOff x="0" y="0"/>
          <a:chExt cx="0" cy="0"/>
        </a:xfrm>
      </p:grpSpPr>
      <p:pic>
        <p:nvPicPr>
          <p:cNvPr id="549" name="Google Shape;549;g3ae70b7d73a_0_429"/>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550" name="Google Shape;550;g3ae70b7d73a_0_429"/>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Vratna zanka: vračaj, da se izboljšaš</a:t>
            </a:r>
            <a:endParaRPr sz="2600" b="1" i="0" u="none" strike="noStrike" cap="none">
              <a:solidFill>
                <a:srgbClr val="C52B87"/>
              </a:solidFill>
              <a:latin typeface="Calibri"/>
              <a:ea typeface="Calibri"/>
              <a:cs typeface="Calibri"/>
              <a:sym typeface="Calibri"/>
            </a:endParaRPr>
          </a:p>
        </p:txBody>
      </p:sp>
      <p:sp>
        <p:nvSpPr>
          <p:cNvPr id="551" name="Google Shape;551;g3ae70b7d73a_0_429"/>
          <p:cNvSpPr/>
          <p:nvPr/>
        </p:nvSpPr>
        <p:spPr>
          <a:xfrm>
            <a:off x="678550" y="1252425"/>
            <a:ext cx="8291400" cy="4916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400"/>
              </a:spcBef>
              <a:spcAft>
                <a:spcPts val="0"/>
              </a:spcAft>
              <a:buClr>
                <a:srgbClr val="000000"/>
              </a:buClr>
              <a:buSzPts val="1600"/>
              <a:buFont typeface="Arial"/>
              <a:buNone/>
            </a:pPr>
            <a:r>
              <a:rPr lang="sl-SI" b="1" i="0" u="none" strike="noStrike" cap="none" dirty="0">
                <a:solidFill>
                  <a:srgbClr val="5F625F"/>
                </a:solidFill>
                <a:latin typeface="Calibri"/>
                <a:ea typeface="Calibri"/>
                <a:cs typeface="Calibri"/>
                <a:sym typeface="Calibri"/>
              </a:rPr>
              <a:t>Povratne informacije s pomočjo umetne inteligence: avtomatizacija s človeškim dotikom</a:t>
            </a:r>
            <a:endParaRPr b="1"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AI lahko pomaga pri opravljanju »težje naloge« priprave osnutka, kar vam omogoča, da se osredotočite na </a:t>
            </a:r>
            <a:r>
              <a:rPr lang="sl-SI" b="0" i="0" u="none" strike="noStrike" cap="none" dirty="0" err="1">
                <a:solidFill>
                  <a:srgbClr val="5F625F"/>
                </a:solidFill>
                <a:latin typeface="Calibri"/>
                <a:ea typeface="Calibri"/>
                <a:cs typeface="Calibri"/>
                <a:sym typeface="Calibri"/>
              </a:rPr>
              <a:t>personalizacijo</a:t>
            </a:r>
            <a:r>
              <a:rPr lang="sl-SI" b="0" i="0" u="none" strike="noStrike" cap="none" dirty="0">
                <a:solidFill>
                  <a:srgbClr val="5F625F"/>
                </a:solidFill>
                <a:latin typeface="Calibri"/>
                <a:ea typeface="Calibri"/>
                <a:cs typeface="Calibri"/>
                <a:sym typeface="Calibri"/>
              </a:rPr>
              <a:t>.</a:t>
            </a:r>
            <a:endParaRPr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Char char="●"/>
            </a:pPr>
            <a:r>
              <a:rPr lang="sl-SI" b="0" i="0" u="none" strike="noStrike" cap="none" dirty="0">
                <a:solidFill>
                  <a:srgbClr val="5F625F"/>
                </a:solidFill>
                <a:latin typeface="Calibri"/>
                <a:ea typeface="Calibri"/>
                <a:cs typeface="Calibri"/>
                <a:sym typeface="Calibri"/>
              </a:rPr>
              <a:t>Uporabite </a:t>
            </a:r>
            <a:r>
              <a:rPr lang="sl-SI" b="0" i="0" u="none" strike="noStrike" cap="none" dirty="0" err="1">
                <a:solidFill>
                  <a:srgbClr val="5F625F"/>
                </a:solidFill>
                <a:latin typeface="Calibri"/>
                <a:ea typeface="Calibri"/>
                <a:cs typeface="Calibri"/>
                <a:sym typeface="Calibri"/>
              </a:rPr>
              <a:t>GenAI</a:t>
            </a:r>
            <a:r>
              <a:rPr lang="sl-SI" b="0" i="0" u="none" strike="noStrike" cap="none" dirty="0">
                <a:solidFill>
                  <a:srgbClr val="5F625F"/>
                </a:solidFill>
                <a:latin typeface="Calibri"/>
                <a:ea typeface="Calibri"/>
                <a:cs typeface="Calibri"/>
                <a:sym typeface="Calibri"/>
              </a:rPr>
              <a:t> za ustvarjanje prvega osnutka povratne informacije na podlagi rubrike. Na primer, v </a:t>
            </a:r>
            <a:r>
              <a:rPr lang="sl-SI" b="0" i="0" u="none" strike="noStrike" cap="none" dirty="0" err="1">
                <a:solidFill>
                  <a:srgbClr val="5F625F"/>
                </a:solidFill>
                <a:latin typeface="Calibri"/>
                <a:ea typeface="Calibri"/>
                <a:cs typeface="Calibri"/>
                <a:sym typeface="Calibri"/>
              </a:rPr>
              <a:t>ChatGPT</a:t>
            </a:r>
            <a:r>
              <a:rPr lang="sl-SI" b="0" i="0" u="none" strike="noStrike" cap="none" dirty="0">
                <a:solidFill>
                  <a:srgbClr val="5F625F"/>
                </a:solidFill>
                <a:latin typeface="Calibri"/>
                <a:ea typeface="Calibri"/>
                <a:cs typeface="Calibri"/>
                <a:sym typeface="Calibri"/>
              </a:rPr>
              <a:t> vstavite odgovor učenca (</a:t>
            </a:r>
            <a:r>
              <a:rPr lang="sl-SI" b="0" i="0" u="none" strike="noStrike" cap="none" dirty="0" err="1">
                <a:solidFill>
                  <a:srgbClr val="5F625F"/>
                </a:solidFill>
                <a:latin typeface="Calibri"/>
                <a:ea typeface="Calibri"/>
                <a:cs typeface="Calibri"/>
                <a:sym typeface="Calibri"/>
              </a:rPr>
              <a:t>anonimiziran</a:t>
            </a:r>
            <a:r>
              <a:rPr lang="sl-SI" b="0" i="0" u="none" strike="noStrike" cap="none" dirty="0">
                <a:solidFill>
                  <a:srgbClr val="5F625F"/>
                </a:solidFill>
                <a:latin typeface="Calibri"/>
                <a:ea typeface="Calibri"/>
                <a:cs typeface="Calibri"/>
                <a:sym typeface="Calibri"/>
              </a:rPr>
              <a:t>) in svojo rubriko ter ga prosite, naj »pregleda odgovor z uporabo rubrike«. Če izhodni podatki vključujejo priporočila za izboljšanje, lahko orodje dodatno zaprosite, naj ustvari tako močne kot šibke točke. Nato preglejte in uredite izhodne podatke, da dodate svoj osebni ton.</a:t>
            </a:r>
            <a:endParaRPr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b="0" i="0" u="none" strike="noStrike" cap="none" dirty="0">
                <a:solidFill>
                  <a:srgbClr val="5F625F"/>
                </a:solidFill>
                <a:latin typeface="Calibri"/>
                <a:ea typeface="Calibri"/>
                <a:cs typeface="Calibri"/>
                <a:sym typeface="Calibri"/>
              </a:rPr>
              <a:t>Orodja, kot je </a:t>
            </a:r>
            <a:r>
              <a:rPr lang="sl-SI" b="0" i="0" u="none" strike="noStrike" cap="none" dirty="0" err="1">
                <a:solidFill>
                  <a:srgbClr val="5F625F"/>
                </a:solidFill>
                <a:latin typeface="Calibri"/>
                <a:ea typeface="Calibri"/>
                <a:cs typeface="Calibri"/>
                <a:sym typeface="Calibri"/>
              </a:rPr>
              <a:t>Brisk</a:t>
            </a:r>
            <a:r>
              <a:rPr lang="sl-SI" b="0" i="0" u="none" strike="noStrike" cap="none" dirty="0">
                <a:solidFill>
                  <a:srgbClr val="5F625F"/>
                </a:solidFill>
                <a:latin typeface="Calibri"/>
                <a:ea typeface="Calibri"/>
                <a:cs typeface="Calibri"/>
                <a:sym typeface="Calibri"/>
              </a:rPr>
              <a:t> </a:t>
            </a:r>
            <a:r>
              <a:rPr lang="sl-SI" b="0" i="0" u="none" strike="noStrike" cap="none" dirty="0" err="1">
                <a:solidFill>
                  <a:srgbClr val="5F625F"/>
                </a:solidFill>
                <a:latin typeface="Calibri"/>
                <a:ea typeface="Calibri"/>
                <a:cs typeface="Calibri"/>
                <a:sym typeface="Calibri"/>
              </a:rPr>
              <a:t>Teaching</a:t>
            </a:r>
            <a:r>
              <a:rPr lang="sl-SI" b="0" i="0" u="none" strike="noStrike" cap="none" dirty="0">
                <a:solidFill>
                  <a:srgbClr val="5F625F"/>
                </a:solidFill>
                <a:latin typeface="Calibri"/>
                <a:ea typeface="Calibri"/>
                <a:cs typeface="Calibri"/>
                <a:sym typeface="Calibri"/>
              </a:rPr>
              <a:t>, lahko samodejno ustvarijo »</a:t>
            </a:r>
            <a:r>
              <a:rPr lang="sl-SI" b="0" i="0" u="none" strike="noStrike" cap="none" dirty="0" err="1">
                <a:solidFill>
                  <a:srgbClr val="5F625F"/>
                </a:solidFill>
                <a:latin typeface="Calibri"/>
                <a:ea typeface="Calibri"/>
                <a:cs typeface="Calibri"/>
                <a:sym typeface="Calibri"/>
              </a:rPr>
              <a:t>Glows</a:t>
            </a:r>
            <a:r>
              <a:rPr lang="sl-SI" b="0" i="0" u="none" strike="noStrike" cap="none" dirty="0">
                <a:solidFill>
                  <a:srgbClr val="5F625F"/>
                </a:solidFill>
                <a:latin typeface="Calibri"/>
                <a:ea typeface="Calibri"/>
                <a:cs typeface="Calibri"/>
                <a:sym typeface="Calibri"/>
              </a:rPr>
              <a:t>« (močne točke) in »</a:t>
            </a:r>
            <a:r>
              <a:rPr lang="sl-SI" b="0" i="0" u="none" strike="noStrike" cap="none" dirty="0" err="1">
                <a:solidFill>
                  <a:srgbClr val="5F625F"/>
                </a:solidFill>
                <a:latin typeface="Calibri"/>
                <a:ea typeface="Calibri"/>
                <a:cs typeface="Calibri"/>
                <a:sym typeface="Calibri"/>
              </a:rPr>
              <a:t>Grows</a:t>
            </a:r>
            <a:r>
              <a:rPr lang="sl-SI" b="0" i="0" u="none" strike="noStrike" cap="none" dirty="0">
                <a:solidFill>
                  <a:srgbClr val="5F625F"/>
                </a:solidFill>
                <a:latin typeface="Calibri"/>
                <a:ea typeface="Calibri"/>
                <a:cs typeface="Calibri"/>
                <a:sym typeface="Calibri"/>
              </a:rPr>
              <a:t>« (področja za izboljšanje), usklajene s standardi.</a:t>
            </a:r>
            <a:endParaRPr b="0" i="0" u="none" strike="noStrike" cap="none" dirty="0">
              <a:solidFill>
                <a:srgbClr val="5F625F"/>
              </a:solidFill>
              <a:latin typeface="Calibri"/>
              <a:ea typeface="Calibri"/>
              <a:cs typeface="Calibri"/>
              <a:sym typeface="Calibri"/>
            </a:endParaRPr>
          </a:p>
          <a:p>
            <a:pPr marL="457200" marR="0" lvl="0" indent="-330200" algn="l" rtl="0">
              <a:lnSpc>
                <a:spcPct val="100000"/>
              </a:lnSpc>
              <a:spcBef>
                <a:spcPts val="1000"/>
              </a:spcBef>
              <a:spcAft>
                <a:spcPts val="0"/>
              </a:spcAft>
              <a:buClr>
                <a:srgbClr val="5F625F"/>
              </a:buClr>
              <a:buSzPts val="1600"/>
              <a:buFont typeface="Calibri"/>
              <a:buChar char="★"/>
            </a:pPr>
            <a:r>
              <a:rPr lang="sl-SI" b="0" i="0" u="none" strike="noStrike" cap="none" dirty="0">
                <a:solidFill>
                  <a:srgbClr val="5F625F"/>
                </a:solidFill>
                <a:latin typeface="Calibri"/>
                <a:ea typeface="Calibri"/>
                <a:cs typeface="Calibri"/>
                <a:sym typeface="Calibri"/>
              </a:rPr>
              <a:t>Učence lahko spodbudite, naj uporabijo velik jezikovni model (npr. </a:t>
            </a:r>
            <a:r>
              <a:rPr lang="sl-SI" b="0" i="0" u="none" strike="noStrike" cap="none" dirty="0" err="1">
                <a:solidFill>
                  <a:srgbClr val="5F625F"/>
                </a:solidFill>
                <a:latin typeface="Calibri"/>
                <a:ea typeface="Calibri"/>
                <a:cs typeface="Calibri"/>
                <a:sym typeface="Calibri"/>
              </a:rPr>
              <a:t>ChatGPT</a:t>
            </a:r>
            <a:r>
              <a:rPr lang="sl-SI" b="0" i="0" u="none" strike="noStrike" cap="none" dirty="0">
                <a:solidFill>
                  <a:srgbClr val="5F625F"/>
                </a:solidFill>
                <a:latin typeface="Calibri"/>
                <a:ea typeface="Calibri"/>
                <a:cs typeface="Calibri"/>
                <a:sym typeface="Calibri"/>
              </a:rPr>
              <a:t>, </a:t>
            </a:r>
            <a:r>
              <a:rPr lang="sl-SI" b="0" i="0" u="none" strike="noStrike" cap="none" dirty="0" err="1">
                <a:solidFill>
                  <a:srgbClr val="5F625F"/>
                </a:solidFill>
                <a:latin typeface="Calibri"/>
                <a:ea typeface="Calibri"/>
                <a:cs typeface="Calibri"/>
                <a:sym typeface="Calibri"/>
              </a:rPr>
              <a:t>Gemini</a:t>
            </a:r>
            <a:r>
              <a:rPr lang="sl-SI" b="0" i="0" u="none" strike="noStrike" cap="none" dirty="0">
                <a:solidFill>
                  <a:srgbClr val="5F625F"/>
                </a:solidFill>
                <a:latin typeface="Calibri"/>
                <a:ea typeface="Calibri"/>
                <a:cs typeface="Calibri"/>
                <a:sym typeface="Calibri"/>
              </a:rPr>
              <a:t>), da prejmejo povratne informacije in ideje za izboljšanje. Upoštevajte pa, da umetna inteligenca pogosto ustvarja vsebino, ki se zdi pravilna, vendar je v resnici napačna ali pristranska. Nima poglobljenega razumevanja posameznih področij ali ozadja učencev, kar pomeni, da lahko daje splošne ali netočne nasvete. Če učenec ne more kritično oceniti izhodnih podatkov umetne inteligence, jih lahko sprejme kot resnico.</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1200"/>
              </a:spcAft>
              <a:buClr>
                <a:srgbClr val="000000"/>
              </a:buClr>
              <a:buSzPts val="1600"/>
              <a:buFont typeface="Arial"/>
              <a:buNone/>
            </a:pPr>
            <a:endParaRPr b="1" i="0" u="none" strike="noStrike" cap="none" dirty="0">
              <a:solidFill>
                <a:schemeClr val="dk2"/>
              </a:solidFill>
              <a:latin typeface="Calibri"/>
              <a:ea typeface="Calibri"/>
              <a:cs typeface="Calibri"/>
              <a:sym typeface="Calibri"/>
            </a:endParaRPr>
          </a:p>
        </p:txBody>
      </p:sp>
      <p:pic>
        <p:nvPicPr>
          <p:cNvPr id="5" name="Slika 4">
            <a:extLst>
              <a:ext uri="{FF2B5EF4-FFF2-40B4-BE49-F238E27FC236}">
                <a16:creationId xmlns:a16="http://schemas.microsoft.com/office/drawing/2014/main" id="{61A4273C-C9EB-4325-A0C2-87BC929DDAA8}"/>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84604BB1-1D46-486D-A32A-6A342C660F13}"/>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55"/>
        <p:cNvGrpSpPr/>
        <p:nvPr/>
      </p:nvGrpSpPr>
      <p:grpSpPr>
        <a:xfrm>
          <a:off x="0" y="0"/>
          <a:ext cx="0" cy="0"/>
          <a:chOff x="0" y="0"/>
          <a:chExt cx="0" cy="0"/>
        </a:xfrm>
      </p:grpSpPr>
      <p:pic>
        <p:nvPicPr>
          <p:cNvPr id="556" name="Google Shape;556;p7"/>
          <p:cNvPicPr preferRelativeResize="0">
            <a:picLocks noGrp="1"/>
          </p:cNvPicPr>
          <p:nvPr>
            <p:ph type="pic" idx="2"/>
          </p:nvPr>
        </p:nvPicPr>
        <p:blipFill rotWithShape="1">
          <a:blip r:embed="rId4">
            <a:alphaModFix/>
          </a:blip>
          <a:srcRect t="3908" b="3908"/>
          <a:stretch/>
        </p:blipFill>
        <p:spPr>
          <a:xfrm>
            <a:off x="7116023" y="1512476"/>
            <a:ext cx="4507500" cy="4155000"/>
          </a:xfrm>
          <a:prstGeom prst="rect">
            <a:avLst/>
          </a:prstGeom>
          <a:noFill/>
          <a:ln>
            <a:noFill/>
          </a:ln>
        </p:spPr>
      </p:pic>
      <p:sp>
        <p:nvSpPr>
          <p:cNvPr id="557" name="Google Shape;557;p7"/>
          <p:cNvSpPr txBox="1"/>
          <p:nvPr/>
        </p:nvSpPr>
        <p:spPr>
          <a:xfrm>
            <a:off x="1034827" y="976425"/>
            <a:ext cx="28830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Arial"/>
                <a:ea typeface="Arial"/>
                <a:cs typeface="Arial"/>
                <a:sym typeface="Arial"/>
              </a:rPr>
              <a:t>Primer iz prakse (1/3)</a:t>
            </a:r>
            <a:endParaRPr sz="2400" b="1" i="0" u="none" strike="noStrike" cap="none">
              <a:solidFill>
                <a:srgbClr val="C52B87"/>
              </a:solidFill>
              <a:latin typeface="Arial"/>
              <a:ea typeface="Arial"/>
              <a:cs typeface="Arial"/>
              <a:sym typeface="Arial"/>
            </a:endParaRPr>
          </a:p>
        </p:txBody>
      </p:sp>
      <p:sp>
        <p:nvSpPr>
          <p:cNvPr id="558" name="Google Shape;558;p7"/>
          <p:cNvSpPr/>
          <p:nvPr/>
        </p:nvSpPr>
        <p:spPr>
          <a:xfrm>
            <a:off x="1034825" y="1570625"/>
            <a:ext cx="5746500" cy="44421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1200"/>
              </a:spcBef>
              <a:spcAft>
                <a:spcPts val="0"/>
              </a:spcAft>
              <a:buClr>
                <a:schemeClr val="dk2"/>
              </a:buClr>
              <a:buSzPts val="1100"/>
              <a:buFont typeface="Arial"/>
              <a:buNone/>
            </a:pPr>
            <a:r>
              <a:rPr lang="sl-SI" sz="1600" b="1" i="0" u="none" strike="noStrike" cap="none" dirty="0">
                <a:solidFill>
                  <a:srgbClr val="5F625F"/>
                </a:solidFill>
                <a:latin typeface="Calibri"/>
                <a:ea typeface="Calibri"/>
                <a:cs typeface="Calibri"/>
                <a:sym typeface="Calibri"/>
              </a:rPr>
              <a:t>Kontekst:</a:t>
            </a:r>
            <a:endParaRPr sz="1600" b="1"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600" b="0" i="0" u="none" strike="noStrike" cap="none" dirty="0" err="1">
                <a:solidFill>
                  <a:srgbClr val="5F625F"/>
                </a:solidFill>
                <a:latin typeface="Calibri"/>
                <a:ea typeface="Calibri"/>
                <a:cs typeface="Calibri"/>
                <a:sym typeface="Calibri"/>
              </a:rPr>
              <a:t>Nikos</a:t>
            </a:r>
            <a:r>
              <a:rPr lang="sl-SI" sz="1600" b="0" i="0" u="none" strike="noStrike" cap="none" dirty="0">
                <a:solidFill>
                  <a:srgbClr val="5F625F"/>
                </a:solidFill>
                <a:latin typeface="Calibri"/>
                <a:ea typeface="Calibri"/>
                <a:cs typeface="Calibri"/>
                <a:sym typeface="Calibri"/>
              </a:rPr>
              <a:t> vodi poklicni tečaj za lokalne lastnike penzionov v </a:t>
            </a:r>
            <a:r>
              <a:rPr lang="sl-SI" sz="1600" b="0" i="0" u="none" strike="noStrike" cap="none" dirty="0" err="1">
                <a:solidFill>
                  <a:srgbClr val="5F625F"/>
                </a:solidFill>
                <a:latin typeface="Calibri"/>
                <a:ea typeface="Calibri"/>
                <a:cs typeface="Calibri"/>
                <a:sym typeface="Calibri"/>
              </a:rPr>
              <a:t>Ioannini</a:t>
            </a:r>
            <a:r>
              <a:rPr lang="sl-SI" sz="1600" b="0" i="0" u="none" strike="noStrike" cap="none" dirty="0">
                <a:solidFill>
                  <a:srgbClr val="5F625F"/>
                </a:solidFill>
                <a:latin typeface="Calibri"/>
                <a:ea typeface="Calibri"/>
                <a:cs typeface="Calibri"/>
                <a:sym typeface="Calibri"/>
              </a:rPr>
              <a:t>. Eden od njegovih učencev je gospod </a:t>
            </a:r>
            <a:r>
              <a:rPr lang="sl-SI" sz="1600" b="0" i="0" u="none" strike="noStrike" cap="none" dirty="0" err="1">
                <a:solidFill>
                  <a:srgbClr val="5F625F"/>
                </a:solidFill>
                <a:latin typeface="Calibri"/>
                <a:ea typeface="Calibri"/>
                <a:cs typeface="Calibri"/>
                <a:sym typeface="Calibri"/>
              </a:rPr>
              <a:t>Giorgos</a:t>
            </a:r>
            <a:r>
              <a:rPr lang="sl-SI" sz="1600" b="0" i="0" u="none" strike="noStrike" cap="none" dirty="0">
                <a:solidFill>
                  <a:srgbClr val="5F625F"/>
                </a:solidFill>
                <a:latin typeface="Calibri"/>
                <a:ea typeface="Calibri"/>
                <a:cs typeface="Calibri"/>
                <a:sym typeface="Calibri"/>
              </a:rPr>
              <a:t>, lastnik majhne taverne z 30-letnimi izkušnjami, a omejenimi digitalnimi znanji. Trenutna enota tečaja se osredotoča na upravljanje spletnega ugleda. Ena od njihovih formativnih ocen je napisati profesionalen odgovor na negativno oceno gosta.</a:t>
            </a:r>
            <a:endParaRPr sz="1600"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600" b="1" i="0" u="none" strike="noStrike" cap="none" dirty="0">
                <a:solidFill>
                  <a:srgbClr val="5F625F"/>
                </a:solidFill>
                <a:latin typeface="Calibri"/>
                <a:ea typeface="Calibri"/>
                <a:cs typeface="Calibri"/>
                <a:sym typeface="Calibri"/>
              </a:rPr>
              <a:t>Izziv: </a:t>
            </a:r>
            <a:r>
              <a:rPr lang="sl-SI" sz="1600" b="0" i="0" u="none" strike="noStrike" cap="none" dirty="0">
                <a:solidFill>
                  <a:srgbClr val="5F625F"/>
                </a:solidFill>
                <a:latin typeface="Calibri"/>
                <a:ea typeface="Calibri"/>
                <a:cs typeface="Calibri"/>
                <a:sym typeface="Calibri"/>
              </a:rPr>
              <a:t>Gospod </a:t>
            </a:r>
            <a:r>
              <a:rPr lang="sl-SI" sz="1600" b="0" i="0" u="none" strike="noStrike" cap="none" dirty="0" err="1">
                <a:solidFill>
                  <a:srgbClr val="5F625F"/>
                </a:solidFill>
                <a:latin typeface="Calibri"/>
                <a:ea typeface="Calibri"/>
                <a:cs typeface="Calibri"/>
                <a:sym typeface="Calibri"/>
              </a:rPr>
              <a:t>Giorgos</a:t>
            </a:r>
            <a:r>
              <a:rPr lang="sl-SI" sz="1600" b="0" i="0" u="none" strike="noStrike" cap="none" dirty="0">
                <a:solidFill>
                  <a:srgbClr val="5F625F"/>
                </a:solidFill>
                <a:latin typeface="Calibri"/>
                <a:ea typeface="Calibri"/>
                <a:cs typeface="Calibri"/>
                <a:sym typeface="Calibri"/>
              </a:rPr>
              <a:t> predloži svoj prvi osnutek. Napisan je v angleščini z velikimi črkami in se glasi: </a:t>
            </a:r>
            <a:r>
              <a:rPr lang="sl-SI" sz="1600" b="0" i="1" u="none" strike="noStrike" cap="none" dirty="0">
                <a:solidFill>
                  <a:srgbClr val="5F625F"/>
                </a:solidFill>
                <a:latin typeface="Calibri"/>
                <a:ea typeface="Calibri"/>
                <a:cs typeface="Calibri"/>
                <a:sym typeface="Calibri"/>
              </a:rPr>
              <a:t>»SMO NAJLEPŠA TAVERNA. NE POZNATE GRŠKE HRANE.« </a:t>
            </a:r>
            <a:r>
              <a:rPr lang="sl-SI" sz="1600" b="0" i="0" u="none" strike="noStrike" cap="none" dirty="0">
                <a:solidFill>
                  <a:srgbClr val="5F625F"/>
                </a:solidFill>
                <a:latin typeface="Calibri"/>
                <a:ea typeface="Calibri"/>
                <a:cs typeface="Calibri"/>
                <a:sym typeface="Calibri"/>
              </a:rPr>
              <a:t>Učitelj </a:t>
            </a:r>
            <a:r>
              <a:rPr lang="sl-SI" sz="1600" b="0" i="0" u="none" strike="noStrike" cap="none" dirty="0" err="1">
                <a:solidFill>
                  <a:srgbClr val="5F625F"/>
                </a:solidFill>
                <a:latin typeface="Calibri"/>
                <a:ea typeface="Calibri"/>
                <a:cs typeface="Calibri"/>
                <a:sym typeface="Calibri"/>
              </a:rPr>
              <a:t>Nikos</a:t>
            </a:r>
            <a:r>
              <a:rPr lang="sl-SI" sz="1600" b="0" i="0" u="none" strike="noStrike" cap="none" dirty="0">
                <a:solidFill>
                  <a:srgbClr val="5F625F"/>
                </a:solidFill>
                <a:latin typeface="Calibri"/>
                <a:ea typeface="Calibri"/>
                <a:cs typeface="Calibri"/>
                <a:sym typeface="Calibri"/>
              </a:rPr>
              <a:t> se med poukom hitro vrne in na učni platformi pusti kratek komentar: »Preveč agresivno. Ne uporabljaj velikih črk. Prepiši ga.“ Zaradi pomanjkanja neposredne povezave in glagolov, napisanih v velelniku, se je ta komentar zdel preveč hladen in oddaljen. </a:t>
            </a:r>
            <a:endParaRPr sz="1600" b="0" i="0" u="none" strike="noStrike" cap="none" dirty="0">
              <a:solidFill>
                <a:srgbClr val="5F625F"/>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900"/>
              <a:buFont typeface="Arial"/>
              <a:buNone/>
            </a:pPr>
            <a:endParaRPr sz="1600" b="0" i="0" u="none" strike="noStrike" cap="none" dirty="0">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22FABB9A-23E4-4B23-99A6-8D585183FE9D}"/>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CC512B08-2890-4101-9B1B-BF3B566F9732}"/>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62"/>
        <p:cNvGrpSpPr/>
        <p:nvPr/>
      </p:nvGrpSpPr>
      <p:grpSpPr>
        <a:xfrm>
          <a:off x="0" y="0"/>
          <a:ext cx="0" cy="0"/>
          <a:chOff x="0" y="0"/>
          <a:chExt cx="0" cy="0"/>
        </a:xfrm>
      </p:grpSpPr>
      <p:sp>
        <p:nvSpPr>
          <p:cNvPr id="563" name="Google Shape;563;g3ae70b7d73a_0_451"/>
          <p:cNvSpPr>
            <a:spLocks noGrp="1"/>
          </p:cNvSpPr>
          <p:nvPr>
            <p:ph type="pic" idx="2"/>
          </p:nvPr>
        </p:nvSpPr>
        <p:spPr>
          <a:xfrm>
            <a:off x="7116023" y="1512476"/>
            <a:ext cx="4507500" cy="4155000"/>
          </a:xfrm>
          <a:prstGeom prst="rect">
            <a:avLst/>
          </a:prstGeom>
          <a:noFill/>
          <a:ln>
            <a:noFill/>
          </a:ln>
        </p:spPr>
      </p:sp>
      <p:sp>
        <p:nvSpPr>
          <p:cNvPr id="564" name="Google Shape;564;g3ae70b7d73a_0_451"/>
          <p:cNvSpPr txBox="1"/>
          <p:nvPr/>
        </p:nvSpPr>
        <p:spPr>
          <a:xfrm>
            <a:off x="1034827" y="976425"/>
            <a:ext cx="2931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Arial"/>
                <a:ea typeface="Arial"/>
                <a:cs typeface="Arial"/>
                <a:sym typeface="Arial"/>
              </a:rPr>
              <a:t>Primer iz prakse (2/3)</a:t>
            </a:r>
            <a:endParaRPr sz="2400" b="1" i="0" u="none" strike="noStrike" cap="none">
              <a:solidFill>
                <a:srgbClr val="C52B87"/>
              </a:solidFill>
              <a:latin typeface="Arial"/>
              <a:ea typeface="Arial"/>
              <a:cs typeface="Arial"/>
              <a:sym typeface="Arial"/>
            </a:endParaRPr>
          </a:p>
        </p:txBody>
      </p:sp>
      <p:sp>
        <p:nvSpPr>
          <p:cNvPr id="565" name="Google Shape;565;g3ae70b7d73a_0_451"/>
          <p:cNvSpPr/>
          <p:nvPr/>
        </p:nvSpPr>
        <p:spPr>
          <a:xfrm>
            <a:off x="1034825" y="1570625"/>
            <a:ext cx="5746500" cy="44421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2"/>
              </a:buClr>
              <a:buSzPts val="1100"/>
              <a:buFont typeface="Arial"/>
              <a:buNone/>
            </a:pPr>
            <a:r>
              <a:rPr lang="sl-SI" b="1" i="0" u="none" strike="noStrike" cap="none" dirty="0">
                <a:solidFill>
                  <a:srgbClr val="5F625F"/>
                </a:solidFill>
                <a:latin typeface="Calibri"/>
                <a:ea typeface="Calibri"/>
                <a:cs typeface="Calibri"/>
                <a:sym typeface="Calibri"/>
              </a:rPr>
              <a:t>Rešitev:</a:t>
            </a:r>
            <a:endParaRPr b="1"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b="0" i="0" u="none" strike="noStrike" cap="none" dirty="0" err="1">
                <a:solidFill>
                  <a:srgbClr val="5F625F"/>
                </a:solidFill>
                <a:latin typeface="Calibri"/>
                <a:ea typeface="Calibri"/>
                <a:cs typeface="Calibri"/>
                <a:sym typeface="Calibri"/>
              </a:rPr>
              <a:t>Nikos</a:t>
            </a:r>
            <a:r>
              <a:rPr lang="sl-SI" b="0" i="0" u="none" strike="noStrike" cap="none" dirty="0">
                <a:solidFill>
                  <a:srgbClr val="5F625F"/>
                </a:solidFill>
                <a:latin typeface="Calibri"/>
                <a:ea typeface="Calibri"/>
                <a:cs typeface="Calibri"/>
                <a:sym typeface="Calibri"/>
              </a:rPr>
              <a:t> ponovno posreduje povratno informacijo z glasovnim sporočilom (da doda toplino) in metodo »sendvič«:</a:t>
            </a:r>
            <a:endParaRPr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Calibri"/>
              <a:buChar char="➔"/>
            </a:pPr>
            <a:r>
              <a:rPr lang="sl-SI" b="1" i="0" u="none" strike="noStrike" cap="none" dirty="0">
                <a:solidFill>
                  <a:srgbClr val="5F625F"/>
                </a:solidFill>
                <a:latin typeface="Calibri"/>
                <a:ea typeface="Calibri"/>
                <a:cs typeface="Calibri"/>
                <a:sym typeface="Calibri"/>
              </a:rPr>
              <a:t>Zgornji sloj (potrditev): </a:t>
            </a:r>
            <a:r>
              <a:rPr lang="sl-SI" b="0" i="0" u="none" strike="noStrike" cap="none" dirty="0">
                <a:solidFill>
                  <a:srgbClr val="5F625F"/>
                </a:solidFill>
                <a:latin typeface="Calibri"/>
                <a:ea typeface="Calibri"/>
                <a:cs typeface="Calibri"/>
                <a:sym typeface="Calibri"/>
              </a:rPr>
              <a:t>Začne z besedami: »Gospod </a:t>
            </a:r>
            <a:r>
              <a:rPr lang="sl-SI" b="0" i="0" u="none" strike="noStrike" cap="none" dirty="0" err="1">
                <a:solidFill>
                  <a:srgbClr val="5F625F"/>
                </a:solidFill>
                <a:latin typeface="Calibri"/>
                <a:ea typeface="Calibri"/>
                <a:cs typeface="Calibri"/>
                <a:sym typeface="Calibri"/>
              </a:rPr>
              <a:t>Giorgos</a:t>
            </a:r>
            <a:r>
              <a:rPr lang="sl-SI" b="0" i="0" u="none" strike="noStrike" cap="none" dirty="0">
                <a:solidFill>
                  <a:srgbClr val="5F625F"/>
                </a:solidFill>
                <a:latin typeface="Calibri"/>
                <a:ea typeface="Calibri"/>
                <a:cs typeface="Calibri"/>
                <a:sym typeface="Calibri"/>
              </a:rPr>
              <a:t>, vaša strast je očitna. Prav imate, da branite kakovost svoje hrane, ki je v vasi znana.«</a:t>
            </a:r>
            <a:endParaRPr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Calibri"/>
              <a:buChar char="➔"/>
            </a:pPr>
            <a:r>
              <a:rPr lang="sl-SI" b="1" i="0" u="none" strike="noStrike" cap="none" dirty="0">
                <a:solidFill>
                  <a:srgbClr val="5F625F"/>
                </a:solidFill>
                <a:latin typeface="Calibri"/>
                <a:ea typeface="Calibri"/>
                <a:cs typeface="Calibri"/>
                <a:sym typeface="Calibri"/>
              </a:rPr>
              <a:t>Srednji sloj (popravljalno, smiselno dejanje)</a:t>
            </a:r>
            <a:r>
              <a:rPr lang="sl-SI" b="0" i="0" u="none" strike="noStrike" cap="none" dirty="0">
                <a:solidFill>
                  <a:srgbClr val="5F625F"/>
                </a:solidFill>
                <a:latin typeface="Calibri"/>
                <a:ea typeface="Calibri"/>
                <a:cs typeface="Calibri"/>
                <a:sym typeface="Calibri"/>
              </a:rPr>
              <a:t>: Preide na popravek: »Vendar pa spletni gostje ne morejo okusiti vaše hrane. Uporaba velikih črk deluje kot kričanje. Predlagam, da zmanjšamo glasnost. Poskusimo z besedno zvezo, kot je: »Žal nam je, da ste se tako počutili, prosimo, pridite še kdaj [omenite svoje dobre lastnosti…]«</a:t>
            </a:r>
            <a:endParaRPr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Calibri"/>
              <a:buChar char="➔"/>
            </a:pPr>
            <a:r>
              <a:rPr lang="sl-SI" b="1" i="0" u="none" strike="noStrike" cap="none" dirty="0">
                <a:solidFill>
                  <a:srgbClr val="5F625F"/>
                </a:solidFill>
                <a:latin typeface="Calibri"/>
                <a:ea typeface="Calibri"/>
                <a:cs typeface="Calibri"/>
                <a:sym typeface="Calibri"/>
              </a:rPr>
              <a:t>Spodnja raven (podpora)</a:t>
            </a:r>
            <a:r>
              <a:rPr lang="sl-SI" b="0" i="0" u="none" strike="noStrike" cap="none" dirty="0">
                <a:solidFill>
                  <a:srgbClr val="5F625F"/>
                </a:solidFill>
                <a:latin typeface="Calibri"/>
                <a:ea typeface="Calibri"/>
                <a:cs typeface="Calibri"/>
                <a:sym typeface="Calibri"/>
              </a:rPr>
              <a:t>: Zaključi: »Z vašim ugledom in tem mehkejšim tonom boste to slabo oceno zlahka spremenili v dobro reklamo.«</a:t>
            </a:r>
            <a:endParaRPr b="0" i="0" u="none" strike="noStrike" cap="none" dirty="0">
              <a:solidFill>
                <a:srgbClr val="5F625F"/>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900"/>
              <a:buFont typeface="Arial"/>
              <a:buNone/>
            </a:pPr>
            <a:endParaRPr b="0" i="0" u="none" strike="noStrike" cap="none" dirty="0">
              <a:solidFill>
                <a:schemeClr val="dk1"/>
              </a:solidFill>
              <a:latin typeface="Calibri"/>
              <a:ea typeface="Calibri"/>
              <a:cs typeface="Calibri"/>
              <a:sym typeface="Calibri"/>
            </a:endParaRPr>
          </a:p>
        </p:txBody>
      </p:sp>
      <p:pic>
        <p:nvPicPr>
          <p:cNvPr id="566" name="Google Shape;566;g3ae70b7d73a_0_451"/>
          <p:cNvPicPr preferRelativeResize="0">
            <a:picLocks noGrp="1"/>
          </p:cNvPicPr>
          <p:nvPr>
            <p:ph type="pic" idx="2"/>
          </p:nvPr>
        </p:nvPicPr>
        <p:blipFill rotWithShape="1">
          <a:blip r:embed="rId4">
            <a:alphaModFix/>
          </a:blip>
          <a:srcRect t="3908" b="3908"/>
          <a:stretch/>
        </p:blipFill>
        <p:spPr>
          <a:xfrm>
            <a:off x="7116023" y="1512476"/>
            <a:ext cx="4507500" cy="4155000"/>
          </a:xfrm>
          <a:prstGeom prst="rect">
            <a:avLst/>
          </a:prstGeom>
          <a:noFill/>
          <a:ln>
            <a:noFill/>
          </a:ln>
        </p:spPr>
      </p:pic>
      <p:pic>
        <p:nvPicPr>
          <p:cNvPr id="6" name="Slika 5">
            <a:extLst>
              <a:ext uri="{FF2B5EF4-FFF2-40B4-BE49-F238E27FC236}">
                <a16:creationId xmlns:a16="http://schemas.microsoft.com/office/drawing/2014/main" id="{68639B56-707E-46F1-989D-A2141ECA85E3}"/>
              </a:ext>
            </a:extLst>
          </p:cNvPr>
          <p:cNvPicPr>
            <a:picLocks noChangeAspect="1"/>
          </p:cNvPicPr>
          <p:nvPr/>
        </p:nvPicPr>
        <p:blipFill>
          <a:blip r:embed="rId5"/>
          <a:stretch>
            <a:fillRect/>
          </a:stretch>
        </p:blipFill>
        <p:spPr>
          <a:xfrm>
            <a:off x="597212" y="6315296"/>
            <a:ext cx="1551289" cy="325453"/>
          </a:xfrm>
          <a:prstGeom prst="rect">
            <a:avLst/>
          </a:prstGeom>
        </p:spPr>
      </p:pic>
      <p:sp>
        <p:nvSpPr>
          <p:cNvPr id="7" name="Pravokotnik 6">
            <a:extLst>
              <a:ext uri="{FF2B5EF4-FFF2-40B4-BE49-F238E27FC236}">
                <a16:creationId xmlns:a16="http://schemas.microsoft.com/office/drawing/2014/main" id="{25DED159-8C11-4AAD-944A-0565A4ADEA19}"/>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70"/>
        <p:cNvGrpSpPr/>
        <p:nvPr/>
      </p:nvGrpSpPr>
      <p:grpSpPr>
        <a:xfrm>
          <a:off x="0" y="0"/>
          <a:ext cx="0" cy="0"/>
          <a:chOff x="0" y="0"/>
          <a:chExt cx="0" cy="0"/>
        </a:xfrm>
      </p:grpSpPr>
      <p:sp>
        <p:nvSpPr>
          <p:cNvPr id="571" name="Google Shape;571;g3af88922ed5_0_25"/>
          <p:cNvSpPr>
            <a:spLocks noGrp="1"/>
          </p:cNvSpPr>
          <p:nvPr>
            <p:ph type="pic" idx="2"/>
          </p:nvPr>
        </p:nvSpPr>
        <p:spPr>
          <a:xfrm>
            <a:off x="7116023" y="1512476"/>
            <a:ext cx="4507500" cy="4155000"/>
          </a:xfrm>
          <a:prstGeom prst="rect">
            <a:avLst/>
          </a:prstGeom>
          <a:noFill/>
          <a:ln>
            <a:noFill/>
          </a:ln>
        </p:spPr>
      </p:sp>
      <p:sp>
        <p:nvSpPr>
          <p:cNvPr id="572" name="Google Shape;572;g3af88922ed5_0_25"/>
          <p:cNvSpPr txBox="1"/>
          <p:nvPr/>
        </p:nvSpPr>
        <p:spPr>
          <a:xfrm>
            <a:off x="1034827" y="976425"/>
            <a:ext cx="2931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Arial"/>
                <a:ea typeface="Arial"/>
                <a:cs typeface="Arial"/>
                <a:sym typeface="Arial"/>
              </a:rPr>
              <a:t>Primer iz prakse (3/3)</a:t>
            </a:r>
            <a:endParaRPr sz="2400" b="1" i="0" u="none" strike="noStrike" cap="none">
              <a:solidFill>
                <a:srgbClr val="C52B87"/>
              </a:solidFill>
              <a:latin typeface="Arial"/>
              <a:ea typeface="Arial"/>
              <a:cs typeface="Arial"/>
              <a:sym typeface="Arial"/>
            </a:endParaRPr>
          </a:p>
        </p:txBody>
      </p:sp>
      <p:sp>
        <p:nvSpPr>
          <p:cNvPr id="573" name="Google Shape;573;g3af88922ed5_0_25"/>
          <p:cNvSpPr/>
          <p:nvPr/>
        </p:nvSpPr>
        <p:spPr>
          <a:xfrm>
            <a:off x="1034825" y="1570625"/>
            <a:ext cx="6081300" cy="47694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rgbClr val="000000"/>
              </a:buClr>
              <a:buSzPts val="1600"/>
              <a:buFont typeface="Arial"/>
              <a:buNone/>
            </a:pPr>
            <a:r>
              <a:rPr lang="sl-SI" sz="1600" b="0" i="0" u="none" strike="noStrike" cap="none" dirty="0">
                <a:solidFill>
                  <a:srgbClr val="5F625F"/>
                </a:solidFill>
                <a:latin typeface="Calibri"/>
                <a:ea typeface="Calibri"/>
                <a:cs typeface="Calibri"/>
                <a:sym typeface="Calibri"/>
              </a:rPr>
              <a:t>Če se metoda sendviča ne uporabi pravilno, je lahko neučinkovita. Nekateri so metodo kritizirali zaradi naslednjih razlogov:</a:t>
            </a:r>
            <a:endParaRPr sz="1100" b="0" i="0" u="none" strike="noStrike" cap="none" dirty="0">
              <a:solidFill>
                <a:schemeClr val="dk2"/>
              </a:solidFill>
              <a:latin typeface="Arial"/>
              <a:ea typeface="Arial"/>
              <a:cs typeface="Arial"/>
              <a:sym typeface="Arial"/>
            </a:endParaRPr>
          </a:p>
          <a:p>
            <a:pPr marL="457200" marR="0" lvl="0" indent="-330200" algn="l" rtl="0">
              <a:lnSpc>
                <a:spcPct val="115000"/>
              </a:lnSpc>
              <a:spcBef>
                <a:spcPts val="1200"/>
              </a:spcBef>
              <a:spcAft>
                <a:spcPts val="0"/>
              </a:spcAft>
              <a:buClr>
                <a:srgbClr val="5F625F"/>
              </a:buClr>
              <a:buSzPts val="1600"/>
              <a:buFont typeface="Calibri"/>
              <a:buChar char="●"/>
            </a:pPr>
            <a:r>
              <a:rPr lang="sl-SI" sz="1600" b="0" i="0" u="none" strike="noStrike" cap="none" dirty="0">
                <a:solidFill>
                  <a:srgbClr val="5F625F"/>
                </a:solidFill>
                <a:latin typeface="Calibri"/>
                <a:ea typeface="Calibri"/>
                <a:cs typeface="Calibri"/>
                <a:sym typeface="Calibri"/>
              </a:rPr>
              <a:t>Pohvale so lahko bolj splošne ali »lažne«, ne pristne</a:t>
            </a:r>
            <a:endParaRPr sz="1600"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Calibri"/>
              <a:buChar char="●"/>
            </a:pPr>
            <a:r>
              <a:rPr lang="sl-SI" sz="1600" b="0" i="0" u="none" strike="noStrike" cap="none" dirty="0">
                <a:solidFill>
                  <a:srgbClr val="5F625F"/>
                </a:solidFill>
                <a:latin typeface="Calibri"/>
                <a:ea typeface="Calibri"/>
                <a:cs typeface="Calibri"/>
                <a:sym typeface="Calibri"/>
              </a:rPr>
              <a:t>Lahko vključuje mešane signale, pri čemer učenci ne vedo, kaj naj spremenijo.</a:t>
            </a:r>
            <a:endParaRPr sz="1600"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Calibri"/>
              <a:buChar char="●"/>
            </a:pPr>
            <a:r>
              <a:rPr lang="sl-SI" sz="1600" b="0" i="0" u="none" strike="noStrike" cap="none" dirty="0">
                <a:solidFill>
                  <a:srgbClr val="5F625F"/>
                </a:solidFill>
                <a:latin typeface="Calibri"/>
                <a:ea typeface="Calibri"/>
                <a:cs typeface="Calibri"/>
                <a:sym typeface="Calibri"/>
              </a:rPr>
              <a:t>Zdi se, da pozitivni komentarji ublažijo »slabe novice« in zato niso videti kot konstruktivni.</a:t>
            </a:r>
            <a:endParaRPr sz="1600"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sz="1600" b="0" i="0" u="none" strike="noStrike" cap="none" dirty="0">
                <a:solidFill>
                  <a:srgbClr val="5F625F"/>
                </a:solidFill>
                <a:latin typeface="Calibri"/>
                <a:ea typeface="Calibri"/>
                <a:cs typeface="Calibri"/>
                <a:sym typeface="Calibri"/>
              </a:rPr>
              <a:t>Namesto tega poskusite zagotoviti, da:</a:t>
            </a:r>
            <a:endParaRPr sz="1600"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Calibri"/>
              <a:buChar char="➔"/>
            </a:pPr>
            <a:r>
              <a:rPr lang="sl-SI" sz="1600" b="0" i="0" u="none" strike="noStrike" cap="none" dirty="0">
                <a:solidFill>
                  <a:srgbClr val="5F625F"/>
                </a:solidFill>
                <a:latin typeface="Calibri"/>
                <a:ea typeface="Calibri"/>
                <a:cs typeface="Calibri"/>
                <a:sym typeface="Calibri"/>
              </a:rPr>
              <a:t>Ste natančni – opišete kontekst, opazovanje, rezultat in pričakovane naslednje korake</a:t>
            </a:r>
            <a:endParaRPr sz="1600"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Calibri"/>
              <a:buChar char="➔"/>
            </a:pPr>
            <a:r>
              <a:rPr lang="sl-SI" sz="1600" b="0" i="0" u="none" strike="noStrike" cap="none" dirty="0">
                <a:solidFill>
                  <a:srgbClr val="5F625F"/>
                </a:solidFill>
                <a:latin typeface="Calibri"/>
                <a:ea typeface="Calibri"/>
                <a:cs typeface="Calibri"/>
                <a:sym typeface="Calibri"/>
              </a:rPr>
              <a:t>Kritika je skromna, koristna, takojšnja, zasebna in </a:t>
            </a:r>
            <a:r>
              <a:rPr lang="sl-SI" sz="1600" b="1" i="0" u="sng" strike="noStrike" cap="none" dirty="0">
                <a:solidFill>
                  <a:srgbClr val="5F625F"/>
                </a:solidFill>
                <a:latin typeface="Calibri"/>
                <a:ea typeface="Calibri"/>
                <a:cs typeface="Calibri"/>
                <a:sym typeface="Calibri"/>
              </a:rPr>
              <a:t>osredotočena na vedenje</a:t>
            </a:r>
            <a:r>
              <a:rPr lang="sl-SI" sz="1600" b="0" i="0" u="none" strike="noStrike" cap="none" dirty="0">
                <a:solidFill>
                  <a:srgbClr val="5F625F"/>
                </a:solidFill>
                <a:latin typeface="Calibri"/>
                <a:ea typeface="Calibri"/>
                <a:cs typeface="Calibri"/>
                <a:sym typeface="Calibri"/>
              </a:rPr>
              <a:t>, ne na osebnost.</a:t>
            </a:r>
            <a:endParaRPr sz="1600"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Calibri"/>
              <a:buChar char="➔"/>
            </a:pPr>
            <a:r>
              <a:rPr lang="sl-SI" sz="1600" b="0" i="0" u="none" strike="noStrike" cap="none" dirty="0">
                <a:solidFill>
                  <a:srgbClr val="5F625F"/>
                </a:solidFill>
                <a:latin typeface="Calibri"/>
                <a:ea typeface="Calibri"/>
                <a:cs typeface="Calibri"/>
                <a:sym typeface="Calibri"/>
              </a:rPr>
              <a:t>Da vam je mar, saj prisluhnete vsem skrbem in opazujete čustvene odzive učencev.</a:t>
            </a:r>
            <a:endParaRPr sz="1600"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endParaRPr sz="1600" b="1" i="0" u="none" strike="noStrike" cap="none" dirty="0">
              <a:solidFill>
                <a:srgbClr val="5F625F"/>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900"/>
              <a:buFont typeface="Arial"/>
              <a:buNone/>
            </a:pPr>
            <a:endParaRPr sz="1600" b="0" i="0" u="none" strike="noStrike" cap="none" dirty="0">
              <a:solidFill>
                <a:schemeClr val="dk1"/>
              </a:solidFill>
              <a:latin typeface="Calibri"/>
              <a:ea typeface="Calibri"/>
              <a:cs typeface="Calibri"/>
              <a:sym typeface="Calibri"/>
            </a:endParaRPr>
          </a:p>
        </p:txBody>
      </p:sp>
      <p:pic>
        <p:nvPicPr>
          <p:cNvPr id="574" name="Google Shape;574;g3af88922ed5_0_25"/>
          <p:cNvPicPr preferRelativeResize="0">
            <a:picLocks noGrp="1"/>
          </p:cNvPicPr>
          <p:nvPr>
            <p:ph type="pic" idx="2"/>
          </p:nvPr>
        </p:nvPicPr>
        <p:blipFill rotWithShape="1">
          <a:blip r:embed="rId4">
            <a:alphaModFix/>
          </a:blip>
          <a:srcRect t="3908" b="3908"/>
          <a:stretch/>
        </p:blipFill>
        <p:spPr>
          <a:xfrm>
            <a:off x="7116023" y="1512476"/>
            <a:ext cx="4507500" cy="4155000"/>
          </a:xfrm>
          <a:prstGeom prst="rect">
            <a:avLst/>
          </a:prstGeom>
          <a:noFill/>
          <a:ln>
            <a:noFill/>
          </a:ln>
        </p:spPr>
      </p:pic>
      <p:pic>
        <p:nvPicPr>
          <p:cNvPr id="6" name="Slika 5">
            <a:extLst>
              <a:ext uri="{FF2B5EF4-FFF2-40B4-BE49-F238E27FC236}">
                <a16:creationId xmlns:a16="http://schemas.microsoft.com/office/drawing/2014/main" id="{EFA928C2-FA8F-413A-92C9-10BFF755670D}"/>
              </a:ext>
            </a:extLst>
          </p:cNvPr>
          <p:cNvPicPr>
            <a:picLocks noChangeAspect="1"/>
          </p:cNvPicPr>
          <p:nvPr/>
        </p:nvPicPr>
        <p:blipFill>
          <a:blip r:embed="rId5"/>
          <a:stretch>
            <a:fillRect/>
          </a:stretch>
        </p:blipFill>
        <p:spPr>
          <a:xfrm>
            <a:off x="597212" y="6315296"/>
            <a:ext cx="1551289" cy="325453"/>
          </a:xfrm>
          <a:prstGeom prst="rect">
            <a:avLst/>
          </a:prstGeom>
        </p:spPr>
      </p:pic>
      <p:sp>
        <p:nvSpPr>
          <p:cNvPr id="7" name="Pravokotnik 6">
            <a:extLst>
              <a:ext uri="{FF2B5EF4-FFF2-40B4-BE49-F238E27FC236}">
                <a16:creationId xmlns:a16="http://schemas.microsoft.com/office/drawing/2014/main" id="{E9CEF5A5-0AF7-43E8-A4F5-2CC2D44A9B68}"/>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78"/>
        <p:cNvGrpSpPr/>
        <p:nvPr/>
      </p:nvGrpSpPr>
      <p:grpSpPr>
        <a:xfrm>
          <a:off x="0" y="0"/>
          <a:ext cx="0" cy="0"/>
          <a:chOff x="0" y="0"/>
          <a:chExt cx="0" cy="0"/>
        </a:xfrm>
      </p:grpSpPr>
      <p:pic>
        <p:nvPicPr>
          <p:cNvPr id="579" name="Google Shape;579;g3ae70b7d73a_0_444"/>
          <p:cNvPicPr preferRelativeResize="0">
            <a:picLocks noGrp="1"/>
          </p:cNvPicPr>
          <p:nvPr>
            <p:ph type="pic" idx="2"/>
          </p:nvPr>
        </p:nvPicPr>
        <p:blipFill rotWithShape="1">
          <a:blip r:embed="rId4">
            <a:alphaModFix/>
          </a:blip>
          <a:srcRect t="3908" b="3916"/>
          <a:stretch/>
        </p:blipFill>
        <p:spPr>
          <a:xfrm>
            <a:off x="7837798" y="2177750"/>
            <a:ext cx="3785700" cy="3489600"/>
          </a:xfrm>
          <a:prstGeom prst="rect">
            <a:avLst/>
          </a:prstGeom>
          <a:noFill/>
          <a:ln>
            <a:noFill/>
          </a:ln>
        </p:spPr>
      </p:pic>
      <p:sp>
        <p:nvSpPr>
          <p:cNvPr id="580" name="Google Shape;580;g3ae70b7d73a_0_444"/>
          <p:cNvSpPr/>
          <p:nvPr/>
        </p:nvSpPr>
        <p:spPr>
          <a:xfrm>
            <a:off x="327803" y="1145073"/>
            <a:ext cx="6495600" cy="456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sl-SI" sz="2000" b="1" i="0" u="none" strike="noStrike" cap="none">
                <a:solidFill>
                  <a:srgbClr val="0070C0"/>
                </a:solidFill>
                <a:latin typeface="Calibri"/>
                <a:ea typeface="Calibri"/>
                <a:cs typeface="Calibri"/>
                <a:sym typeface="Calibri"/>
              </a:rPr>
              <a:t>Naj bo to smiselno!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Ali so povratne informacije na kakršen koli način dobrodošle? Razmislite o nekaterih izjavah in izvedite izboljšave z uporabo zgoraj predstavljenih tehnik in nasvetov.</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Korak 1. Oglejte si te povratne informacije – komentarje: »To je prekratko. Niste omenili recikliranja. Popravite to.« in »Prispevek ne izpolnjuje zahtev glede dolžine. Manjka poglavje 3 o ravnanju z odpadki. Prosimo, upoštevajte učni načrt glede protokolov trajnosti.« </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Korak 2. Menite, da je to smiselno?</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Korak 3. Prepišite to povratno informacijo tako, da bo smiselna in spodbudna za odrasle udeležence.</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endParaRPr sz="1600" b="1" i="0" u="none" strike="noStrike" cap="none">
              <a:solidFill>
                <a:schemeClr val="dk2"/>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900"/>
              <a:buFont typeface="Arial"/>
              <a:buNone/>
            </a:pPr>
            <a:endParaRPr sz="900" b="0" i="0" u="none" strike="noStrike" cap="none">
              <a:solidFill>
                <a:srgbClr val="2D2E2D"/>
              </a:solidFill>
              <a:latin typeface="Arial"/>
              <a:ea typeface="Arial"/>
              <a:cs typeface="Arial"/>
              <a:sym typeface="Arial"/>
            </a:endParaRPr>
          </a:p>
        </p:txBody>
      </p:sp>
      <p:sp>
        <p:nvSpPr>
          <p:cNvPr id="581" name="Google Shape;581;g3ae70b7d73a_0_444"/>
          <p:cNvSpPr txBox="1"/>
          <p:nvPr/>
        </p:nvSpPr>
        <p:spPr>
          <a:xfrm>
            <a:off x="525861" y="407091"/>
            <a:ext cx="51159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Dejavnost 3</a:t>
            </a:r>
            <a:endParaRPr sz="1400" b="0" i="0" u="none" strike="noStrike" cap="none">
              <a:solidFill>
                <a:srgbClr val="000000"/>
              </a:solidFill>
              <a:latin typeface="Arial"/>
              <a:ea typeface="Arial"/>
              <a:cs typeface="Arial"/>
              <a:sym typeface="Arial"/>
            </a:endParaRPr>
          </a:p>
        </p:txBody>
      </p:sp>
      <p:pic>
        <p:nvPicPr>
          <p:cNvPr id="5" name="Slika 4">
            <a:extLst>
              <a:ext uri="{FF2B5EF4-FFF2-40B4-BE49-F238E27FC236}">
                <a16:creationId xmlns:a16="http://schemas.microsoft.com/office/drawing/2014/main" id="{5663EE16-2608-4B57-9719-37A7CB6B99C8}"/>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0E2BEFB8-8BC5-4556-9391-DC3BC064A6FF}"/>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85"/>
        <p:cNvGrpSpPr/>
        <p:nvPr/>
      </p:nvGrpSpPr>
      <p:grpSpPr>
        <a:xfrm>
          <a:off x="0" y="0"/>
          <a:ext cx="0" cy="0"/>
          <a:chOff x="0" y="0"/>
          <a:chExt cx="0" cy="0"/>
        </a:xfrm>
      </p:grpSpPr>
      <p:pic>
        <p:nvPicPr>
          <p:cNvPr id="586" name="Google Shape;586;g3ae70b7d73a_0_457"/>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587" name="Google Shape;587;g3ae70b7d73a_0_457"/>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To je tudi vprašanje etike</a:t>
            </a:r>
            <a:endParaRPr sz="2600" b="1" i="0" u="none" strike="noStrike" cap="none">
              <a:solidFill>
                <a:srgbClr val="C52B87"/>
              </a:solidFill>
              <a:latin typeface="Calibri"/>
              <a:ea typeface="Calibri"/>
              <a:cs typeface="Calibri"/>
              <a:sym typeface="Calibri"/>
            </a:endParaRPr>
          </a:p>
        </p:txBody>
      </p:sp>
      <p:sp>
        <p:nvSpPr>
          <p:cNvPr id="588" name="Google Shape;588;g3ae70b7d73a_0_457"/>
          <p:cNvSpPr/>
          <p:nvPr/>
        </p:nvSpPr>
        <p:spPr>
          <a:xfrm>
            <a:off x="678550" y="1252425"/>
            <a:ext cx="8027400" cy="4916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400"/>
              </a:spcBef>
              <a:spcAft>
                <a:spcPts val="0"/>
              </a:spcAft>
              <a:buClr>
                <a:schemeClr val="dk2"/>
              </a:buClr>
              <a:buSzPts val="1100"/>
              <a:buFont typeface="Arial"/>
              <a:buNone/>
            </a:pPr>
            <a:r>
              <a:rPr lang="sl-SI" sz="1600" b="1" i="1" u="none" strike="noStrike" cap="none">
                <a:solidFill>
                  <a:srgbClr val="5F625F"/>
                </a:solidFill>
                <a:latin typeface="Calibri"/>
                <a:ea typeface="Calibri"/>
                <a:cs typeface="Calibri"/>
                <a:sym typeface="Calibri"/>
              </a:rPr>
              <a:t>1. Spodbujanje zanesljivosti</a:t>
            </a:r>
            <a:endParaRPr sz="1600" b="1" i="1"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sz="1600" b="0" i="0" u="none" strike="noStrike" cap="none">
                <a:solidFill>
                  <a:srgbClr val="5F625F"/>
                </a:solidFill>
                <a:latin typeface="Calibri"/>
                <a:ea typeface="Calibri"/>
                <a:cs typeface="Calibri"/>
                <a:sym typeface="Calibri"/>
              </a:rPr>
              <a:t>Zanesljivost ne pomeni le ugotavljanja, kdo je goljufal. Vključuje tudi zagotavljanje, da je ocenjevanje varno, pregledno in spoštuje zasebnost podatkov.</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Char char="●"/>
            </a:pPr>
            <a:r>
              <a:rPr lang="sl-SI" sz="1600" b="1" i="0" u="none" strike="noStrike" cap="none">
                <a:solidFill>
                  <a:srgbClr val="5F625F"/>
                </a:solidFill>
                <a:latin typeface="Calibri"/>
                <a:ea typeface="Calibri"/>
                <a:cs typeface="Calibri"/>
                <a:sym typeface="Calibri"/>
              </a:rPr>
              <a:t>Zasebnost podatkov (GDPR): </a:t>
            </a:r>
            <a:r>
              <a:rPr lang="sl-SI" sz="1600" b="0" i="0" u="none" strike="noStrike" cap="none">
                <a:solidFill>
                  <a:srgbClr val="5F625F"/>
                </a:solidFill>
                <a:latin typeface="Calibri"/>
                <a:ea typeface="Calibri"/>
                <a:cs typeface="Calibri"/>
                <a:sym typeface="Calibri"/>
              </a:rPr>
              <a:t>Vedno preglejte politike zasebnosti orodij, ki jih uporabljate. Poskrbite, da se ne delijo nobeni osebni podatki (npr. imena, kraji). </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sz="1600" b="1" i="0" u="none" strike="noStrike" cap="none">
                <a:solidFill>
                  <a:srgbClr val="5F625F"/>
                </a:solidFill>
                <a:latin typeface="Calibri"/>
                <a:ea typeface="Calibri"/>
                <a:cs typeface="Calibri"/>
                <a:sym typeface="Calibri"/>
              </a:rPr>
              <a:t>Preglednost in navajanje virov: </a:t>
            </a:r>
            <a:r>
              <a:rPr lang="sl-SI" sz="1600" b="0" i="0" u="none" strike="noStrike" cap="none">
                <a:solidFill>
                  <a:srgbClr val="5F625F"/>
                </a:solidFill>
                <a:latin typeface="Calibri"/>
                <a:ea typeface="Calibri"/>
                <a:cs typeface="Calibri"/>
                <a:sym typeface="Calibri"/>
              </a:rPr>
              <a:t>Namesto da prepoveste uporabo umetne inteligence (kar je težko izvršiti), od študentov zahtevajte, da dokumentirajo njeno uporabo.</a:t>
            </a:r>
            <a:endParaRPr sz="1600" b="0" i="0" u="none" strike="noStrike" cap="none">
              <a:solidFill>
                <a:srgbClr val="5F625F"/>
              </a:solidFill>
              <a:latin typeface="Calibri"/>
              <a:ea typeface="Calibri"/>
              <a:cs typeface="Calibri"/>
              <a:sym typeface="Calibri"/>
            </a:endParaRPr>
          </a:p>
          <a:p>
            <a:pPr marL="914400" marR="0" lvl="1" indent="-330200" algn="l" rtl="0">
              <a:lnSpc>
                <a:spcPct val="115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Prosite učence, naj umetno inteligenco navedejo kot »osebno komunikacijo« ali vključijo izjavo, v kateri pojasnijo, kateri deli dela so bili narejeni z umetno inteligenco.</a:t>
            </a:r>
            <a:endParaRPr sz="1600" b="0" i="0" u="none" strike="noStrike" cap="none">
              <a:solidFill>
                <a:srgbClr val="5F625F"/>
              </a:solidFill>
              <a:latin typeface="Calibri"/>
              <a:ea typeface="Calibri"/>
              <a:cs typeface="Calibri"/>
              <a:sym typeface="Calibri"/>
            </a:endParaRPr>
          </a:p>
          <a:p>
            <a:pPr marL="914400" marR="0" lvl="1" indent="-330200" algn="l" rtl="0">
              <a:lnSpc>
                <a:spcPct val="115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Preusmerite poudarek ocenjevanja s končnega izdelka na proces (npr. ocenjevanje osnutkov, načrtov in zapiskov študentov).</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sz="1600" b="1" i="0" u="none" strike="noStrike" cap="none">
                <a:solidFill>
                  <a:srgbClr val="5F625F"/>
                </a:solidFill>
                <a:latin typeface="Calibri"/>
                <a:ea typeface="Calibri"/>
                <a:cs typeface="Calibri"/>
                <a:sym typeface="Calibri"/>
              </a:rPr>
              <a:t>Notranji kodeks: </a:t>
            </a:r>
            <a:r>
              <a:rPr lang="sl-SI" sz="1600" b="0" i="0" u="none" strike="noStrike" cap="none">
                <a:solidFill>
                  <a:srgbClr val="5F625F"/>
                </a:solidFill>
                <a:latin typeface="Calibri"/>
                <a:ea typeface="Calibri"/>
                <a:cs typeface="Calibri"/>
                <a:sym typeface="Calibri"/>
              </a:rPr>
              <a:t>Skupaj oblikujte pravila. Učenci bodo manj verjetno goljufali, če razumejo, zakaj je integriteta pomembna. Posvetite čas razpravi o etiki in skupaj določite meje.</a:t>
            </a: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120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2E28F8AC-2ACC-4FE8-9C33-E92AAC18C471}"/>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D029A997-9B96-48CF-BF6A-4C2C83F92E49}"/>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92"/>
        <p:cNvGrpSpPr/>
        <p:nvPr/>
      </p:nvGrpSpPr>
      <p:grpSpPr>
        <a:xfrm>
          <a:off x="0" y="0"/>
          <a:ext cx="0" cy="0"/>
          <a:chOff x="0" y="0"/>
          <a:chExt cx="0" cy="0"/>
        </a:xfrm>
      </p:grpSpPr>
      <p:pic>
        <p:nvPicPr>
          <p:cNvPr id="593" name="Google Shape;593;g3ae70b7d73a_0_464"/>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594" name="Google Shape;594;g3ae70b7d73a_0_464"/>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To je tudi vprašanje etike</a:t>
            </a:r>
            <a:endParaRPr sz="2600" b="1" i="0" u="none" strike="noStrike" cap="none">
              <a:solidFill>
                <a:srgbClr val="C52B87"/>
              </a:solidFill>
              <a:latin typeface="Calibri"/>
              <a:ea typeface="Calibri"/>
              <a:cs typeface="Calibri"/>
              <a:sym typeface="Calibri"/>
            </a:endParaRPr>
          </a:p>
        </p:txBody>
      </p:sp>
      <p:sp>
        <p:nvSpPr>
          <p:cNvPr id="595" name="Google Shape;595;g3ae70b7d73a_0_464"/>
          <p:cNvSpPr/>
          <p:nvPr/>
        </p:nvSpPr>
        <p:spPr>
          <a:xfrm>
            <a:off x="678550" y="1252425"/>
            <a:ext cx="8027400" cy="4916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400"/>
              </a:spcBef>
              <a:spcAft>
                <a:spcPts val="0"/>
              </a:spcAft>
              <a:buClr>
                <a:schemeClr val="dk2"/>
              </a:buClr>
              <a:buSzPts val="1100"/>
              <a:buFont typeface="Arial"/>
              <a:buNone/>
            </a:pPr>
            <a:r>
              <a:rPr lang="sl-SI" sz="1600" b="1" i="1" u="none" strike="noStrike" cap="none">
                <a:solidFill>
                  <a:srgbClr val="5F625F"/>
                </a:solidFill>
                <a:latin typeface="Calibri"/>
                <a:ea typeface="Calibri"/>
                <a:cs typeface="Calibri"/>
                <a:sym typeface="Calibri"/>
              </a:rPr>
              <a:t>2. Spodbujanje veljavnosti</a:t>
            </a:r>
            <a:endParaRPr sz="1600" b="1" i="1"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Ali merimo tisto, kar nameravamo meriti? Uvedba umetne inteligence predstavlja izziv za veljavnost. Če ocenjujemo »znanje pisanja v angleščini« in učenec uporabi Grammarly ali ChatGPT za izpopolnitev svojega besedila, ocena ni več veljavna, saj orodje opravlja nalogo, ki jo poskušamo meriti.</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Preden dodelite orodje, se vprašajte: »Ali uporaba orodja X ovira merjenje uspešnosti učenca?«</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Če je učni izid osredotočen na izboljšanje veščin, kot sta sinteza ali analiza, uporaba umetne inteligence za popravljanje slovnice ne razveljavi ocenjevanja – v nasprotju z izidom, ki je osredotočen na jezikovno usposobljenost.</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Algoritmi umetne inteligence lahko ohranjajo pristranskosti, ki jih najdejo v svojih podatkih za usposabljanje (npr. rasna ali spolna pristranskost), kar vodi do nepravičnih rezultatov ocenjevanja za določene skupine. Vedno preglejte, kaj je bilo ustvarjeno.</a:t>
            </a: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120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1C375369-3B34-4293-8B16-EEA47F143D2B}"/>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3AB0E257-6979-4E7E-9A04-ED42C975A59C}"/>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599"/>
        <p:cNvGrpSpPr/>
        <p:nvPr/>
      </p:nvGrpSpPr>
      <p:grpSpPr>
        <a:xfrm>
          <a:off x="0" y="0"/>
          <a:ext cx="0" cy="0"/>
          <a:chOff x="0" y="0"/>
          <a:chExt cx="0" cy="0"/>
        </a:xfrm>
      </p:grpSpPr>
      <p:pic>
        <p:nvPicPr>
          <p:cNvPr id="600" name="Google Shape;600;g3ae70b7d73a_0_470"/>
          <p:cNvPicPr preferRelativeResize="0">
            <a:picLocks noGrp="1"/>
          </p:cNvPicPr>
          <p:nvPr>
            <p:ph type="pic" idx="2"/>
          </p:nvPr>
        </p:nvPicPr>
        <p:blipFill rotWithShape="1">
          <a:blip r:embed="rId4">
            <a:alphaModFix/>
          </a:blip>
          <a:srcRect t="3908" b="3916"/>
          <a:stretch/>
        </p:blipFill>
        <p:spPr>
          <a:xfrm>
            <a:off x="8928450" y="1766850"/>
            <a:ext cx="2607000" cy="2403000"/>
          </a:xfrm>
          <a:prstGeom prst="rect">
            <a:avLst/>
          </a:prstGeom>
          <a:noFill/>
          <a:ln>
            <a:noFill/>
          </a:ln>
        </p:spPr>
      </p:pic>
      <p:sp>
        <p:nvSpPr>
          <p:cNvPr id="601" name="Google Shape;601;g3ae70b7d73a_0_470"/>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To je tudi vprašanje etike</a:t>
            </a:r>
            <a:endParaRPr sz="2600" b="1" i="0" u="none" strike="noStrike" cap="none">
              <a:solidFill>
                <a:srgbClr val="C52B87"/>
              </a:solidFill>
              <a:latin typeface="Calibri"/>
              <a:ea typeface="Calibri"/>
              <a:cs typeface="Calibri"/>
              <a:sym typeface="Calibri"/>
            </a:endParaRPr>
          </a:p>
        </p:txBody>
      </p:sp>
      <p:sp>
        <p:nvSpPr>
          <p:cNvPr id="602" name="Google Shape;602;g3ae70b7d73a_0_470"/>
          <p:cNvSpPr/>
          <p:nvPr/>
        </p:nvSpPr>
        <p:spPr>
          <a:xfrm>
            <a:off x="678550" y="1252425"/>
            <a:ext cx="8027400" cy="4916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400"/>
              </a:spcBef>
              <a:spcAft>
                <a:spcPts val="0"/>
              </a:spcAft>
              <a:buClr>
                <a:schemeClr val="dk2"/>
              </a:buClr>
              <a:buSzPts val="1100"/>
              <a:buFont typeface="Arial"/>
              <a:buNone/>
            </a:pPr>
            <a:r>
              <a:rPr lang="sl-SI" sz="1600" b="1" i="1" u="none" strike="noStrike" cap="none">
                <a:solidFill>
                  <a:srgbClr val="5F625F"/>
                </a:solidFill>
                <a:latin typeface="Calibri"/>
                <a:ea typeface="Calibri"/>
                <a:cs typeface="Calibri"/>
                <a:sym typeface="Calibri"/>
              </a:rPr>
              <a:t>2. Kje je človek?</a:t>
            </a:r>
            <a:endParaRPr sz="1300" b="1" i="0" u="none" strike="noStrike" cap="none">
              <a:solidFill>
                <a:srgbClr val="5F625F"/>
              </a:solidFill>
              <a:latin typeface="Arial"/>
              <a:ea typeface="Arial"/>
              <a:cs typeface="Arial"/>
              <a:sym typeface="Arial"/>
            </a:endParaRPr>
          </a:p>
          <a:p>
            <a:pPr marL="0" marR="0" lvl="0" indent="0" algn="l" rtl="0">
              <a:lnSpc>
                <a:spcPct val="115000"/>
              </a:lnSpc>
              <a:spcBef>
                <a:spcPts val="1200"/>
              </a:spcBef>
              <a:spcAft>
                <a:spcPts val="0"/>
              </a:spcAft>
              <a:buClr>
                <a:srgbClr val="000000"/>
              </a:buClr>
              <a:buSzPts val="1600"/>
              <a:buFont typeface="Arial"/>
              <a:buNone/>
            </a:pPr>
            <a:r>
              <a:rPr lang="sl-SI" sz="1600" b="1" i="0" u="none" strike="noStrike" cap="none">
                <a:solidFill>
                  <a:srgbClr val="5F625F"/>
                </a:solidFill>
                <a:latin typeface="Calibri"/>
                <a:ea typeface="Calibri"/>
                <a:cs typeface="Calibri"/>
                <a:sym typeface="Calibri"/>
              </a:rPr>
              <a:t>AI nikoli ne sme imeti zadnje besede</a:t>
            </a:r>
            <a:r>
              <a:rPr lang="sl-SI" sz="1600" b="0" i="0" u="none" strike="noStrike" cap="none">
                <a:solidFill>
                  <a:srgbClr val="5F625F"/>
                </a:solidFill>
                <a:latin typeface="Calibri"/>
                <a:ea typeface="Calibri"/>
                <a:cs typeface="Calibri"/>
                <a:sym typeface="Calibri"/>
              </a:rPr>
              <a:t>. Izobraževalec je tisti, ki mora biti končni odločevalec.</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Tudi če uporabljate umetno inteligenco za avtomatsko ocenjevanje ali povratne informacije, morate preveriti izhodne podatke, posredovati in po potrebi popraviti rezultat.</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Preveliko zanašanje na umetno inteligenco lahko vodi do »poslabšanja znanja«.</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Poskrbite, da vključevanje umetne inteligence ne poveča razlik. Na primer, učenci, ki si lahko privoščijo vrhunska orodja (kot je ChatGPT Plus), imajo nepravično prednost pred tistimi, ki si jih ne morejo.</a:t>
            </a:r>
            <a:endParaRPr sz="1600" b="0" i="0" u="none" strike="noStrike" cap="none">
              <a:solidFill>
                <a:srgbClr val="5F625F"/>
              </a:solidFill>
              <a:latin typeface="Calibri"/>
              <a:ea typeface="Calibri"/>
              <a:cs typeface="Calibri"/>
              <a:sym typeface="Calibri"/>
            </a:endParaRPr>
          </a:p>
          <a:p>
            <a:pPr marL="457200" marR="0" lvl="0" indent="0" algn="l" rtl="0">
              <a:lnSpc>
                <a:spcPct val="115000"/>
              </a:lnSpc>
              <a:spcBef>
                <a:spcPts val="120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120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BDFCBAA3-4427-4F17-9B6C-1D9E6833F21C}"/>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40C66610-36E9-44DD-8299-C03D3C65D6BF}"/>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13"/>
        <p:cNvGrpSpPr/>
        <p:nvPr/>
      </p:nvGrpSpPr>
      <p:grpSpPr>
        <a:xfrm>
          <a:off x="0" y="0"/>
          <a:ext cx="0" cy="0"/>
          <a:chOff x="0" y="0"/>
          <a:chExt cx="0" cy="0"/>
        </a:xfrm>
      </p:grpSpPr>
      <p:sp>
        <p:nvSpPr>
          <p:cNvPr id="414" name="Google Shape;414;p3"/>
          <p:cNvSpPr txBox="1">
            <a:spLocks noGrp="1"/>
          </p:cNvSpPr>
          <p:nvPr>
            <p:ph type="title"/>
          </p:nvPr>
        </p:nvSpPr>
        <p:spPr>
          <a:xfrm>
            <a:off x="844526" y="759124"/>
            <a:ext cx="3657600" cy="66578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Učni </a:t>
            </a:r>
            <a:r>
              <a:rPr lang="sl-SI">
                <a:solidFill>
                  <a:srgbClr val="0070C0"/>
                </a:solidFill>
                <a:latin typeface="Calibri"/>
                <a:ea typeface="Calibri"/>
                <a:cs typeface="Calibri"/>
                <a:sym typeface="Calibri"/>
              </a:rPr>
              <a:t>izidi</a:t>
            </a:r>
            <a:endParaRPr/>
          </a:p>
        </p:txBody>
      </p:sp>
      <p:pic>
        <p:nvPicPr>
          <p:cNvPr id="415" name="Google Shape;415;p3"/>
          <p:cNvPicPr preferRelativeResize="0">
            <a:picLocks noGrp="1"/>
          </p:cNvPicPr>
          <p:nvPr>
            <p:ph type="pic" idx="2"/>
          </p:nvPr>
        </p:nvPicPr>
        <p:blipFill rotWithShape="1">
          <a:blip r:embed="rId4">
            <a:alphaModFix/>
          </a:blip>
          <a:srcRect t="3908" b="3908"/>
          <a:stretch/>
        </p:blipFill>
        <p:spPr>
          <a:xfrm>
            <a:off x="5727939" y="232912"/>
            <a:ext cx="5895579" cy="5434643"/>
          </a:xfrm>
          <a:prstGeom prst="rect">
            <a:avLst/>
          </a:prstGeom>
          <a:noFill/>
          <a:ln>
            <a:noFill/>
          </a:ln>
        </p:spPr>
      </p:pic>
      <p:sp>
        <p:nvSpPr>
          <p:cNvPr id="416" name="Google Shape;416;p3"/>
          <p:cNvSpPr txBox="1">
            <a:spLocks noGrp="1"/>
          </p:cNvSpPr>
          <p:nvPr>
            <p:ph type="body" idx="1"/>
          </p:nvPr>
        </p:nvSpPr>
        <p:spPr>
          <a:xfrm>
            <a:off x="715125" y="1550000"/>
            <a:ext cx="4508100" cy="363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600"/>
              <a:buNone/>
            </a:pPr>
            <a:r>
              <a:rPr lang="sl-SI">
                <a:solidFill>
                  <a:srgbClr val="5F625F"/>
                </a:solidFill>
                <a:latin typeface="Calibri"/>
                <a:ea typeface="Calibri"/>
                <a:cs typeface="Calibri"/>
                <a:sym typeface="Calibri"/>
              </a:rPr>
              <a:t>Po zaključku te enote SDL boste pridobili naslednja znanja, veščine in odnos: </a:t>
            </a:r>
            <a:endParaRPr/>
          </a:p>
          <a:p>
            <a:pPr marL="285750" lvl="0" indent="-285750" algn="l" rtl="0">
              <a:lnSpc>
                <a:spcPct val="90000"/>
              </a:lnSpc>
              <a:spcBef>
                <a:spcPts val="1200"/>
              </a:spcBef>
              <a:spcAft>
                <a:spcPts val="0"/>
              </a:spcAft>
              <a:buSzPts val="1600"/>
              <a:buFont typeface="Arial"/>
              <a:buChar char="•"/>
            </a:pPr>
            <a:r>
              <a:rPr lang="sl-SI">
                <a:solidFill>
                  <a:srgbClr val="5F625F"/>
                </a:solidFill>
                <a:latin typeface="Calibri"/>
                <a:ea typeface="Calibri"/>
                <a:cs typeface="Calibri"/>
                <a:sym typeface="Calibri"/>
              </a:rPr>
              <a:t>LO 1: Ocenite usklajenost med vrstami digitalnega ocenjevanja in pedagoškimi cilji, da izberete najprimernejše za digitalno učenje.</a:t>
            </a:r>
            <a:endParaRPr>
              <a:solidFill>
                <a:srgbClr val="5F625F"/>
              </a:solidFill>
              <a:latin typeface="Calibri"/>
              <a:ea typeface="Calibri"/>
              <a:cs typeface="Calibri"/>
              <a:sym typeface="Calibri"/>
            </a:endParaRPr>
          </a:p>
          <a:p>
            <a:pPr marL="285750" lvl="0" indent="-285750" algn="l" rtl="0">
              <a:lnSpc>
                <a:spcPct val="90000"/>
              </a:lnSpc>
              <a:spcBef>
                <a:spcPts val="1200"/>
              </a:spcBef>
              <a:spcAft>
                <a:spcPts val="0"/>
              </a:spcAft>
              <a:buSzPts val="1600"/>
              <a:buFont typeface="Arial"/>
              <a:buChar char="•"/>
            </a:pPr>
            <a:r>
              <a:rPr lang="sl-SI">
                <a:solidFill>
                  <a:srgbClr val="5F625F"/>
                </a:solidFill>
                <a:latin typeface="Calibri"/>
                <a:ea typeface="Calibri"/>
                <a:cs typeface="Calibri"/>
                <a:sym typeface="Calibri"/>
              </a:rPr>
              <a:t>LO 2: Oblikujte interaktivno digitalno ocenjevanje, ki je avtentično, vključujoče in veljavno, ob upoštevanju vloge umetne inteligence.</a:t>
            </a:r>
            <a:endParaRPr>
              <a:solidFill>
                <a:srgbClr val="5F625F"/>
              </a:solidFill>
              <a:latin typeface="Calibri"/>
              <a:ea typeface="Calibri"/>
              <a:cs typeface="Calibri"/>
              <a:sym typeface="Calibri"/>
            </a:endParaRPr>
          </a:p>
          <a:p>
            <a:pPr marL="285750" lvl="0" indent="-285750" algn="l" rtl="0">
              <a:lnSpc>
                <a:spcPct val="90000"/>
              </a:lnSpc>
              <a:spcBef>
                <a:spcPts val="1200"/>
              </a:spcBef>
              <a:spcAft>
                <a:spcPts val="0"/>
              </a:spcAft>
              <a:buSzPts val="1600"/>
              <a:buFont typeface="Arial"/>
              <a:buChar char="•"/>
            </a:pPr>
            <a:r>
              <a:rPr lang="sl-SI">
                <a:solidFill>
                  <a:srgbClr val="5F625F"/>
                </a:solidFill>
                <a:latin typeface="Calibri"/>
                <a:ea typeface="Calibri"/>
                <a:cs typeface="Calibri"/>
                <a:sym typeface="Calibri"/>
              </a:rPr>
              <a:t>LO 3: Ceniti vlogo pregledne, na učenca osredotočene povratne informacije s prilagajanjem metod ocenjevanja, da se učencem omogoči večja samostojnost.</a:t>
            </a:r>
            <a:endParaRPr>
              <a:solidFill>
                <a:srgbClr val="5F625F"/>
              </a:solidFill>
              <a:latin typeface="Calibri"/>
              <a:ea typeface="Calibri"/>
              <a:cs typeface="Calibri"/>
              <a:sym typeface="Calibri"/>
            </a:endParaRPr>
          </a:p>
          <a:p>
            <a:pPr marL="457200" lvl="0" indent="0" algn="l" rtl="0">
              <a:lnSpc>
                <a:spcPct val="90000"/>
              </a:lnSpc>
              <a:spcBef>
                <a:spcPts val="1200"/>
              </a:spcBef>
              <a:spcAft>
                <a:spcPts val="0"/>
              </a:spcAft>
              <a:buSzPts val="1600"/>
              <a:buNone/>
            </a:pPr>
            <a:endParaRPr>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666F643F-89E7-4E0D-B300-17DE895498F4}"/>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EF7F6C28-13B0-4448-9321-FA1C513D7F9F}"/>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06"/>
        <p:cNvGrpSpPr/>
        <p:nvPr/>
      </p:nvGrpSpPr>
      <p:grpSpPr>
        <a:xfrm>
          <a:off x="0" y="0"/>
          <a:ext cx="0" cy="0"/>
          <a:chOff x="0" y="0"/>
          <a:chExt cx="0" cy="0"/>
        </a:xfrm>
      </p:grpSpPr>
      <p:pic>
        <p:nvPicPr>
          <p:cNvPr id="607" name="Google Shape;607;g3ae70b7d73a_0_483"/>
          <p:cNvPicPr preferRelativeResize="0">
            <a:picLocks noGrp="1"/>
          </p:cNvPicPr>
          <p:nvPr>
            <p:ph type="pic" idx="2"/>
          </p:nvPr>
        </p:nvPicPr>
        <p:blipFill rotWithShape="1">
          <a:blip r:embed="rId4">
            <a:alphaModFix/>
          </a:blip>
          <a:srcRect t="3908" b="3908"/>
          <a:stretch/>
        </p:blipFill>
        <p:spPr>
          <a:xfrm>
            <a:off x="7116023" y="1512476"/>
            <a:ext cx="4507500" cy="4155000"/>
          </a:xfrm>
          <a:prstGeom prst="rect">
            <a:avLst/>
          </a:prstGeom>
          <a:noFill/>
          <a:ln>
            <a:noFill/>
          </a:ln>
        </p:spPr>
      </p:pic>
      <p:sp>
        <p:nvSpPr>
          <p:cNvPr id="608" name="Google Shape;608;g3ae70b7d73a_0_483"/>
          <p:cNvSpPr txBox="1"/>
          <p:nvPr/>
        </p:nvSpPr>
        <p:spPr>
          <a:xfrm>
            <a:off x="1034827" y="976425"/>
            <a:ext cx="2931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Arial"/>
                <a:ea typeface="Arial"/>
                <a:cs typeface="Arial"/>
                <a:sym typeface="Arial"/>
              </a:rPr>
              <a:t>Primer iz prakse (1/2)</a:t>
            </a:r>
            <a:endParaRPr sz="2400" b="1" i="0" u="none" strike="noStrike" cap="none">
              <a:solidFill>
                <a:srgbClr val="C52B87"/>
              </a:solidFill>
              <a:latin typeface="Arial"/>
              <a:ea typeface="Arial"/>
              <a:cs typeface="Arial"/>
              <a:sym typeface="Arial"/>
            </a:endParaRPr>
          </a:p>
        </p:txBody>
      </p:sp>
      <p:sp>
        <p:nvSpPr>
          <p:cNvPr id="609" name="Google Shape;609;g3ae70b7d73a_0_483"/>
          <p:cNvSpPr/>
          <p:nvPr/>
        </p:nvSpPr>
        <p:spPr>
          <a:xfrm>
            <a:off x="1034825" y="1570625"/>
            <a:ext cx="5746500" cy="44421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2"/>
              </a:buClr>
              <a:buSzPts val="1100"/>
              <a:buFont typeface="Arial"/>
              <a:buNone/>
            </a:pPr>
            <a:r>
              <a:rPr lang="sl-SI" b="1" i="0" u="none" strike="noStrike" cap="none" dirty="0">
                <a:solidFill>
                  <a:srgbClr val="5F625F"/>
                </a:solidFill>
                <a:latin typeface="Calibri"/>
                <a:ea typeface="Calibri"/>
                <a:cs typeface="Calibri"/>
                <a:sym typeface="Calibri"/>
              </a:rPr>
              <a:t>Kontekst</a:t>
            </a:r>
            <a:r>
              <a:rPr lang="sl-SI" b="0" i="0" u="none" strike="noStrike" cap="none" dirty="0">
                <a:solidFill>
                  <a:srgbClr val="5F625F"/>
                </a:solidFill>
                <a:latin typeface="Calibri"/>
                <a:ea typeface="Calibri"/>
                <a:cs typeface="Calibri"/>
                <a:sym typeface="Calibri"/>
              </a:rPr>
              <a:t>: </a:t>
            </a:r>
            <a:r>
              <a:rPr lang="sl-SI" b="0" i="0" u="none" strike="noStrike" cap="none" dirty="0" err="1">
                <a:solidFill>
                  <a:srgbClr val="5F625F"/>
                </a:solidFill>
                <a:latin typeface="Calibri"/>
                <a:ea typeface="Calibri"/>
                <a:cs typeface="Calibri"/>
                <a:sym typeface="Calibri"/>
              </a:rPr>
              <a:t>Nikos</a:t>
            </a:r>
            <a:r>
              <a:rPr lang="sl-SI" b="0" i="0" u="none" strike="noStrike" cap="none" dirty="0">
                <a:solidFill>
                  <a:srgbClr val="5F625F"/>
                </a:solidFill>
                <a:latin typeface="Calibri"/>
                <a:ea typeface="Calibri"/>
                <a:cs typeface="Calibri"/>
                <a:sym typeface="Calibri"/>
              </a:rPr>
              <a:t> je izobraževalec odraslih, ki vodi poklicni tečaj o </a:t>
            </a:r>
            <a:r>
              <a:rPr lang="sl-SI" b="0" i="0" u="none" strike="noStrike" cap="none" dirty="0" err="1">
                <a:solidFill>
                  <a:srgbClr val="5F625F"/>
                </a:solidFill>
                <a:latin typeface="Calibri"/>
                <a:ea typeface="Calibri"/>
                <a:cs typeface="Calibri"/>
                <a:sym typeface="Calibri"/>
              </a:rPr>
              <a:t>agroturizmu</a:t>
            </a:r>
            <a:r>
              <a:rPr lang="sl-SI" b="0" i="0" u="none" strike="noStrike" cap="none" dirty="0">
                <a:solidFill>
                  <a:srgbClr val="5F625F"/>
                </a:solidFill>
                <a:latin typeface="Calibri"/>
                <a:ea typeface="Calibri"/>
                <a:cs typeface="Calibri"/>
                <a:sym typeface="Calibri"/>
              </a:rPr>
              <a:t>. V enem samem vikendu mora oceniti veliko nalog. Da bi to zmogel, se odloči za uporabo ocenjevalnega orodja na podlagi umetne inteligence, s katerim avtomatizira proces ocenjevanja. V sistem naloži svojo specifično rubriko in oddane naloge udeležencev.</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b="1" i="0" u="none" strike="noStrike" cap="none" dirty="0">
                <a:solidFill>
                  <a:srgbClr val="5F625F"/>
                </a:solidFill>
                <a:latin typeface="Calibri"/>
                <a:ea typeface="Calibri"/>
                <a:cs typeface="Calibri"/>
                <a:sym typeface="Calibri"/>
              </a:rPr>
              <a:t>Izziv</a:t>
            </a:r>
            <a:r>
              <a:rPr lang="sl-SI" b="0" i="0" u="none" strike="noStrike" cap="none" dirty="0">
                <a:solidFill>
                  <a:srgbClr val="5F625F"/>
                </a:solidFill>
                <a:latin typeface="Calibri"/>
                <a:ea typeface="Calibri"/>
                <a:cs typeface="Calibri"/>
                <a:sym typeface="Calibri"/>
              </a:rPr>
              <a:t>: Orodje z umetno inteligenco prikaže rezultate, ki ogrožajo </a:t>
            </a:r>
            <a:r>
              <a:rPr lang="sl-SI" b="1" i="0" u="none" strike="noStrike" cap="none" dirty="0">
                <a:solidFill>
                  <a:srgbClr val="5F625F"/>
                </a:solidFill>
                <a:latin typeface="Calibri"/>
                <a:ea typeface="Calibri"/>
                <a:cs typeface="Calibri"/>
                <a:sym typeface="Calibri"/>
              </a:rPr>
              <a:t>veljavnost </a:t>
            </a:r>
            <a:r>
              <a:rPr lang="sl-SI" b="0" i="0" u="none" strike="noStrike" cap="none" dirty="0">
                <a:solidFill>
                  <a:srgbClr val="5F625F"/>
                </a:solidFill>
                <a:latin typeface="Calibri"/>
                <a:ea typeface="Calibri"/>
                <a:cs typeface="Calibri"/>
                <a:sym typeface="Calibri"/>
              </a:rPr>
              <a:t>in </a:t>
            </a:r>
            <a:r>
              <a:rPr lang="sl-SI" b="1" i="0" u="none" strike="noStrike" cap="none" dirty="0">
                <a:solidFill>
                  <a:srgbClr val="5F625F"/>
                </a:solidFill>
                <a:latin typeface="Calibri"/>
                <a:ea typeface="Calibri"/>
                <a:cs typeface="Calibri"/>
                <a:sym typeface="Calibri"/>
              </a:rPr>
              <a:t>zanesljivost </a:t>
            </a:r>
            <a:r>
              <a:rPr lang="sl-SI" b="0" i="0" u="none" strike="noStrike" cap="none" dirty="0">
                <a:solidFill>
                  <a:srgbClr val="5F625F"/>
                </a:solidFill>
                <a:latin typeface="Calibri"/>
                <a:ea typeface="Calibri"/>
                <a:cs typeface="Calibri"/>
                <a:sym typeface="Calibri"/>
              </a:rPr>
              <a:t>ocenjevanja.</a:t>
            </a:r>
            <a:endParaRPr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Char char="●"/>
            </a:pPr>
            <a:r>
              <a:rPr lang="sl-SI" b="0" i="0" u="none" strike="noStrike" cap="none" dirty="0">
                <a:solidFill>
                  <a:srgbClr val="5F625F"/>
                </a:solidFill>
                <a:latin typeface="Calibri"/>
                <a:ea typeface="Calibri"/>
                <a:cs typeface="Calibri"/>
                <a:sym typeface="Calibri"/>
              </a:rPr>
              <a:t>Eni od udeleženk podeli nezadostno oceno, pri čemer se osredotoči na napačna merila, kot je »neformalni jezik«. Orodje ne meri njenega uspeha. Orodje je bilo pristransko tudi v tem, da je dajalo prednost bolj formalnemu tonu in ne kulturni usklajenosti, kar je v nasprotju z učnimi izidi.</a:t>
            </a:r>
            <a:endParaRPr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b="0" i="0" u="none" strike="noStrike" cap="none" dirty="0">
                <a:solidFill>
                  <a:srgbClr val="5F625F"/>
                </a:solidFill>
                <a:latin typeface="Calibri"/>
                <a:ea typeface="Calibri"/>
                <a:cs typeface="Calibri"/>
                <a:sym typeface="Calibri"/>
              </a:rPr>
              <a:t>Umetna inteligenca drugemu učencu podeli odlično oceno (95/100) za izpiljeno predstavitev, ki vključuje neobstoječe vire (npr. halucinacijo umetne inteligence o grškem zakonu).</a:t>
            </a:r>
            <a:endParaRPr b="0" i="0" u="none" strike="noStrike" cap="none" dirty="0">
              <a:solidFill>
                <a:srgbClr val="5F625F"/>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900"/>
              <a:buFont typeface="Arial"/>
              <a:buNone/>
            </a:pPr>
            <a:endParaRPr b="0" i="0" u="none" strike="noStrike" cap="none" dirty="0">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5EF86ED2-19CF-4A74-AB2A-011A168E0978}"/>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ED20F231-8E31-42EA-9439-58AB9D6789A4}"/>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13"/>
        <p:cNvGrpSpPr/>
        <p:nvPr/>
      </p:nvGrpSpPr>
      <p:grpSpPr>
        <a:xfrm>
          <a:off x="0" y="0"/>
          <a:ext cx="0" cy="0"/>
          <a:chOff x="0" y="0"/>
          <a:chExt cx="0" cy="0"/>
        </a:xfrm>
      </p:grpSpPr>
      <p:pic>
        <p:nvPicPr>
          <p:cNvPr id="614" name="Google Shape;614;g3ae70b7d73a_0_490"/>
          <p:cNvPicPr preferRelativeResize="0">
            <a:picLocks noGrp="1"/>
          </p:cNvPicPr>
          <p:nvPr>
            <p:ph type="pic" idx="2"/>
          </p:nvPr>
        </p:nvPicPr>
        <p:blipFill rotWithShape="1">
          <a:blip r:embed="rId4">
            <a:alphaModFix/>
          </a:blip>
          <a:srcRect t="3908" b="3908"/>
          <a:stretch/>
        </p:blipFill>
        <p:spPr>
          <a:xfrm>
            <a:off x="7116023" y="1512476"/>
            <a:ext cx="4507500" cy="4155000"/>
          </a:xfrm>
          <a:prstGeom prst="rect">
            <a:avLst/>
          </a:prstGeom>
          <a:noFill/>
          <a:ln>
            <a:noFill/>
          </a:ln>
        </p:spPr>
      </p:pic>
      <p:sp>
        <p:nvSpPr>
          <p:cNvPr id="615" name="Google Shape;615;g3ae70b7d73a_0_490"/>
          <p:cNvSpPr txBox="1"/>
          <p:nvPr/>
        </p:nvSpPr>
        <p:spPr>
          <a:xfrm>
            <a:off x="1034826" y="976425"/>
            <a:ext cx="2640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Arial"/>
                <a:ea typeface="Arial"/>
                <a:cs typeface="Arial"/>
                <a:sym typeface="Arial"/>
              </a:rPr>
              <a:t>Primer iz prakse (2/2)</a:t>
            </a:r>
            <a:endParaRPr sz="2400" b="1" i="0" u="none" strike="noStrike" cap="none">
              <a:solidFill>
                <a:srgbClr val="C52B87"/>
              </a:solidFill>
              <a:latin typeface="Arial"/>
              <a:ea typeface="Arial"/>
              <a:cs typeface="Arial"/>
              <a:sym typeface="Arial"/>
            </a:endParaRPr>
          </a:p>
        </p:txBody>
      </p:sp>
      <p:sp>
        <p:nvSpPr>
          <p:cNvPr id="616" name="Google Shape;616;g3ae70b7d73a_0_490"/>
          <p:cNvSpPr/>
          <p:nvPr/>
        </p:nvSpPr>
        <p:spPr>
          <a:xfrm>
            <a:off x="1034825" y="1570625"/>
            <a:ext cx="5746500" cy="44421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2"/>
              </a:buClr>
              <a:buSzPts val="1100"/>
              <a:buFont typeface="Arial"/>
              <a:buNone/>
            </a:pPr>
            <a:r>
              <a:rPr lang="sl-SI" sz="1600" b="1" i="0" u="none" strike="noStrike" cap="none">
                <a:solidFill>
                  <a:srgbClr val="5F625F"/>
                </a:solidFill>
                <a:latin typeface="Calibri"/>
                <a:ea typeface="Calibri"/>
                <a:cs typeface="Calibri"/>
                <a:sym typeface="Calibri"/>
              </a:rPr>
              <a:t>Rešitev: </a:t>
            </a:r>
            <a:r>
              <a:rPr lang="sl-SI" sz="1600" b="0" i="0" u="none" strike="noStrike" cap="none">
                <a:solidFill>
                  <a:srgbClr val="5F625F"/>
                </a:solidFill>
                <a:latin typeface="Calibri"/>
                <a:ea typeface="Calibri"/>
                <a:cs typeface="Calibri"/>
                <a:sym typeface="Calibri"/>
              </a:rPr>
              <a:t>Nikos uporablja načelo »Human-in-the-Loop« za zagotavljanje integritete.</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Avtomatiziranih rezultatov ne sprejema slepo. Ocene pregleda, spremeni in popravi s svojim strokovnim znanjem.</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sz="1600" b="0" i="0" u="none" strike="noStrike" cap="none">
                <a:solidFill>
                  <a:srgbClr val="5F625F"/>
                </a:solidFill>
                <a:latin typeface="Calibri"/>
                <a:ea typeface="Calibri"/>
                <a:cs typeface="Calibri"/>
                <a:sym typeface="Calibri"/>
              </a:rPr>
              <a:t>V svojem ocenjevanju na novo opredeli vlogo umetne inteligence. Odloči se, da bo orodje uporabil le za povzetek vsebine in kot »drugo oko«, pri čemer si pridržuje končno besedo pri vseh odločitvah glede ocenjevanja. </a:t>
            </a:r>
            <a:endParaRPr sz="1600" b="0" i="0" u="none" strike="noStrike" cap="none">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endParaRPr sz="1600" b="1" i="0" u="none" strike="noStrike" cap="none">
              <a:solidFill>
                <a:srgbClr val="5F625F"/>
              </a:solidFill>
              <a:latin typeface="Calibri"/>
              <a:ea typeface="Calibri"/>
              <a:cs typeface="Calibri"/>
              <a:sym typeface="Calibri"/>
            </a:endParaRPr>
          </a:p>
          <a:p>
            <a:pPr marL="0" marR="0" lvl="0" indent="0" algn="just" rtl="0">
              <a:lnSpc>
                <a:spcPct val="150000"/>
              </a:lnSpc>
              <a:spcBef>
                <a:spcPts val="1200"/>
              </a:spcBef>
              <a:spcAft>
                <a:spcPts val="0"/>
              </a:spcAft>
              <a:buClr>
                <a:srgbClr val="000000"/>
              </a:buClr>
              <a:buSzPts val="900"/>
              <a:buFont typeface="Arial"/>
              <a:buNone/>
            </a:pPr>
            <a:endParaRPr sz="1600" b="0" i="0" u="none" strike="noStrike" cap="none">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871393C1-07AB-4FB1-8609-E5D4E5BF9B23}"/>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7A9D7E1C-E979-4225-AAB1-A6FFB9523B3A}"/>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20"/>
        <p:cNvGrpSpPr/>
        <p:nvPr/>
      </p:nvGrpSpPr>
      <p:grpSpPr>
        <a:xfrm>
          <a:off x="0" y="0"/>
          <a:ext cx="0" cy="0"/>
          <a:chOff x="0" y="0"/>
          <a:chExt cx="0" cy="0"/>
        </a:xfrm>
      </p:grpSpPr>
      <p:pic>
        <p:nvPicPr>
          <p:cNvPr id="621" name="Google Shape;621;g3ae70b7d73a_0_498"/>
          <p:cNvPicPr preferRelativeResize="0">
            <a:picLocks noGrp="1"/>
          </p:cNvPicPr>
          <p:nvPr>
            <p:ph type="pic" idx="2"/>
          </p:nvPr>
        </p:nvPicPr>
        <p:blipFill rotWithShape="1">
          <a:blip r:embed="rId4">
            <a:alphaModFix/>
          </a:blip>
          <a:srcRect t="3908" b="3916"/>
          <a:stretch/>
        </p:blipFill>
        <p:spPr>
          <a:xfrm>
            <a:off x="7837798" y="2177750"/>
            <a:ext cx="3785700" cy="3489600"/>
          </a:xfrm>
          <a:prstGeom prst="rect">
            <a:avLst/>
          </a:prstGeom>
          <a:noFill/>
          <a:ln>
            <a:noFill/>
          </a:ln>
        </p:spPr>
      </p:pic>
      <p:sp>
        <p:nvSpPr>
          <p:cNvPr id="622" name="Google Shape;622;g3ae70b7d73a_0_498"/>
          <p:cNvSpPr/>
          <p:nvPr/>
        </p:nvSpPr>
        <p:spPr>
          <a:xfrm>
            <a:off x="327800" y="1145075"/>
            <a:ext cx="6495600" cy="496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sl-SI" sz="2000" b="1" i="0" u="none" strike="noStrike" cap="none">
                <a:solidFill>
                  <a:srgbClr val="0070C0"/>
                </a:solidFill>
                <a:latin typeface="Calibri"/>
                <a:ea typeface="Calibri"/>
                <a:cs typeface="Calibri"/>
                <a:sym typeface="Calibri"/>
              </a:rPr>
              <a:t>Poskrbite, da bo veljavno!</a:t>
            </a:r>
            <a:endParaRPr sz="2000" b="1" i="0" u="none" strike="noStrike" cap="none">
              <a:solidFill>
                <a:srgbClr val="0070C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Predstavljajte si, da je eden od vaših učnih izidov</a:t>
            </a:r>
            <a:r>
              <a:rPr lang="sl-SI" sz="1600" b="0" i="1" u="none" strike="noStrike" cap="none">
                <a:solidFill>
                  <a:srgbClr val="5F625F"/>
                </a:solidFill>
                <a:latin typeface="Calibri"/>
                <a:ea typeface="Calibri"/>
                <a:cs typeface="Calibri"/>
                <a:sym typeface="Calibri"/>
              </a:rPr>
              <a:t>: »Študenti bodo sposobni sestaviti vljudne in prijazne odgovore na e-poštna vprašanja mednarodnih gostov.«</a:t>
            </a:r>
            <a:endParaRPr sz="1600" b="0" i="1"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1"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Korak 1. Razmislite o ocenjevanju, ki bi ga oblikovali. Poskrbite, da ohranite veljavnost, tj. da merite dejansko želene spretnosti.</a:t>
            </a:r>
            <a:endParaRPr sz="1600" b="0" i="0" u="none" strike="noStrike" cap="none">
              <a:solidFill>
                <a:srgbClr val="5F625F"/>
              </a:solidFill>
              <a:latin typeface="Calibri"/>
              <a:ea typeface="Calibri"/>
              <a:cs typeface="Calibri"/>
              <a:sym typeface="Calibri"/>
            </a:endParaRPr>
          </a:p>
          <a:p>
            <a:pPr marL="457200" marR="0" lvl="0" indent="0" algn="l" rtl="0">
              <a:lnSpc>
                <a:spcPct val="15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2D2E2D"/>
              </a:solidFill>
              <a:latin typeface="Arial"/>
              <a:ea typeface="Arial"/>
              <a:cs typeface="Arial"/>
              <a:sym typeface="Arial"/>
            </a:endParaRPr>
          </a:p>
        </p:txBody>
      </p:sp>
      <p:sp>
        <p:nvSpPr>
          <p:cNvPr id="623" name="Google Shape;623;g3ae70b7d73a_0_498"/>
          <p:cNvSpPr txBox="1"/>
          <p:nvPr/>
        </p:nvSpPr>
        <p:spPr>
          <a:xfrm>
            <a:off x="525861" y="407091"/>
            <a:ext cx="51159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Dejavnost 4</a:t>
            </a:r>
            <a:endParaRPr sz="1400" b="0" i="0" u="none" strike="noStrike" cap="none">
              <a:solidFill>
                <a:srgbClr val="000000"/>
              </a:solidFill>
              <a:latin typeface="Arial"/>
              <a:ea typeface="Arial"/>
              <a:cs typeface="Arial"/>
              <a:sym typeface="Arial"/>
            </a:endParaRPr>
          </a:p>
        </p:txBody>
      </p:sp>
      <p:pic>
        <p:nvPicPr>
          <p:cNvPr id="5" name="Slika 4">
            <a:extLst>
              <a:ext uri="{FF2B5EF4-FFF2-40B4-BE49-F238E27FC236}">
                <a16:creationId xmlns:a16="http://schemas.microsoft.com/office/drawing/2014/main" id="{CC385941-57C3-463D-82C4-1B1CD51350E9}"/>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819124CC-EBFF-4859-B7D6-F23CC18824B8}"/>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27"/>
        <p:cNvGrpSpPr/>
        <p:nvPr/>
      </p:nvGrpSpPr>
      <p:grpSpPr>
        <a:xfrm>
          <a:off x="0" y="0"/>
          <a:ext cx="0" cy="0"/>
          <a:chOff x="0" y="0"/>
          <a:chExt cx="0" cy="0"/>
        </a:xfrm>
      </p:grpSpPr>
      <p:sp>
        <p:nvSpPr>
          <p:cNvPr id="628" name="Google Shape;628;g3ae70b7d73a_0_505"/>
          <p:cNvSpPr>
            <a:spLocks noGrp="1"/>
          </p:cNvSpPr>
          <p:nvPr>
            <p:ph type="pic" idx="2"/>
          </p:nvPr>
        </p:nvSpPr>
        <p:spPr>
          <a:xfrm>
            <a:off x="7837798" y="2177750"/>
            <a:ext cx="3785700" cy="3489600"/>
          </a:xfrm>
          <a:prstGeom prst="rect">
            <a:avLst/>
          </a:prstGeom>
          <a:noFill/>
          <a:ln>
            <a:noFill/>
          </a:ln>
        </p:spPr>
      </p:sp>
      <p:sp>
        <p:nvSpPr>
          <p:cNvPr id="629" name="Google Shape;629;g3ae70b7d73a_0_505"/>
          <p:cNvSpPr/>
          <p:nvPr/>
        </p:nvSpPr>
        <p:spPr>
          <a:xfrm>
            <a:off x="327800" y="1145075"/>
            <a:ext cx="6495600" cy="496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Korak 2. Preberite predlagano nalogo za formativno ocenjevanje: </a:t>
            </a:r>
            <a:r>
              <a:rPr lang="sl-SI" sz="1600" b="0" i="1" u="none" strike="noStrike" cap="none">
                <a:solidFill>
                  <a:srgbClr val="5F625F"/>
                </a:solidFill>
                <a:latin typeface="Calibri"/>
                <a:ea typeface="Calibri"/>
                <a:cs typeface="Calibri"/>
                <a:sym typeface="Calibri"/>
              </a:rPr>
              <a:t>»Napišite 100-besedni odgovor gostu, ki vas sprašuje, ali imate na jedilnem listu vegetarijanske jedi«. </a:t>
            </a:r>
            <a:r>
              <a:rPr lang="sl-SI" sz="1600" b="0" i="0" u="none" strike="noStrike" cap="none">
                <a:solidFill>
                  <a:srgbClr val="5F625F"/>
                </a:solidFill>
                <a:latin typeface="Calibri"/>
                <a:ea typeface="Calibri"/>
                <a:cs typeface="Calibri"/>
                <a:sym typeface="Calibri"/>
              </a:rPr>
              <a:t> Katero od naslednjih možnosti bi izbrali za izvedbo tega ocenjevanja? </a:t>
            </a:r>
            <a:endParaRPr sz="1600" b="0" i="0" u="none" strike="noStrike" cap="none">
              <a:solidFill>
                <a:srgbClr val="5F625F"/>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Možnost A (nadzorovano): Učenci naj e-poštno sporočilo napišejo v razredu, pri čemer niso dovoljeni mobilni telefoni.</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Možnost B (usmerjena v proces): Prosite jih, naj ustvarijo odgovor z umetno inteligenco, ga nato opremijo z opombami in razmislijo, kako bi ga uporabili.</a:t>
            </a:r>
            <a:endParaRPr sz="1600" b="0" i="0" u="none" strike="noStrike" cap="none">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Možnost C (ustna): Prosite jih, naj namesto pisanja posnamejo glasovni odgovor.</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2D2E2D"/>
              </a:solidFill>
              <a:latin typeface="Arial"/>
              <a:ea typeface="Arial"/>
              <a:cs typeface="Arial"/>
              <a:sym typeface="Arial"/>
            </a:endParaRPr>
          </a:p>
        </p:txBody>
      </p:sp>
      <p:sp>
        <p:nvSpPr>
          <p:cNvPr id="630" name="Google Shape;630;g3ae70b7d73a_0_505"/>
          <p:cNvSpPr txBox="1"/>
          <p:nvPr/>
        </p:nvSpPr>
        <p:spPr>
          <a:xfrm>
            <a:off x="525861" y="407091"/>
            <a:ext cx="51159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Dejavnost 4</a:t>
            </a:r>
            <a:endParaRPr sz="1400" b="0" i="0" u="none" strike="noStrike" cap="none">
              <a:solidFill>
                <a:srgbClr val="000000"/>
              </a:solidFill>
              <a:latin typeface="Arial"/>
              <a:ea typeface="Arial"/>
              <a:cs typeface="Arial"/>
              <a:sym typeface="Arial"/>
            </a:endParaRPr>
          </a:p>
        </p:txBody>
      </p:sp>
      <p:pic>
        <p:nvPicPr>
          <p:cNvPr id="5" name="Slika 4">
            <a:extLst>
              <a:ext uri="{FF2B5EF4-FFF2-40B4-BE49-F238E27FC236}">
                <a16:creationId xmlns:a16="http://schemas.microsoft.com/office/drawing/2014/main" id="{A1CEBB3D-E526-449F-AB21-2437B8CF08FB}"/>
              </a:ext>
            </a:extLst>
          </p:cNvPr>
          <p:cNvPicPr>
            <a:picLocks noChangeAspect="1"/>
          </p:cNvPicPr>
          <p:nvPr/>
        </p:nvPicPr>
        <p:blipFill>
          <a:blip r:embed="rId4"/>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0E8AE9D6-56CF-45C7-9AEE-BD170DB79CF8}"/>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34"/>
        <p:cNvGrpSpPr/>
        <p:nvPr/>
      </p:nvGrpSpPr>
      <p:grpSpPr>
        <a:xfrm>
          <a:off x="0" y="0"/>
          <a:ext cx="0" cy="0"/>
          <a:chOff x="0" y="0"/>
          <a:chExt cx="0" cy="0"/>
        </a:xfrm>
      </p:grpSpPr>
      <p:sp>
        <p:nvSpPr>
          <p:cNvPr id="635" name="Google Shape;635;p12"/>
          <p:cNvSpPr txBox="1">
            <a:spLocks noGrp="1"/>
          </p:cNvSpPr>
          <p:nvPr>
            <p:ph type="title"/>
          </p:nvPr>
        </p:nvSpPr>
        <p:spPr>
          <a:xfrm>
            <a:off x="4229100" y="60385"/>
            <a:ext cx="3733800" cy="114238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70C0"/>
              </a:buClr>
              <a:buSzPts val="3200"/>
              <a:buFont typeface="Calibri"/>
              <a:buNone/>
            </a:pPr>
            <a:r>
              <a:rPr lang="sl-SI">
                <a:solidFill>
                  <a:srgbClr val="0070C0"/>
                </a:solidFill>
                <a:latin typeface="Calibri"/>
                <a:ea typeface="Calibri"/>
                <a:cs typeface="Calibri"/>
                <a:sym typeface="Calibri"/>
              </a:rPr>
              <a:t>Nasveti za </a:t>
            </a:r>
            <a:r>
              <a:rPr lang="sl-SI">
                <a:solidFill>
                  <a:srgbClr val="C52B87"/>
                </a:solidFill>
                <a:latin typeface="Calibri"/>
                <a:ea typeface="Calibri"/>
                <a:cs typeface="Calibri"/>
                <a:sym typeface="Calibri"/>
              </a:rPr>
              <a:t>učitelje</a:t>
            </a:r>
            <a:endParaRPr>
              <a:solidFill>
                <a:srgbClr val="C52B87"/>
              </a:solidFill>
              <a:latin typeface="Calibri"/>
              <a:ea typeface="Calibri"/>
              <a:cs typeface="Calibri"/>
              <a:sym typeface="Calibri"/>
            </a:endParaRPr>
          </a:p>
        </p:txBody>
      </p:sp>
      <p:sp>
        <p:nvSpPr>
          <p:cNvPr id="636" name="Google Shape;636;p12"/>
          <p:cNvSpPr txBox="1"/>
          <p:nvPr/>
        </p:nvSpPr>
        <p:spPr>
          <a:xfrm>
            <a:off x="2022175" y="1431975"/>
            <a:ext cx="4640700" cy="258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1" i="0" u="none" strike="noStrike" cap="none">
                <a:solidFill>
                  <a:schemeClr val="dk1"/>
                </a:solidFill>
                <a:latin typeface="Calibri"/>
                <a:ea typeface="Calibri"/>
                <a:cs typeface="Calibri"/>
                <a:sym typeface="Calibri"/>
              </a:rPr>
              <a:t>Nasvet 1: Začnite z »zakaj« – vprašajte se: </a:t>
            </a:r>
            <a:r>
              <a:rPr lang="sl-SI" sz="1600" b="0" i="0" u="none" strike="noStrike" cap="none">
                <a:solidFill>
                  <a:srgbClr val="5F625F"/>
                </a:solidFill>
                <a:latin typeface="Calibri"/>
                <a:ea typeface="Calibri"/>
                <a:cs typeface="Calibri"/>
                <a:sym typeface="Calibri"/>
              </a:rPr>
              <a:t>Kakšen je namen ocenjevanja tipa X in uporabe orodja Y? </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Če morate vedeti, kje učenci začenjajo, uporabite diagnostično ocenjevanje (npr. anketo pred začetkom tečaja), da ugotovite vrzeli. Če morate med učenjem preverjati napredek, uporabite formativno ocenjevanje (npr. ankete, osnutke), da lahko pravočasno posredujete.</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p:txBody>
      </p:sp>
      <p:sp>
        <p:nvSpPr>
          <p:cNvPr id="637" name="Google Shape;637;p12"/>
          <p:cNvSpPr txBox="1"/>
          <p:nvPr/>
        </p:nvSpPr>
        <p:spPr>
          <a:xfrm>
            <a:off x="6898974" y="1454525"/>
            <a:ext cx="4488000" cy="160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1" i="0" u="none" strike="noStrike" cap="none">
                <a:solidFill>
                  <a:schemeClr val="dk1"/>
                </a:solidFill>
                <a:latin typeface="Calibri"/>
                <a:ea typeface="Calibri"/>
                <a:cs typeface="Calibri"/>
                <a:sym typeface="Calibri"/>
              </a:rPr>
              <a:t>Nasvet 3: Oblikujte avtentične naloge. </a:t>
            </a: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sl-SI" sz="1600" b="0" i="0" u="none" strike="noStrike" cap="none">
                <a:solidFill>
                  <a:srgbClr val="5F625F"/>
                </a:solidFill>
                <a:latin typeface="Calibri"/>
                <a:ea typeface="Calibri"/>
                <a:cs typeface="Calibri"/>
                <a:sym typeface="Calibri"/>
              </a:rPr>
              <a:t>Preidite na konkretne, podrobne naloge (npr. »Oblikujte načrt trajnosti za vaš poslovni kontekst«). Zahtevajte dokaze o procesu: osnutke, glasovne zapiske ali dokumente s »sledenjem sprememb«, ki prikazujejo, kako se je delo razvijalo, ne le končni izdelek.</a:t>
            </a:r>
            <a:endParaRPr sz="1600" b="0" i="0" u="none" strike="noStrike" cap="none">
              <a:solidFill>
                <a:srgbClr val="5F625F"/>
              </a:solidFill>
              <a:latin typeface="Calibri"/>
              <a:ea typeface="Calibri"/>
              <a:cs typeface="Calibri"/>
              <a:sym typeface="Calibri"/>
            </a:endParaRPr>
          </a:p>
        </p:txBody>
      </p:sp>
      <p:sp>
        <p:nvSpPr>
          <p:cNvPr id="638" name="Google Shape;638;p12"/>
          <p:cNvSpPr txBox="1"/>
          <p:nvPr/>
        </p:nvSpPr>
        <p:spPr>
          <a:xfrm>
            <a:off x="6959675" y="3850225"/>
            <a:ext cx="5115900" cy="1847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1" i="0" u="none" strike="noStrike" cap="none">
                <a:solidFill>
                  <a:schemeClr val="dk1"/>
                </a:solidFill>
                <a:latin typeface="Calibri"/>
                <a:ea typeface="Calibri"/>
                <a:cs typeface="Calibri"/>
                <a:sym typeface="Calibri"/>
              </a:rPr>
              <a:t>Nasvet 4: Preverite veljavnost </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sl-SI" sz="1600" b="0" i="0" u="none" strike="noStrike" cap="none">
                <a:solidFill>
                  <a:srgbClr val="5F625F"/>
                </a:solidFill>
                <a:latin typeface="Calibri"/>
                <a:ea typeface="Calibri"/>
                <a:cs typeface="Calibri"/>
                <a:sym typeface="Calibri"/>
              </a:rPr>
              <a:t>Razmislite: ali orodje prevzame delo, ki ga poskušate meriti? Zagotovite enakost in dostopnost. Izogibajte se zahtevam po plačljivih različicah orodij (kot je ChatGPT Plus), razen če jih zagotavlja institucija. Vedno ponujajte alternative – npr. format oddaje (npr. »Lahko oddate pisno poročilo ALI video predstavitev«), odvisno od učnih izidov.</a:t>
            </a:r>
            <a:endParaRPr sz="1600" b="0" i="0" u="none" strike="noStrike" cap="none">
              <a:solidFill>
                <a:srgbClr val="5F625F"/>
              </a:solidFill>
              <a:latin typeface="Calibri"/>
              <a:ea typeface="Calibri"/>
              <a:cs typeface="Calibri"/>
              <a:sym typeface="Calibri"/>
            </a:endParaRPr>
          </a:p>
        </p:txBody>
      </p:sp>
      <p:sp>
        <p:nvSpPr>
          <p:cNvPr id="639" name="Google Shape;639;p12"/>
          <p:cNvSpPr txBox="1"/>
          <p:nvPr/>
        </p:nvSpPr>
        <p:spPr>
          <a:xfrm>
            <a:off x="2087400" y="3850225"/>
            <a:ext cx="4692000" cy="209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1" i="0" u="none" strike="noStrike" cap="none">
                <a:solidFill>
                  <a:schemeClr val="dk1"/>
                </a:solidFill>
                <a:latin typeface="Calibri"/>
                <a:ea typeface="Calibri"/>
                <a:cs typeface="Calibri"/>
                <a:sym typeface="Calibri"/>
              </a:rPr>
              <a:t>Nasvet 2: Ne puščajte učencev v negotovosti</a:t>
            </a:r>
            <a:r>
              <a:rPr lang="sl-SI" sz="1600" b="0" i="0" u="none" strike="noStrike" cap="none">
                <a:solidFill>
                  <a:srgbClr val="5F625F"/>
                </a:solidFill>
                <a:latin typeface="Calibri"/>
                <a:ea typeface="Calibri"/>
                <a:cs typeface="Calibri"/>
                <a:sym typeface="Calibri"/>
              </a:rPr>
              <a:t>. Uporabite okvir UCL ali Furzeovo lestvico za razvrstitev vsake naloge: npr. AI se spodbuja za brainstorming ali urejanje (vendar zahtevajte preglednost/navajanje virov), AI je prepovedana, ker ocenjujete spominjanje ali specifične jezikovne spretnosti. Nasvet: V navodilih izrecno navedite: »Za to nalogo lahko uporabite AI za X, vendar je ne smete uporabiti za Y.« </a:t>
            </a:r>
            <a:endParaRPr sz="1600" b="0" i="0" u="none" strike="noStrike" cap="none">
              <a:solidFill>
                <a:srgbClr val="5F625F"/>
              </a:solidFill>
              <a:latin typeface="Calibri"/>
              <a:ea typeface="Calibri"/>
              <a:cs typeface="Calibri"/>
              <a:sym typeface="Calibri"/>
            </a:endParaRPr>
          </a:p>
        </p:txBody>
      </p:sp>
      <p:pic>
        <p:nvPicPr>
          <p:cNvPr id="7" name="Slika 6">
            <a:extLst>
              <a:ext uri="{FF2B5EF4-FFF2-40B4-BE49-F238E27FC236}">
                <a16:creationId xmlns:a16="http://schemas.microsoft.com/office/drawing/2014/main" id="{3DA69F29-03CB-4140-825B-967575B1675C}"/>
              </a:ext>
            </a:extLst>
          </p:cNvPr>
          <p:cNvPicPr>
            <a:picLocks noChangeAspect="1"/>
          </p:cNvPicPr>
          <p:nvPr/>
        </p:nvPicPr>
        <p:blipFill>
          <a:blip r:embed="rId4"/>
          <a:stretch>
            <a:fillRect/>
          </a:stretch>
        </p:blipFill>
        <p:spPr>
          <a:xfrm>
            <a:off x="597212" y="6315296"/>
            <a:ext cx="1551289" cy="325453"/>
          </a:xfrm>
          <a:prstGeom prst="rect">
            <a:avLst/>
          </a:prstGeom>
        </p:spPr>
      </p:pic>
      <p:sp>
        <p:nvSpPr>
          <p:cNvPr id="8" name="Pravokotnik 7">
            <a:extLst>
              <a:ext uri="{FF2B5EF4-FFF2-40B4-BE49-F238E27FC236}">
                <a16:creationId xmlns:a16="http://schemas.microsoft.com/office/drawing/2014/main" id="{401FDF1B-8FAF-4578-93D6-80EB4B43BF0B}"/>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43"/>
        <p:cNvGrpSpPr/>
        <p:nvPr/>
      </p:nvGrpSpPr>
      <p:grpSpPr>
        <a:xfrm>
          <a:off x="0" y="0"/>
          <a:ext cx="0" cy="0"/>
          <a:chOff x="0" y="0"/>
          <a:chExt cx="0" cy="0"/>
        </a:xfrm>
      </p:grpSpPr>
      <p:sp>
        <p:nvSpPr>
          <p:cNvPr id="644" name="Google Shape;644;g3aee64c9156_0_1"/>
          <p:cNvSpPr txBox="1">
            <a:spLocks noGrp="1"/>
          </p:cNvSpPr>
          <p:nvPr>
            <p:ph type="title"/>
          </p:nvPr>
        </p:nvSpPr>
        <p:spPr>
          <a:xfrm>
            <a:off x="4229100" y="60385"/>
            <a:ext cx="3733800" cy="11424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70C0"/>
              </a:buClr>
              <a:buSzPts val="3200"/>
              <a:buFont typeface="Calibri"/>
              <a:buNone/>
            </a:pPr>
            <a:r>
              <a:rPr lang="sl-SI">
                <a:solidFill>
                  <a:srgbClr val="0070C0"/>
                </a:solidFill>
                <a:latin typeface="Calibri"/>
                <a:ea typeface="Calibri"/>
                <a:cs typeface="Calibri"/>
                <a:sym typeface="Calibri"/>
              </a:rPr>
              <a:t>Nasveti za </a:t>
            </a:r>
            <a:r>
              <a:rPr lang="sl-SI">
                <a:solidFill>
                  <a:srgbClr val="C52B87"/>
                </a:solidFill>
                <a:latin typeface="Calibri"/>
                <a:ea typeface="Calibri"/>
                <a:cs typeface="Calibri"/>
                <a:sym typeface="Calibri"/>
              </a:rPr>
              <a:t>učitelje</a:t>
            </a:r>
            <a:endParaRPr>
              <a:solidFill>
                <a:srgbClr val="C52B87"/>
              </a:solidFill>
              <a:latin typeface="Calibri"/>
              <a:ea typeface="Calibri"/>
              <a:cs typeface="Calibri"/>
              <a:sym typeface="Calibri"/>
            </a:endParaRPr>
          </a:p>
        </p:txBody>
      </p:sp>
      <p:sp>
        <p:nvSpPr>
          <p:cNvPr id="645" name="Google Shape;645;g3aee64c9156_0_1"/>
          <p:cNvSpPr txBox="1"/>
          <p:nvPr/>
        </p:nvSpPr>
        <p:spPr>
          <a:xfrm>
            <a:off x="2022175" y="1431975"/>
            <a:ext cx="4640700" cy="1847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1" i="0" u="none" strike="noStrike" cap="none">
                <a:solidFill>
                  <a:schemeClr val="dk1"/>
                </a:solidFill>
                <a:latin typeface="Calibri"/>
                <a:ea typeface="Calibri"/>
                <a:cs typeface="Calibri"/>
                <a:sym typeface="Calibri"/>
              </a:rPr>
              <a:t>Nasvet 5: Zapolnite praznino</a:t>
            </a: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Pri digitalnem učenju morate premostiti tišino. </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Bodite prisotni z objavljanjem obvestil ali kratkih video posodobitev, uporabite ime učenca in se sklicujte na konkretne podrobnosti njegovega dela, da pokažete, kako pozorno ste ga prebrali. </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p:txBody>
      </p:sp>
      <p:sp>
        <p:nvSpPr>
          <p:cNvPr id="646" name="Google Shape;646;g3aee64c9156_0_1"/>
          <p:cNvSpPr txBox="1"/>
          <p:nvPr/>
        </p:nvSpPr>
        <p:spPr>
          <a:xfrm>
            <a:off x="6898974" y="1454525"/>
            <a:ext cx="4488000" cy="1354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1" i="0" u="none" strike="noStrike" cap="none">
                <a:solidFill>
                  <a:schemeClr val="dk1"/>
                </a:solidFill>
                <a:latin typeface="Calibri"/>
                <a:ea typeface="Calibri"/>
                <a:cs typeface="Calibri"/>
                <a:sym typeface="Calibri"/>
              </a:rPr>
              <a:t>Nasvet 6: Bodite prisotni</a:t>
            </a: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Pri uporabi umetne inteligence vedno posredujte. Umetno inteligenco lahko uporabite za povzemanje ali pripravo povratnih informacij, da prihranite čas, vendar vedno uredite končni izhod, da zagotovite točnost in empatijo.</a:t>
            </a:r>
            <a:endParaRPr sz="1600" b="0" i="0" u="none" strike="noStrike" cap="none">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7DCDEB14-F5CD-4FF2-BF69-B5C9642E3218}"/>
              </a:ext>
            </a:extLst>
          </p:cNvPr>
          <p:cNvPicPr>
            <a:picLocks noChangeAspect="1"/>
          </p:cNvPicPr>
          <p:nvPr/>
        </p:nvPicPr>
        <p:blipFill>
          <a:blip r:embed="rId4"/>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5AB432F7-5BA8-4192-9194-965BF54D3808}"/>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50"/>
        <p:cNvGrpSpPr/>
        <p:nvPr/>
      </p:nvGrpSpPr>
      <p:grpSpPr>
        <a:xfrm>
          <a:off x="0" y="0"/>
          <a:ext cx="0" cy="0"/>
          <a:chOff x="0" y="0"/>
          <a:chExt cx="0" cy="0"/>
        </a:xfrm>
      </p:grpSpPr>
      <p:sp>
        <p:nvSpPr>
          <p:cNvPr id="651" name="Google Shape;651;p13"/>
          <p:cNvSpPr txBox="1"/>
          <p:nvPr/>
        </p:nvSpPr>
        <p:spPr>
          <a:xfrm>
            <a:off x="845038" y="976434"/>
            <a:ext cx="3644716"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Dodatni viri</a:t>
            </a:r>
            <a:endParaRPr sz="1400" b="0" i="0" u="none" strike="noStrike" cap="none">
              <a:solidFill>
                <a:srgbClr val="000000"/>
              </a:solidFill>
              <a:latin typeface="Arial"/>
              <a:ea typeface="Arial"/>
              <a:cs typeface="Arial"/>
              <a:sym typeface="Arial"/>
            </a:endParaRPr>
          </a:p>
        </p:txBody>
      </p:sp>
      <p:grpSp>
        <p:nvGrpSpPr>
          <p:cNvPr id="652" name="Google Shape;652;p13"/>
          <p:cNvGrpSpPr/>
          <p:nvPr/>
        </p:nvGrpSpPr>
        <p:grpSpPr>
          <a:xfrm>
            <a:off x="1318749" y="2205303"/>
            <a:ext cx="9696148" cy="2447394"/>
            <a:chOff x="1626" y="1006340"/>
            <a:chExt cx="8879148" cy="2102956"/>
          </a:xfrm>
        </p:grpSpPr>
        <p:sp>
          <p:nvSpPr>
            <p:cNvPr id="653" name="Google Shape;653;p13"/>
            <p:cNvSpPr/>
            <p:nvPr/>
          </p:nvSpPr>
          <p:spPr>
            <a:xfrm>
              <a:off x="1626" y="1006340"/>
              <a:ext cx="1869294" cy="934647"/>
            </a:xfrm>
            <a:prstGeom prst="roundRect">
              <a:avLst>
                <a:gd name="adj" fmla="val 10000"/>
              </a:avLst>
            </a:prstGeom>
            <a:solidFill>
              <a:srgbClr val="FDC84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54" name="Google Shape;654;p13"/>
            <p:cNvSpPr/>
            <p:nvPr/>
          </p:nvSpPr>
          <p:spPr>
            <a:xfrm>
              <a:off x="188555"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55" name="Google Shape;655;p13"/>
            <p:cNvSpPr/>
            <p:nvPr/>
          </p:nvSpPr>
          <p:spPr>
            <a:xfrm>
              <a:off x="375485" y="2174649"/>
              <a:ext cx="1495435" cy="934647"/>
            </a:xfrm>
            <a:prstGeom prst="roundRect">
              <a:avLst>
                <a:gd name="adj" fmla="val 10000"/>
              </a:avLst>
            </a:prstGeom>
            <a:solidFill>
              <a:schemeClr val="lt1">
                <a:alpha val="88627"/>
              </a:schemeClr>
            </a:solidFill>
            <a:ln w="12700" cap="flat" cmpd="sng">
              <a:solidFill>
                <a:srgbClr val="FAA54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56" name="Google Shape;656;p13"/>
            <p:cNvSpPr txBox="1"/>
            <p:nvPr/>
          </p:nvSpPr>
          <p:spPr>
            <a:xfrm>
              <a:off x="402860" y="2202024"/>
              <a:ext cx="1440600" cy="879900"/>
            </a:xfrm>
            <a:prstGeom prst="rect">
              <a:avLst/>
            </a:prstGeom>
            <a:noFill/>
            <a:ln>
              <a:noFill/>
            </a:ln>
          </p:spPr>
          <p:txBody>
            <a:bodyPr spcFirstLastPara="1" wrap="square" lIns="83800" tIns="55875" rIns="83800" bIns="55875"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sl-SI" sz="1200" b="0" i="0" u="sng" strike="noStrike" cap="none">
                  <a:solidFill>
                    <a:schemeClr val="hlink"/>
                  </a:solidFill>
                  <a:latin typeface="Calibri"/>
                  <a:ea typeface="Calibri"/>
                  <a:cs typeface="Calibri"/>
                  <a:sym typeface="Calibri"/>
                  <a:hlinkClick r:id="rId4"/>
                </a:rPr>
                <a:t>Blog: </a:t>
              </a:r>
              <a:r>
                <a:rPr lang="sl-SI" sz="1200" b="0" i="0" u="none" strike="noStrike" cap="none">
                  <a:solidFill>
                    <a:schemeClr val="dk1"/>
                  </a:solidFill>
                  <a:latin typeface="Calibri"/>
                  <a:ea typeface="Calibri"/>
                  <a:cs typeface="Calibri"/>
                  <a:sym typeface="Calibri"/>
                </a:rPr>
                <a:t>IncludED: Priročnik za oblikovanje vključujočih ocenjevanj</a:t>
              </a:r>
              <a:endParaRPr sz="2300" b="1" i="0" u="none" strike="noStrike" cap="none">
                <a:solidFill>
                  <a:srgbClr val="444444"/>
                </a:solidFill>
                <a:highlight>
                  <a:srgbClr val="FFFFFF"/>
                </a:highlight>
                <a:latin typeface="Arial"/>
                <a:ea typeface="Arial"/>
                <a:cs typeface="Arial"/>
                <a:sym typeface="Arial"/>
              </a:endParaRPr>
            </a:p>
            <a:p>
              <a:pPr marL="0" marR="0" lvl="0" indent="0" algn="ctr" rtl="0">
                <a:lnSpc>
                  <a:spcPct val="90000"/>
                </a:lnSpc>
                <a:spcBef>
                  <a:spcPts val="0"/>
                </a:spcBef>
                <a:spcAft>
                  <a:spcPts val="0"/>
                </a:spcAft>
                <a:buClr>
                  <a:schemeClr val="dk1"/>
                </a:buClr>
                <a:buSzPts val="4400"/>
                <a:buFont typeface="Calibri"/>
                <a:buNone/>
              </a:pPr>
              <a:endParaRPr sz="4400" b="0" i="0" u="none" strike="noStrike" cap="none">
                <a:solidFill>
                  <a:schemeClr val="dk1"/>
                </a:solidFill>
                <a:latin typeface="Calibri"/>
                <a:ea typeface="Calibri"/>
                <a:cs typeface="Calibri"/>
                <a:sym typeface="Calibri"/>
              </a:endParaRPr>
            </a:p>
          </p:txBody>
        </p:sp>
        <p:sp>
          <p:nvSpPr>
            <p:cNvPr id="657" name="Google Shape;657;p13"/>
            <p:cNvSpPr/>
            <p:nvPr/>
          </p:nvSpPr>
          <p:spPr>
            <a:xfrm>
              <a:off x="2338243" y="1006340"/>
              <a:ext cx="1869294" cy="934647"/>
            </a:xfrm>
            <a:prstGeom prst="roundRect">
              <a:avLst>
                <a:gd name="adj" fmla="val 10000"/>
              </a:avLst>
            </a:prstGeom>
            <a:solidFill>
              <a:srgbClr val="FAA54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58" name="Google Shape;658;p13"/>
            <p:cNvSpPr/>
            <p:nvPr/>
          </p:nvSpPr>
          <p:spPr>
            <a:xfrm>
              <a:off x="2525173"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59" name="Google Shape;659;p13"/>
            <p:cNvSpPr/>
            <p:nvPr/>
          </p:nvSpPr>
          <p:spPr>
            <a:xfrm>
              <a:off x="2712102" y="2174649"/>
              <a:ext cx="1495435" cy="934647"/>
            </a:xfrm>
            <a:prstGeom prst="roundRect">
              <a:avLst>
                <a:gd name="adj" fmla="val 10000"/>
              </a:avLst>
            </a:prstGeom>
            <a:solidFill>
              <a:schemeClr val="lt1">
                <a:alpha val="88627"/>
              </a:schemeClr>
            </a:solidFill>
            <a:ln w="12700" cap="flat" cmpd="sng">
              <a:solidFill>
                <a:srgbClr val="FDC84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ctr" rtl="0">
                <a:lnSpc>
                  <a:spcPct val="110000"/>
                </a:lnSpc>
                <a:spcBef>
                  <a:spcPts val="0"/>
                </a:spcBef>
                <a:spcAft>
                  <a:spcPts val="0"/>
                </a:spcAft>
                <a:buClr>
                  <a:schemeClr val="dk2"/>
                </a:buClr>
                <a:buSzPts val="1100"/>
                <a:buFont typeface="Arial"/>
                <a:buNone/>
              </a:pPr>
              <a:r>
                <a:rPr lang="sl-SI" sz="1200" b="0" i="0" u="sng" strike="noStrike" cap="none">
                  <a:solidFill>
                    <a:schemeClr val="hlink"/>
                  </a:solidFill>
                  <a:latin typeface="Calibri"/>
                  <a:ea typeface="Calibri"/>
                  <a:cs typeface="Calibri"/>
                  <a:sym typeface="Calibri"/>
                  <a:hlinkClick r:id="rId5"/>
                </a:rPr>
                <a:t>Blog: </a:t>
              </a:r>
              <a:r>
                <a:rPr lang="sl-SI" sz="1200" b="0" i="0" u="none" strike="noStrike" cap="none">
                  <a:solidFill>
                    <a:schemeClr val="dk1"/>
                  </a:solidFill>
                  <a:latin typeface="Calibri"/>
                  <a:ea typeface="Calibri"/>
                  <a:cs typeface="Calibri"/>
                  <a:sym typeface="Calibri"/>
                </a:rPr>
                <a:t>Kaj je avtentično ocenjevanje? Celovit vodnik za izobraževalce</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600"/>
                </a:spcBef>
                <a:spcAft>
                  <a:spcPts val="0"/>
                </a:spcAft>
                <a:buClr>
                  <a:schemeClr val="dk1"/>
                </a:buClr>
                <a:buSzPts val="1800"/>
                <a:buFont typeface="Arial"/>
                <a:buNone/>
              </a:pPr>
              <a:endParaRPr sz="1200" b="0" i="0" u="none" strike="noStrike" cap="none">
                <a:solidFill>
                  <a:schemeClr val="dk1"/>
                </a:solidFill>
                <a:latin typeface="Calibri"/>
                <a:ea typeface="Calibri"/>
                <a:cs typeface="Calibri"/>
                <a:sym typeface="Calibri"/>
              </a:endParaRPr>
            </a:p>
          </p:txBody>
        </p:sp>
        <p:sp>
          <p:nvSpPr>
            <p:cNvPr id="660" name="Google Shape;660;p13"/>
            <p:cNvSpPr/>
            <p:nvPr/>
          </p:nvSpPr>
          <p:spPr>
            <a:xfrm>
              <a:off x="4674862" y="1006340"/>
              <a:ext cx="1869294" cy="934647"/>
            </a:xfrm>
            <a:prstGeom prst="roundRect">
              <a:avLst>
                <a:gd name="adj" fmla="val 10000"/>
              </a:avLst>
            </a:prstGeom>
            <a:solidFill>
              <a:srgbClr val="5DC7F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1" name="Google Shape;661;p13"/>
            <p:cNvSpPr/>
            <p:nvPr/>
          </p:nvSpPr>
          <p:spPr>
            <a:xfrm>
              <a:off x="4861791" y="1940987"/>
              <a:ext cx="186929" cy="700984"/>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2" name="Google Shape;662;p13"/>
            <p:cNvSpPr/>
            <p:nvPr/>
          </p:nvSpPr>
          <p:spPr>
            <a:xfrm>
              <a:off x="5048721" y="2174649"/>
              <a:ext cx="1495435" cy="934647"/>
            </a:xfrm>
            <a:prstGeom prst="roundRect">
              <a:avLst>
                <a:gd name="adj" fmla="val 10000"/>
              </a:avLst>
            </a:prstGeom>
            <a:solidFill>
              <a:schemeClr val="lt1">
                <a:alpha val="88627"/>
              </a:schemeClr>
            </a:solidFill>
            <a:ln w="12700" cap="flat" cmpd="sng">
              <a:solidFill>
                <a:srgbClr val="6576E9"/>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3" name="Google Shape;663;p13"/>
            <p:cNvSpPr txBox="1"/>
            <p:nvPr/>
          </p:nvSpPr>
          <p:spPr>
            <a:xfrm>
              <a:off x="5076095" y="2174649"/>
              <a:ext cx="1440685" cy="879897"/>
            </a:xfrm>
            <a:prstGeom prst="rect">
              <a:avLst/>
            </a:prstGeom>
            <a:noFill/>
            <a:ln>
              <a:noFill/>
            </a:ln>
          </p:spPr>
          <p:txBody>
            <a:bodyPr spcFirstLastPara="1" wrap="square" lIns="83800" tIns="55875" rIns="83800" bIns="55875" anchor="ctr" anchorCtr="0">
              <a:noAutofit/>
            </a:bodyPr>
            <a:lstStyle/>
            <a:p>
              <a:pPr marL="0" marR="0" lvl="0" indent="0" algn="ctr" rtl="0">
                <a:lnSpc>
                  <a:spcPct val="90000"/>
                </a:lnSpc>
                <a:spcBef>
                  <a:spcPts val="0"/>
                </a:spcBef>
                <a:spcAft>
                  <a:spcPts val="0"/>
                </a:spcAft>
                <a:buClr>
                  <a:schemeClr val="dk1"/>
                </a:buClr>
                <a:buSzPts val="4400"/>
                <a:buFont typeface="Calibri"/>
                <a:buNone/>
              </a:pPr>
              <a:r>
                <a:rPr lang="sl-SI" sz="1200" b="0" i="0" u="sng" strike="noStrike" cap="none">
                  <a:solidFill>
                    <a:schemeClr val="hlink"/>
                  </a:solidFill>
                  <a:latin typeface="Calibri"/>
                  <a:ea typeface="Calibri"/>
                  <a:cs typeface="Calibri"/>
                  <a:sym typeface="Calibri"/>
                  <a:hlinkClick r:id="rId6"/>
                </a:rPr>
                <a:t>Poročilo</a:t>
              </a:r>
              <a:r>
                <a:rPr lang="sl-SI" sz="1200" b="0" i="0" u="none" strike="noStrike" cap="none">
                  <a:solidFill>
                    <a:schemeClr val="dk1"/>
                  </a:solidFill>
                  <a:latin typeface="Calibri"/>
                  <a:ea typeface="Calibri"/>
                  <a:cs typeface="Calibri"/>
                  <a:sym typeface="Calibri"/>
                </a:rPr>
                <a:t>: Naslednja era ocenjevanja: globalni pregled umetne inteligence pri oblikovanju ocenjevanja</a:t>
              </a:r>
              <a:endParaRPr sz="4400" b="0" i="0" u="none" strike="noStrike" cap="none">
                <a:solidFill>
                  <a:schemeClr val="dk1"/>
                </a:solidFill>
                <a:latin typeface="Calibri"/>
                <a:ea typeface="Calibri"/>
                <a:cs typeface="Calibri"/>
                <a:sym typeface="Calibri"/>
              </a:endParaRPr>
            </a:p>
          </p:txBody>
        </p:sp>
        <p:sp>
          <p:nvSpPr>
            <p:cNvPr id="664" name="Google Shape;664;p13"/>
            <p:cNvSpPr/>
            <p:nvPr/>
          </p:nvSpPr>
          <p:spPr>
            <a:xfrm>
              <a:off x="7011480" y="1006340"/>
              <a:ext cx="1869294" cy="934647"/>
            </a:xfrm>
            <a:prstGeom prst="roundRect">
              <a:avLst>
                <a:gd name="adj" fmla="val 10000"/>
              </a:avLst>
            </a:prstGeom>
            <a:solidFill>
              <a:srgbClr val="6576E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5" name="Google Shape;665;p13"/>
            <p:cNvSpPr/>
            <p:nvPr/>
          </p:nvSpPr>
          <p:spPr>
            <a:xfrm>
              <a:off x="7198409" y="1940988"/>
              <a:ext cx="186929" cy="700985"/>
            </a:xfrm>
            <a:custGeom>
              <a:avLst/>
              <a:gdLst/>
              <a:ahLst/>
              <a:cxnLst/>
              <a:rect l="l" t="t" r="r" b="b"/>
              <a:pathLst>
                <a:path w="120000" h="120000" extrusionOk="0">
                  <a:moveTo>
                    <a:pt x="0" y="0"/>
                  </a:moveTo>
                  <a:lnTo>
                    <a:pt x="0" y="120000"/>
                  </a:lnTo>
                  <a:lnTo>
                    <a:pt x="120000" y="120000"/>
                  </a:lnTo>
                </a:path>
              </a:pathLst>
            </a:custGeom>
            <a:noFill/>
            <a:ln w="12700" cap="flat" cmpd="sng">
              <a:solidFill>
                <a:srgbClr val="599BD5"/>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6" name="Google Shape;666;p13"/>
            <p:cNvSpPr/>
            <p:nvPr/>
          </p:nvSpPr>
          <p:spPr>
            <a:xfrm>
              <a:off x="7385339" y="2174649"/>
              <a:ext cx="1495435" cy="934647"/>
            </a:xfrm>
            <a:prstGeom prst="roundRect">
              <a:avLst>
                <a:gd name="adj" fmla="val 10000"/>
              </a:avLst>
            </a:prstGeom>
            <a:solidFill>
              <a:schemeClr val="lt1">
                <a:alpha val="88627"/>
              </a:schemeClr>
            </a:solidFill>
            <a:ln w="12700" cap="flat" cmpd="sng">
              <a:solidFill>
                <a:srgbClr val="5DC7F4"/>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7" name="Google Shape;667;p13"/>
            <p:cNvSpPr txBox="1"/>
            <p:nvPr/>
          </p:nvSpPr>
          <p:spPr>
            <a:xfrm>
              <a:off x="7412715" y="2202024"/>
              <a:ext cx="1440685" cy="879897"/>
            </a:xfrm>
            <a:prstGeom prst="rect">
              <a:avLst/>
            </a:prstGeom>
            <a:noFill/>
            <a:ln>
              <a:noFill/>
            </a:ln>
          </p:spPr>
          <p:txBody>
            <a:bodyPr spcFirstLastPara="1" wrap="square" lIns="100950" tIns="67300" rIns="100950" bIns="67300" anchor="ctr" anchorCtr="0">
              <a:noAutofit/>
            </a:bodyPr>
            <a:lstStyle/>
            <a:p>
              <a:pPr marL="0" marR="0" lvl="0" indent="0" algn="ctr" rtl="0">
                <a:lnSpc>
                  <a:spcPct val="90000"/>
                </a:lnSpc>
                <a:spcBef>
                  <a:spcPts val="0"/>
                </a:spcBef>
                <a:spcAft>
                  <a:spcPts val="0"/>
                </a:spcAft>
                <a:buClr>
                  <a:schemeClr val="dk1"/>
                </a:buClr>
                <a:buSzPts val="5300"/>
                <a:buFont typeface="Calibri"/>
                <a:buNone/>
              </a:pPr>
              <a:r>
                <a:rPr lang="sl-SI" sz="1200" b="0" i="0" u="sng" strike="noStrike" cap="none">
                  <a:solidFill>
                    <a:schemeClr val="hlink"/>
                  </a:solidFill>
                  <a:latin typeface="Calibri"/>
                  <a:ea typeface="Calibri"/>
                  <a:cs typeface="Calibri"/>
                  <a:sym typeface="Calibri"/>
                  <a:hlinkClick r:id="rId7"/>
                </a:rPr>
                <a:t>Članek</a:t>
              </a:r>
              <a:r>
                <a:rPr lang="sl-SI" sz="1200" b="0" i="0" u="none" strike="noStrike" cap="none">
                  <a:solidFill>
                    <a:schemeClr val="dk1"/>
                  </a:solidFill>
                  <a:latin typeface="Calibri"/>
                  <a:ea typeface="Calibri"/>
                  <a:cs typeface="Calibri"/>
                  <a:sym typeface="Calibri"/>
                </a:rPr>
                <a:t>: Medsebojno ocenjevanje/medsebojni pregled</a:t>
              </a:r>
              <a:endParaRPr sz="1200" b="0" i="0" u="none" strike="noStrike" cap="none">
                <a:solidFill>
                  <a:schemeClr val="dk1"/>
                </a:solidFill>
                <a:latin typeface="Calibri"/>
                <a:ea typeface="Calibri"/>
                <a:cs typeface="Calibri"/>
                <a:sym typeface="Calibri"/>
              </a:endParaRPr>
            </a:p>
            <a:p>
              <a:pPr marL="0" marR="0" lvl="0" indent="0" algn="ctr" rtl="0">
                <a:lnSpc>
                  <a:spcPct val="90000"/>
                </a:lnSpc>
                <a:spcBef>
                  <a:spcPts val="0"/>
                </a:spcBef>
                <a:spcAft>
                  <a:spcPts val="0"/>
                </a:spcAft>
                <a:buClr>
                  <a:schemeClr val="dk1"/>
                </a:buClr>
                <a:buSzPts val="5300"/>
                <a:buFont typeface="Calibri"/>
                <a:buNone/>
              </a:pPr>
              <a:endParaRPr sz="1200" b="0" i="0" u="none" strike="noStrike" cap="none">
                <a:solidFill>
                  <a:schemeClr val="dk1"/>
                </a:solidFill>
                <a:latin typeface="Calibri"/>
                <a:ea typeface="Calibri"/>
                <a:cs typeface="Calibri"/>
                <a:sym typeface="Calibri"/>
              </a:endParaRPr>
            </a:p>
          </p:txBody>
        </p:sp>
      </p:grpSp>
      <p:pic>
        <p:nvPicPr>
          <p:cNvPr id="668" name="Google Shape;668;p13" descr="Newspaper outline"/>
          <p:cNvPicPr preferRelativeResize="0"/>
          <p:nvPr/>
        </p:nvPicPr>
        <p:blipFill rotWithShape="1">
          <a:blip r:embed="rId8">
            <a:alphaModFix/>
          </a:blip>
          <a:srcRect/>
          <a:stretch/>
        </p:blipFill>
        <p:spPr>
          <a:xfrm>
            <a:off x="7000296" y="2344568"/>
            <a:ext cx="914400" cy="914400"/>
          </a:xfrm>
          <a:prstGeom prst="rect">
            <a:avLst/>
          </a:prstGeom>
          <a:noFill/>
          <a:ln>
            <a:noFill/>
          </a:ln>
        </p:spPr>
      </p:pic>
      <p:pic>
        <p:nvPicPr>
          <p:cNvPr id="669" name="Google Shape;669;p13" descr="Blog outline"/>
          <p:cNvPicPr preferRelativeResize="0"/>
          <p:nvPr/>
        </p:nvPicPr>
        <p:blipFill rotWithShape="1">
          <a:blip r:embed="rId9">
            <a:alphaModFix/>
          </a:blip>
          <a:srcRect/>
          <a:stretch/>
        </p:blipFill>
        <p:spPr>
          <a:xfrm>
            <a:off x="1931657" y="2344567"/>
            <a:ext cx="914400" cy="914400"/>
          </a:xfrm>
          <a:prstGeom prst="rect">
            <a:avLst/>
          </a:prstGeom>
          <a:noFill/>
          <a:ln>
            <a:noFill/>
          </a:ln>
        </p:spPr>
      </p:pic>
      <p:pic>
        <p:nvPicPr>
          <p:cNvPr id="670" name="Google Shape;670;p13" descr="Blog outline"/>
          <p:cNvPicPr preferRelativeResize="0"/>
          <p:nvPr/>
        </p:nvPicPr>
        <p:blipFill rotWithShape="1">
          <a:blip r:embed="rId9">
            <a:alphaModFix/>
          </a:blip>
          <a:srcRect/>
          <a:stretch/>
        </p:blipFill>
        <p:spPr>
          <a:xfrm>
            <a:off x="4489757" y="2344567"/>
            <a:ext cx="914400" cy="914400"/>
          </a:xfrm>
          <a:prstGeom prst="rect">
            <a:avLst/>
          </a:prstGeom>
          <a:noFill/>
          <a:ln>
            <a:noFill/>
          </a:ln>
        </p:spPr>
      </p:pic>
      <p:pic>
        <p:nvPicPr>
          <p:cNvPr id="671" name="Google Shape;671;p13" descr="Newspaper outline"/>
          <p:cNvPicPr preferRelativeResize="0"/>
          <p:nvPr/>
        </p:nvPicPr>
        <p:blipFill rotWithShape="1">
          <a:blip r:embed="rId8">
            <a:alphaModFix/>
          </a:blip>
          <a:srcRect/>
          <a:stretch/>
        </p:blipFill>
        <p:spPr>
          <a:xfrm>
            <a:off x="9597146" y="2344568"/>
            <a:ext cx="914400" cy="914400"/>
          </a:xfrm>
          <a:prstGeom prst="rect">
            <a:avLst/>
          </a:prstGeom>
          <a:noFill/>
          <a:ln>
            <a:noFill/>
          </a:ln>
        </p:spPr>
      </p:pic>
      <p:pic>
        <p:nvPicPr>
          <p:cNvPr id="23" name="Slika 22">
            <a:extLst>
              <a:ext uri="{FF2B5EF4-FFF2-40B4-BE49-F238E27FC236}">
                <a16:creationId xmlns:a16="http://schemas.microsoft.com/office/drawing/2014/main" id="{83F4D44F-A8D0-4158-9A22-A89219EC82C4}"/>
              </a:ext>
            </a:extLst>
          </p:cNvPr>
          <p:cNvPicPr>
            <a:picLocks noChangeAspect="1"/>
          </p:cNvPicPr>
          <p:nvPr/>
        </p:nvPicPr>
        <p:blipFill>
          <a:blip r:embed="rId10"/>
          <a:stretch>
            <a:fillRect/>
          </a:stretch>
        </p:blipFill>
        <p:spPr>
          <a:xfrm>
            <a:off x="597212" y="6315296"/>
            <a:ext cx="1551289" cy="325453"/>
          </a:xfrm>
          <a:prstGeom prst="rect">
            <a:avLst/>
          </a:prstGeom>
        </p:spPr>
      </p:pic>
      <p:sp>
        <p:nvSpPr>
          <p:cNvPr id="24" name="Pravokotnik 23">
            <a:extLst>
              <a:ext uri="{FF2B5EF4-FFF2-40B4-BE49-F238E27FC236}">
                <a16:creationId xmlns:a16="http://schemas.microsoft.com/office/drawing/2014/main" id="{2066D49A-A8B2-4BE9-ACD9-ACD2F569D995}"/>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75"/>
        <p:cNvGrpSpPr/>
        <p:nvPr/>
      </p:nvGrpSpPr>
      <p:grpSpPr>
        <a:xfrm>
          <a:off x="0" y="0"/>
          <a:ext cx="0" cy="0"/>
          <a:chOff x="0" y="0"/>
          <a:chExt cx="0" cy="0"/>
        </a:xfrm>
      </p:grpSpPr>
      <p:sp>
        <p:nvSpPr>
          <p:cNvPr id="676" name="Google Shape;676;p14"/>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677" name="Google Shape;677;p14"/>
          <p:cNvSpPr/>
          <p:nvPr/>
        </p:nvSpPr>
        <p:spPr>
          <a:xfrm>
            <a:off x="982601" y="1574675"/>
            <a:ext cx="5651100" cy="387540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Vprašanje z več možnimi odgovori: </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V1: Katera od naslednjih nalog najbolje ustreza načelom avtentičnosti?</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A) Kviz z 20 vprašanji z več možnimi odgovori o terminologiji.</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B) Vaja z izpolnjevanjem vrzeli.</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C) Ogled videa in odgovarjanje na tri vprašanja za preverjanje spomina.</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highlight>
                  <a:srgbClr val="00FF00"/>
                </a:highlight>
                <a:latin typeface="Calibri"/>
                <a:ea typeface="Calibri"/>
                <a:cs typeface="Calibri"/>
                <a:sym typeface="Calibri"/>
              </a:rPr>
              <a:t>D) Priprava poslovnega načrta za določeno področje.</a:t>
            </a:r>
            <a:endParaRPr sz="1200" b="0" i="0" u="none" strike="noStrike" cap="none">
              <a:solidFill>
                <a:schemeClr val="dk1"/>
              </a:solidFill>
              <a:highlight>
                <a:srgbClr val="00FF00"/>
              </a:highlight>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Avtentično ocenjevanje odraža situacije iz resničnega življenja in je podobno kontekstom, v katerih bodo učenci novo znanje dejansko uporabljali. Zahteva višje ravni miselnih sposobnosti (kot sta ustvarjanje in presojanje) in ne le ponavljanje informacij.</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pic>
        <p:nvPicPr>
          <p:cNvPr id="678" name="Google Shape;678;p14"/>
          <p:cNvPicPr preferRelativeResize="0">
            <a:picLocks noGrp="1"/>
          </p:cNvPicPr>
          <p:nvPr>
            <p:ph type="pic" idx="2"/>
          </p:nvPr>
        </p:nvPicPr>
        <p:blipFill rotWithShape="1">
          <a:blip r:embed="rId4">
            <a:alphaModFix/>
          </a:blip>
          <a:srcRect t="3908" b="3908"/>
          <a:stretch/>
        </p:blipFill>
        <p:spPr>
          <a:xfrm>
            <a:off x="8014947" y="1574677"/>
            <a:ext cx="3763800" cy="3469500"/>
          </a:xfrm>
          <a:prstGeom prst="rect">
            <a:avLst/>
          </a:prstGeom>
          <a:noFill/>
          <a:ln>
            <a:noFill/>
          </a:ln>
        </p:spPr>
      </p:pic>
      <p:pic>
        <p:nvPicPr>
          <p:cNvPr id="5" name="Slika 4">
            <a:extLst>
              <a:ext uri="{FF2B5EF4-FFF2-40B4-BE49-F238E27FC236}">
                <a16:creationId xmlns:a16="http://schemas.microsoft.com/office/drawing/2014/main" id="{2639F46B-A6A8-4CD3-912C-C93B58141372}"/>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D0DA1C3B-7AD4-4969-8969-EDE5E3FCE375}"/>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82"/>
        <p:cNvGrpSpPr/>
        <p:nvPr/>
      </p:nvGrpSpPr>
      <p:grpSpPr>
        <a:xfrm>
          <a:off x="0" y="0"/>
          <a:ext cx="0" cy="0"/>
          <a:chOff x="0" y="0"/>
          <a:chExt cx="0" cy="0"/>
        </a:xfrm>
      </p:grpSpPr>
      <p:sp>
        <p:nvSpPr>
          <p:cNvPr id="683" name="Google Shape;683;p15"/>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684" name="Google Shape;684;p15"/>
          <p:cNvSpPr/>
          <p:nvPr/>
        </p:nvSpPr>
        <p:spPr>
          <a:xfrm>
            <a:off x="982600" y="1574675"/>
            <a:ext cx="5883900" cy="439680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Vprašanje z več možnimi odgovori: </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V2: Ocenjujete jezikovno pisno znanje učencev. Zaskrbljeni ste glede veljavnosti. Kateri od naslednjih scenarijev predstavlja največje tveganje za veljavnost?</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A) Uporaba programa za preverjanje črkovanja za popravljanje manjših tipkarskih napak v eseju.</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highlight>
                  <a:srgbClr val="00FF00"/>
                </a:highlight>
                <a:latin typeface="Calibri"/>
                <a:ea typeface="Calibri"/>
                <a:cs typeface="Calibri"/>
                <a:sym typeface="Calibri"/>
              </a:rPr>
              <a:t>B) Dovoljenje učencem, da uporabijo orodje umetne inteligence, ki njihov osnutek prepiše na raven C2.</a:t>
            </a:r>
            <a:endParaRPr sz="1200" b="0" i="0" u="none" strike="noStrike" cap="none">
              <a:solidFill>
                <a:schemeClr val="dk1"/>
              </a:solidFill>
              <a:highlight>
                <a:srgbClr val="00FF00"/>
              </a:highlight>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C) Uporaba spletnega slovarja za iskanje besed.</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D) Zahteva, da učenci svoje eseje napišejo v besedilnem urejevalniku namesto z roko.</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Veljavnost je ogrožena, kadar orodje ovira dejansko merjenje uspešnosti učencev. Če orodje izvaja ključno spretnost, ki se ocenjuje (izboljšanje pisne usposobljenosti), ocenjujete orodje.</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pic>
        <p:nvPicPr>
          <p:cNvPr id="685" name="Google Shape;685;p15"/>
          <p:cNvPicPr preferRelativeResize="0">
            <a:picLocks noGrp="1"/>
          </p:cNvPicPr>
          <p:nvPr>
            <p:ph type="pic" idx="2"/>
          </p:nvPr>
        </p:nvPicPr>
        <p:blipFill rotWithShape="1">
          <a:blip r:embed="rId4">
            <a:alphaModFix/>
          </a:blip>
          <a:srcRect t="3908" b="3908"/>
          <a:stretch/>
        </p:blipFill>
        <p:spPr>
          <a:xfrm>
            <a:off x="8014947" y="1574677"/>
            <a:ext cx="3763800" cy="3469500"/>
          </a:xfrm>
          <a:prstGeom prst="rect">
            <a:avLst/>
          </a:prstGeom>
          <a:noFill/>
          <a:ln>
            <a:noFill/>
          </a:ln>
        </p:spPr>
      </p:pic>
      <p:pic>
        <p:nvPicPr>
          <p:cNvPr id="5" name="Slika 4">
            <a:extLst>
              <a:ext uri="{FF2B5EF4-FFF2-40B4-BE49-F238E27FC236}">
                <a16:creationId xmlns:a16="http://schemas.microsoft.com/office/drawing/2014/main" id="{B5C738F2-AEC6-43D7-B62D-0A4E141ADF0E}"/>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20ED7E14-1EDB-442B-BE62-2BA9C67CCECB}"/>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89"/>
        <p:cNvGrpSpPr/>
        <p:nvPr/>
      </p:nvGrpSpPr>
      <p:grpSpPr>
        <a:xfrm>
          <a:off x="0" y="0"/>
          <a:ext cx="0" cy="0"/>
          <a:chOff x="0" y="0"/>
          <a:chExt cx="0" cy="0"/>
        </a:xfrm>
      </p:grpSpPr>
      <p:sp>
        <p:nvSpPr>
          <p:cNvPr id="690" name="Google Shape;690;p16"/>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691" name="Google Shape;691;p16"/>
          <p:cNvSpPr/>
          <p:nvPr/>
        </p:nvSpPr>
        <p:spPr>
          <a:xfrm>
            <a:off x="982601" y="1574675"/>
            <a:ext cx="5952000" cy="387540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Vprašanje z več možnimi odgovori: </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V3: Katera struktura za dajanje povratnih informacij je bolj smiselna?</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A) Najprej navedite napake, dodelite oceno in nato prosite, naj delo ponovno oddajo.</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B) Izreči splošno pohvalo („Dobra dela“).</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highlight>
                  <a:srgbClr val="00FF00"/>
                </a:highlight>
                <a:latin typeface="Calibri"/>
                <a:ea typeface="Calibri"/>
                <a:cs typeface="Calibri"/>
                <a:sym typeface="Calibri"/>
              </a:rPr>
              <a:t>C) Omenite konkretne močne in šibke točke ter predlagajte ukrepe.</a:t>
            </a:r>
            <a:endParaRPr sz="1200" b="0" i="0" u="none" strike="noStrike" cap="none">
              <a:solidFill>
                <a:schemeClr val="dk1"/>
              </a:solidFill>
              <a:highlight>
                <a:srgbClr val="00FF00"/>
              </a:highlight>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D) Izogibajte se priporočilom, katere korake je treba upoštevati za izboljšanje.</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Metoda »sendvič« uravnava korektivno povratno informacijo in nasvete z motivacijo. Zagotavlja, da je povratna informacija konkretna in jasna, hkrati pa spodbuja podporno razmerje.</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pic>
        <p:nvPicPr>
          <p:cNvPr id="692" name="Google Shape;692;p16"/>
          <p:cNvPicPr preferRelativeResize="0">
            <a:picLocks noGrp="1"/>
          </p:cNvPicPr>
          <p:nvPr>
            <p:ph type="pic" idx="2"/>
          </p:nvPr>
        </p:nvPicPr>
        <p:blipFill rotWithShape="1">
          <a:blip r:embed="rId4">
            <a:alphaModFix/>
          </a:blip>
          <a:srcRect t="3908" b="3908"/>
          <a:stretch/>
        </p:blipFill>
        <p:spPr>
          <a:xfrm>
            <a:off x="8014947" y="1574677"/>
            <a:ext cx="3763800" cy="3469500"/>
          </a:xfrm>
          <a:prstGeom prst="rect">
            <a:avLst/>
          </a:prstGeom>
          <a:noFill/>
          <a:ln>
            <a:noFill/>
          </a:ln>
        </p:spPr>
      </p:pic>
      <p:pic>
        <p:nvPicPr>
          <p:cNvPr id="5" name="Slika 4">
            <a:extLst>
              <a:ext uri="{FF2B5EF4-FFF2-40B4-BE49-F238E27FC236}">
                <a16:creationId xmlns:a16="http://schemas.microsoft.com/office/drawing/2014/main" id="{7009183E-4769-469F-8620-5A7261B33461}"/>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1442474B-DA0B-4A5C-8A28-7CE70D5D162F}"/>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20"/>
        <p:cNvGrpSpPr/>
        <p:nvPr/>
      </p:nvGrpSpPr>
      <p:grpSpPr>
        <a:xfrm>
          <a:off x="0" y="0"/>
          <a:ext cx="0" cy="0"/>
          <a:chOff x="0" y="0"/>
          <a:chExt cx="0" cy="0"/>
        </a:xfrm>
      </p:grpSpPr>
      <p:sp>
        <p:nvSpPr>
          <p:cNvPr id="421" name="Google Shape;421;p4"/>
          <p:cNvSpPr txBox="1">
            <a:spLocks noGrp="1"/>
          </p:cNvSpPr>
          <p:nvPr>
            <p:ph type="title"/>
          </p:nvPr>
        </p:nvSpPr>
        <p:spPr>
          <a:xfrm>
            <a:off x="4229100" y="77638"/>
            <a:ext cx="3733800" cy="114238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70C0"/>
              </a:buClr>
              <a:buSzPts val="3200"/>
              <a:buFont typeface="Calibri"/>
              <a:buNone/>
            </a:pPr>
            <a:r>
              <a:rPr lang="sl-SI">
                <a:solidFill>
                  <a:srgbClr val="C52B87"/>
                </a:solidFill>
                <a:latin typeface="Calibri"/>
                <a:ea typeface="Calibri"/>
                <a:cs typeface="Calibri"/>
                <a:sym typeface="Calibri"/>
              </a:rPr>
              <a:t>Pregled </a:t>
            </a:r>
            <a:r>
              <a:rPr lang="sl-SI">
                <a:solidFill>
                  <a:srgbClr val="0070C0"/>
                </a:solidFill>
                <a:latin typeface="Calibri"/>
                <a:ea typeface="Calibri"/>
                <a:cs typeface="Calibri"/>
                <a:sym typeface="Calibri"/>
              </a:rPr>
              <a:t>enote</a:t>
            </a:r>
            <a:endParaRPr>
              <a:solidFill>
                <a:srgbClr val="C52B87"/>
              </a:solidFill>
              <a:latin typeface="Calibri"/>
              <a:ea typeface="Calibri"/>
              <a:cs typeface="Calibri"/>
              <a:sym typeface="Calibri"/>
            </a:endParaRPr>
          </a:p>
        </p:txBody>
      </p:sp>
      <p:sp>
        <p:nvSpPr>
          <p:cNvPr id="422" name="Google Shape;422;p4"/>
          <p:cNvSpPr txBox="1"/>
          <p:nvPr/>
        </p:nvSpPr>
        <p:spPr>
          <a:xfrm>
            <a:off x="2022175" y="1358136"/>
            <a:ext cx="3297300" cy="2370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sl-SI" sz="1800" b="1" i="0" u="none" strike="noStrike" cap="none">
                <a:solidFill>
                  <a:schemeClr val="dk1"/>
                </a:solidFill>
                <a:latin typeface="Calibri"/>
                <a:ea typeface="Calibri"/>
                <a:cs typeface="Calibri"/>
                <a:sym typeface="Calibri"/>
              </a:rPr>
              <a:t>Uvod v digitalno ocenjevanje</a:t>
            </a:r>
            <a:endParaRPr sz="1600" b="1"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Razlikovanje med diagnostičnim, formativnim in sumativnim ocenjevanjem</a:t>
            </a:r>
            <a:endParaRPr sz="1600" b="0" i="0" u="none" strike="noStrike" cap="none">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Uporaba okvirov za odločanje, ali in kje je mogoče vključiti umetno inteligenco</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p:txBody>
      </p:sp>
      <p:sp>
        <p:nvSpPr>
          <p:cNvPr id="423" name="Google Shape;423;p4"/>
          <p:cNvSpPr txBox="1"/>
          <p:nvPr/>
        </p:nvSpPr>
        <p:spPr>
          <a:xfrm>
            <a:off x="2022175" y="3866520"/>
            <a:ext cx="3297300" cy="212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1" i="0" u="none" strike="noStrike" cap="none">
                <a:solidFill>
                  <a:schemeClr val="dk1"/>
                </a:solidFill>
                <a:latin typeface="Calibri"/>
                <a:ea typeface="Calibri"/>
                <a:cs typeface="Calibri"/>
                <a:sym typeface="Calibri"/>
              </a:rPr>
              <a:t>Oblikovanje digitalnega ocenjevanja, usmerjenega v učenca</a:t>
            </a:r>
            <a:endParaRPr sz="1800" b="1" i="0" u="none" strike="noStrike" cap="none">
              <a:solidFill>
                <a:schemeClr val="dk1"/>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Izbira orodij za digitalno ocenjevanje</a:t>
            </a:r>
            <a:endParaRPr sz="1600" b="0" i="0" u="none" strike="noStrike" cap="none">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Načela avtentičnega digitalnega ocenjevanja</a:t>
            </a:r>
            <a:endParaRPr sz="1600" b="0" i="0" u="none" strike="noStrike" cap="none">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Načela vključujočega digitalnega ocenjevanja</a:t>
            </a:r>
            <a:endParaRPr sz="1600" b="0" i="0" u="none" strike="noStrike" cap="none">
              <a:solidFill>
                <a:srgbClr val="5F625F"/>
              </a:solidFill>
              <a:latin typeface="Calibri"/>
              <a:ea typeface="Calibri"/>
              <a:cs typeface="Calibri"/>
              <a:sym typeface="Calibri"/>
            </a:endParaRPr>
          </a:p>
        </p:txBody>
      </p:sp>
      <p:sp>
        <p:nvSpPr>
          <p:cNvPr id="424" name="Google Shape;424;p4"/>
          <p:cNvSpPr txBox="1"/>
          <p:nvPr/>
        </p:nvSpPr>
        <p:spPr>
          <a:xfrm>
            <a:off x="6852804" y="1358135"/>
            <a:ext cx="3297300" cy="160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1" i="0" u="none" strike="noStrike" cap="none">
                <a:solidFill>
                  <a:schemeClr val="dk1"/>
                </a:solidFill>
                <a:latin typeface="Calibri"/>
                <a:ea typeface="Calibri"/>
                <a:cs typeface="Calibri"/>
                <a:sym typeface="Calibri"/>
              </a:rPr>
              <a:t>Povratna zanka</a:t>
            </a:r>
            <a:endParaRPr sz="1400" b="1"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Načela konstruktivne povratne informacije</a:t>
            </a:r>
            <a:endParaRPr sz="1600" b="0" i="0" u="none" strike="noStrike" cap="none">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Medsebojno ocenjevanje in samoocenjevanje</a:t>
            </a:r>
            <a:endParaRPr sz="1600" b="0" i="0" u="none" strike="noStrike" cap="none">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Povratne informacije s pomočjo umetne inteligence</a:t>
            </a:r>
            <a:endParaRPr sz="1600" b="0" i="0" u="none" strike="noStrike" cap="none">
              <a:solidFill>
                <a:srgbClr val="5F625F"/>
              </a:solidFill>
              <a:latin typeface="Calibri"/>
              <a:ea typeface="Calibri"/>
              <a:cs typeface="Calibri"/>
              <a:sym typeface="Calibri"/>
            </a:endParaRPr>
          </a:p>
        </p:txBody>
      </p:sp>
      <p:sp>
        <p:nvSpPr>
          <p:cNvPr id="425" name="Google Shape;425;p4"/>
          <p:cNvSpPr txBox="1"/>
          <p:nvPr/>
        </p:nvSpPr>
        <p:spPr>
          <a:xfrm>
            <a:off x="6692475" y="3819125"/>
            <a:ext cx="3500400" cy="258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l-SI" sz="1800" b="1" i="0" u="none" strike="noStrike" cap="none">
                <a:solidFill>
                  <a:schemeClr val="dk1"/>
                </a:solidFill>
                <a:latin typeface="Calibri"/>
                <a:ea typeface="Calibri"/>
                <a:cs typeface="Calibri"/>
                <a:sym typeface="Calibri"/>
              </a:rPr>
              <a:t>Etika in zanesljivost</a:t>
            </a:r>
            <a:endParaRPr sz="1400" b="1"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Prakse za spodbujanje zanesljivosti v dobi umetne inteligence</a:t>
            </a:r>
            <a:endParaRPr sz="1600" b="0" i="0" u="none" strike="noStrike" cap="none">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Veljavnost digitalnih orodij</a:t>
            </a:r>
            <a:endParaRPr sz="1600" b="0" i="0" u="none" strike="noStrike" cap="none">
              <a:solidFill>
                <a:srgbClr val="5F625F"/>
              </a:solidFill>
              <a:latin typeface="Calibri"/>
              <a:ea typeface="Calibri"/>
              <a:cs typeface="Calibri"/>
              <a:sym typeface="Calibri"/>
            </a:endParaRPr>
          </a:p>
          <a:p>
            <a:pPr marL="457200" marR="0" lvl="0" indent="-330200" algn="l" rtl="0">
              <a:lnSpc>
                <a:spcPct val="100000"/>
              </a:lnSpc>
              <a:spcBef>
                <a:spcPts val="0"/>
              </a:spcBef>
              <a:spcAft>
                <a:spcPts val="0"/>
              </a:spcAft>
              <a:buClr>
                <a:srgbClr val="5F625F"/>
              </a:buClr>
              <a:buSzPts val="1600"/>
              <a:buFont typeface="Calibri"/>
              <a:buChar char="●"/>
            </a:pPr>
            <a:r>
              <a:rPr lang="sl-SI" sz="1600" b="0" i="0" u="none" strike="noStrike" cap="none">
                <a:solidFill>
                  <a:srgbClr val="5F625F"/>
                </a:solidFill>
                <a:latin typeface="Calibri"/>
                <a:ea typeface="Calibri"/>
                <a:cs typeface="Calibri"/>
                <a:sym typeface="Calibri"/>
              </a:rPr>
              <a:t>Vključevanje ljudi: sodelovanje izobraževalcev pri ocenjevanju in dajanju povratnih informacij s pomočjo umetne inteligence</a:t>
            </a: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p:txBody>
      </p:sp>
      <p:pic>
        <p:nvPicPr>
          <p:cNvPr id="7" name="Slika 6">
            <a:extLst>
              <a:ext uri="{FF2B5EF4-FFF2-40B4-BE49-F238E27FC236}">
                <a16:creationId xmlns:a16="http://schemas.microsoft.com/office/drawing/2014/main" id="{ED3B5224-6C9F-471B-85B9-63C80D3BE2E5}"/>
              </a:ext>
            </a:extLst>
          </p:cNvPr>
          <p:cNvPicPr>
            <a:picLocks noChangeAspect="1"/>
          </p:cNvPicPr>
          <p:nvPr/>
        </p:nvPicPr>
        <p:blipFill>
          <a:blip r:embed="rId4"/>
          <a:stretch>
            <a:fillRect/>
          </a:stretch>
        </p:blipFill>
        <p:spPr>
          <a:xfrm>
            <a:off x="597212" y="6315296"/>
            <a:ext cx="1551289" cy="325453"/>
          </a:xfrm>
          <a:prstGeom prst="rect">
            <a:avLst/>
          </a:prstGeom>
        </p:spPr>
      </p:pic>
      <p:sp>
        <p:nvSpPr>
          <p:cNvPr id="8" name="Pravokotnik 7">
            <a:extLst>
              <a:ext uri="{FF2B5EF4-FFF2-40B4-BE49-F238E27FC236}">
                <a16:creationId xmlns:a16="http://schemas.microsoft.com/office/drawing/2014/main" id="{120E0238-8F41-4CB6-BBD3-6D5E2BAF1615}"/>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696"/>
        <p:cNvGrpSpPr/>
        <p:nvPr/>
      </p:nvGrpSpPr>
      <p:grpSpPr>
        <a:xfrm>
          <a:off x="0" y="0"/>
          <a:ext cx="0" cy="0"/>
          <a:chOff x="0" y="0"/>
          <a:chExt cx="0" cy="0"/>
        </a:xfrm>
      </p:grpSpPr>
      <p:sp>
        <p:nvSpPr>
          <p:cNvPr id="697" name="Google Shape;697;p17"/>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698" name="Google Shape;698;p17"/>
          <p:cNvSpPr/>
          <p:nvPr/>
        </p:nvSpPr>
        <p:spPr>
          <a:xfrm>
            <a:off x="982601" y="1574675"/>
            <a:ext cx="6039300" cy="387540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Vprašanje z več možnimi odgovori: </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V4: Želite uporabiti brezplačno, javno orodje za umetno inteligenco, ki vam bo pomagalo ocenjevati odgovore učencev. Pogoji uporabe orodja navajajo, da zbira podatke o uporabnikih za usposabljanje svojih modelov. Kaj morate storiti, da boste upoštevali etična navodila in GDPR?</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A) Naložite eseje, da prihranite čas, saj je uporaba v izobraževalne namene vedno izvzeta.</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B) Naložite eseje, vendar učence prosite, naj naknadno podpišejo izjavo o odrekanju pravic.</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C) Orodje uporabite le za učence, ki so očitno neuspešno opravili test.</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highlight>
                  <a:srgbClr val="00FF00"/>
                </a:highlight>
                <a:latin typeface="Calibri"/>
                <a:ea typeface="Calibri"/>
                <a:cs typeface="Calibri"/>
                <a:sym typeface="Calibri"/>
              </a:rPr>
              <a:t>D) Preberite politiko zasebnosti in poskrbite, da ne vnesete podatkov, ki jih ne želite shraniti ali deliti.</a:t>
            </a:r>
            <a:endParaRPr sz="1200" b="0" i="0" u="none" strike="noStrike" cap="none">
              <a:solidFill>
                <a:schemeClr val="dk1"/>
              </a:solidFill>
              <a:highlight>
                <a:srgbClr val="00FF00"/>
              </a:highlight>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Sistemi umetne inteligence vzbujajo velike skrbi glede zasebnosti. Zagotoviti morate skladnost s predpisi o varstvu podatkov in se izogibati vnašanju del, ki jih ne želite shraniti, saj jih umetna inteligenca lahko shrani za prihodnjo uporabo.</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pic>
        <p:nvPicPr>
          <p:cNvPr id="699" name="Google Shape;699;p17"/>
          <p:cNvPicPr preferRelativeResize="0">
            <a:picLocks noGrp="1"/>
          </p:cNvPicPr>
          <p:nvPr>
            <p:ph type="pic" idx="2"/>
          </p:nvPr>
        </p:nvPicPr>
        <p:blipFill rotWithShape="1">
          <a:blip r:embed="rId4">
            <a:alphaModFix/>
          </a:blip>
          <a:srcRect t="3908" b="3908"/>
          <a:stretch/>
        </p:blipFill>
        <p:spPr>
          <a:xfrm>
            <a:off x="8014947" y="1574677"/>
            <a:ext cx="3763800" cy="3469500"/>
          </a:xfrm>
          <a:prstGeom prst="rect">
            <a:avLst/>
          </a:prstGeom>
          <a:noFill/>
          <a:ln>
            <a:noFill/>
          </a:ln>
        </p:spPr>
      </p:pic>
      <p:pic>
        <p:nvPicPr>
          <p:cNvPr id="5" name="Slika 4">
            <a:extLst>
              <a:ext uri="{FF2B5EF4-FFF2-40B4-BE49-F238E27FC236}">
                <a16:creationId xmlns:a16="http://schemas.microsoft.com/office/drawing/2014/main" id="{AA428E46-1E62-4F0B-8B23-804B75B818D3}"/>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5FDD8633-16C1-403C-A35E-397B1BAEE47E}"/>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03"/>
        <p:cNvGrpSpPr/>
        <p:nvPr/>
      </p:nvGrpSpPr>
      <p:grpSpPr>
        <a:xfrm>
          <a:off x="0" y="0"/>
          <a:ext cx="0" cy="0"/>
          <a:chOff x="0" y="0"/>
          <a:chExt cx="0" cy="0"/>
        </a:xfrm>
      </p:grpSpPr>
      <p:sp>
        <p:nvSpPr>
          <p:cNvPr id="704" name="Google Shape;704;p18"/>
          <p:cNvSpPr txBox="1"/>
          <p:nvPr/>
        </p:nvSpPr>
        <p:spPr>
          <a:xfrm>
            <a:off x="1034819" y="976434"/>
            <a:ext cx="20797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Ocena</a:t>
            </a:r>
            <a:endParaRPr sz="1400" b="0" i="0" u="none" strike="noStrike" cap="none">
              <a:solidFill>
                <a:srgbClr val="000000"/>
              </a:solidFill>
              <a:latin typeface="Arial"/>
              <a:ea typeface="Arial"/>
              <a:cs typeface="Arial"/>
              <a:sym typeface="Arial"/>
            </a:endParaRPr>
          </a:p>
        </p:txBody>
      </p:sp>
      <p:sp>
        <p:nvSpPr>
          <p:cNvPr id="705" name="Google Shape;705;p18"/>
          <p:cNvSpPr/>
          <p:nvPr/>
        </p:nvSpPr>
        <p:spPr>
          <a:xfrm>
            <a:off x="982601" y="1574675"/>
            <a:ext cx="6078000" cy="387540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Vprašanje z več možnimi odgovori: </a:t>
            </a:r>
            <a:endParaRPr sz="1400" b="0" i="0" u="none" strike="noStrike" cap="none">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V5: Poučujete mešani tečaj z naslovom »Ustvarjalno pisanje«. Želite preoblikovati ocenjevanje, da bi preprečili goljufanje, ne da bi prepovedali uporabo orodij umetne inteligence. Katera strategija je najučinkovitejša rešitev?</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A) Od študentov zahtevajte, da opravijo strogo preverjanje s programsko opremo za odkrivanje umetne inteligence.</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highlight>
                  <a:srgbClr val="00FF00"/>
                </a:highlight>
                <a:latin typeface="Calibri"/>
                <a:ea typeface="Calibri"/>
                <a:cs typeface="Calibri"/>
                <a:sym typeface="Calibri"/>
              </a:rPr>
              <a:t>B) Preusmerite poudarek ocenjevanja na proces (npr. oddaja del v nastajanju in refleksija).</a:t>
            </a:r>
            <a:endParaRPr sz="1200" b="0" i="0" u="none" strike="noStrike" cap="none">
              <a:solidFill>
                <a:schemeClr val="dk1"/>
              </a:solidFill>
              <a:highlight>
                <a:srgbClr val="00FF00"/>
              </a:highlight>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C) Pisno nalogo nadomestite z izbirnim kvizom o teoriji pisanja.</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r>
              <a:rPr lang="sl-SI" sz="1200" b="0" i="0" u="none" strike="noStrike" cap="none">
                <a:solidFill>
                  <a:schemeClr val="dk1"/>
                </a:solidFill>
                <a:latin typeface="Calibri"/>
                <a:ea typeface="Calibri"/>
                <a:cs typeface="Calibri"/>
                <a:sym typeface="Calibri"/>
              </a:rPr>
              <a:t>D) Preidite na nadzorovani, ročno napisani izpit v razredu.</a:t>
            </a: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r>
              <a:rPr lang="sl-SI" sz="1200" b="0" i="0" u="none" strike="noStrike" cap="none">
                <a:solidFill>
                  <a:schemeClr val="dk1"/>
                </a:solidFill>
                <a:latin typeface="Calibri"/>
                <a:ea typeface="Calibri"/>
                <a:cs typeface="Calibri"/>
                <a:sym typeface="Calibri"/>
              </a:rPr>
              <a:t>Z ocenjevanjem osnutkov, načrtov in refleksij preverite, kako se je študent ukvarjal z višjim ravnjem mišljenja (kritika/analiza). Zanašanje na detektorje je tvegano, saj niso 100 % natančni. Kviz meri znanje teorije, ne pa pisnih spretnosti, kar povzroča problem veljavnosti.</a:t>
            </a:r>
            <a:endParaRPr sz="1200" b="0" i="0" u="none" strike="noStrike" cap="none">
              <a:solidFill>
                <a:schemeClr val="dk1"/>
              </a:solidFill>
              <a:latin typeface="Calibri"/>
              <a:ea typeface="Calibri"/>
              <a:cs typeface="Calibri"/>
              <a:sym typeface="Calibri"/>
            </a:endParaRPr>
          </a:p>
        </p:txBody>
      </p:sp>
      <p:pic>
        <p:nvPicPr>
          <p:cNvPr id="706" name="Google Shape;706;p18"/>
          <p:cNvPicPr preferRelativeResize="0">
            <a:picLocks noGrp="1"/>
          </p:cNvPicPr>
          <p:nvPr>
            <p:ph type="pic" idx="2"/>
          </p:nvPr>
        </p:nvPicPr>
        <p:blipFill rotWithShape="1">
          <a:blip r:embed="rId4">
            <a:alphaModFix/>
          </a:blip>
          <a:srcRect t="3908" b="3908"/>
          <a:stretch/>
        </p:blipFill>
        <p:spPr>
          <a:xfrm>
            <a:off x="8014947" y="1574677"/>
            <a:ext cx="3763800" cy="3469500"/>
          </a:xfrm>
          <a:prstGeom prst="rect">
            <a:avLst/>
          </a:prstGeom>
          <a:noFill/>
          <a:ln>
            <a:noFill/>
          </a:ln>
        </p:spPr>
      </p:pic>
      <p:pic>
        <p:nvPicPr>
          <p:cNvPr id="5" name="Slika 4">
            <a:extLst>
              <a:ext uri="{FF2B5EF4-FFF2-40B4-BE49-F238E27FC236}">
                <a16:creationId xmlns:a16="http://schemas.microsoft.com/office/drawing/2014/main" id="{826ABF82-6A25-4D29-8D27-5A143B4360B5}"/>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EBF7BD05-107B-4C58-ACAC-98FEAC61AA97}"/>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10"/>
        <p:cNvGrpSpPr/>
        <p:nvPr/>
      </p:nvGrpSpPr>
      <p:grpSpPr>
        <a:xfrm>
          <a:off x="0" y="0"/>
          <a:ext cx="0" cy="0"/>
          <a:chOff x="0" y="0"/>
          <a:chExt cx="0" cy="0"/>
        </a:xfrm>
      </p:grpSpPr>
      <p:pic>
        <p:nvPicPr>
          <p:cNvPr id="711" name="Google Shape;711;p19"/>
          <p:cNvPicPr preferRelativeResize="0">
            <a:picLocks noGrp="1"/>
          </p:cNvPicPr>
          <p:nvPr>
            <p:ph type="pic" idx="2"/>
          </p:nvPr>
        </p:nvPicPr>
        <p:blipFill rotWithShape="1">
          <a:blip r:embed="rId4">
            <a:alphaModFix/>
          </a:blip>
          <a:srcRect t="3908" b="3908"/>
          <a:stretch/>
        </p:blipFill>
        <p:spPr>
          <a:xfrm>
            <a:off x="655608" y="370936"/>
            <a:ext cx="5895579" cy="5434643"/>
          </a:xfrm>
          <a:prstGeom prst="rect">
            <a:avLst/>
          </a:prstGeom>
          <a:noFill/>
          <a:ln>
            <a:noFill/>
          </a:ln>
        </p:spPr>
      </p:pic>
      <p:sp>
        <p:nvSpPr>
          <p:cNvPr id="712" name="Google Shape;712;p19"/>
          <p:cNvSpPr txBox="1"/>
          <p:nvPr/>
        </p:nvSpPr>
        <p:spPr>
          <a:xfrm>
            <a:off x="6797264" y="864291"/>
            <a:ext cx="447212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Vprašanja za samorefleksijo </a:t>
            </a:r>
            <a:endParaRPr sz="1400" b="0" i="0" u="none" strike="noStrike" cap="none">
              <a:solidFill>
                <a:srgbClr val="000000"/>
              </a:solidFill>
              <a:latin typeface="Arial"/>
              <a:ea typeface="Arial"/>
              <a:cs typeface="Arial"/>
              <a:sym typeface="Arial"/>
            </a:endParaRPr>
          </a:p>
        </p:txBody>
      </p:sp>
      <p:sp>
        <p:nvSpPr>
          <p:cNvPr id="713" name="Google Shape;713;p19"/>
          <p:cNvSpPr/>
          <p:nvPr/>
        </p:nvSpPr>
        <p:spPr>
          <a:xfrm>
            <a:off x="6797274" y="1458450"/>
            <a:ext cx="5268600" cy="1951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V1: Ali oblikujem ocenjevanje, ki ustreza mojemu namenu (npr. ugotavljanje preteklih vrzeli)? Ali sta formativno in sumativno ocenjevanje v skladu z učnimi izidi, ki jih moramo doseči? Ali so orodja skrbno izbrana?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V2: Ko razmišljam o povratnih informacijah, ki jih dajem, ali delujem zgolj kot ocenjevalec (popravljanje napak) ali kot mentor (vodstvo in podpora)?</a:t>
            </a:r>
            <a:endParaRPr sz="14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V3: Koliko je ocenjevanje, ki ga oblikujem, avtentično in vključujoče? Ali porabljam več energije za to, da študentom preprečim uporabo umetne inteligence, ali za oblikovanje nalog, ki zahtevajo specifičnost, človeško presojo in osebni pristop?</a:t>
            </a:r>
            <a:r>
              <a:rPr lang="sl-SI"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p:txBody>
      </p:sp>
      <p:pic>
        <p:nvPicPr>
          <p:cNvPr id="5" name="Slika 4">
            <a:extLst>
              <a:ext uri="{FF2B5EF4-FFF2-40B4-BE49-F238E27FC236}">
                <a16:creationId xmlns:a16="http://schemas.microsoft.com/office/drawing/2014/main" id="{2736F330-6F61-45B8-9B8C-4913FE9A18C0}"/>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9D3EFFF1-6140-451F-AAC2-A4FE7CC3FC3F}"/>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17"/>
        <p:cNvGrpSpPr/>
        <p:nvPr/>
      </p:nvGrpSpPr>
      <p:grpSpPr>
        <a:xfrm>
          <a:off x="0" y="0"/>
          <a:ext cx="0" cy="0"/>
          <a:chOff x="0" y="0"/>
          <a:chExt cx="0" cy="0"/>
        </a:xfrm>
      </p:grpSpPr>
      <p:pic>
        <p:nvPicPr>
          <p:cNvPr id="718" name="Google Shape;718;g3af88922ed5_0_36"/>
          <p:cNvPicPr preferRelativeResize="0">
            <a:picLocks noGrp="1"/>
          </p:cNvPicPr>
          <p:nvPr>
            <p:ph type="pic" idx="2"/>
          </p:nvPr>
        </p:nvPicPr>
        <p:blipFill rotWithShape="1">
          <a:blip r:embed="rId4">
            <a:alphaModFix/>
          </a:blip>
          <a:srcRect/>
          <a:stretch/>
        </p:blipFill>
        <p:spPr>
          <a:xfrm>
            <a:off x="626502" y="1166328"/>
            <a:ext cx="3945900" cy="3945900"/>
          </a:xfrm>
          <a:prstGeom prst="rect">
            <a:avLst/>
          </a:prstGeom>
          <a:noFill/>
          <a:ln>
            <a:noFill/>
          </a:ln>
        </p:spPr>
      </p:pic>
      <p:sp>
        <p:nvSpPr>
          <p:cNvPr id="719" name="Google Shape;719;g3af88922ed5_0_36"/>
          <p:cNvSpPr txBox="1"/>
          <p:nvPr/>
        </p:nvSpPr>
        <p:spPr>
          <a:xfrm>
            <a:off x="6797264" y="864291"/>
            <a:ext cx="1972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Viri</a:t>
            </a:r>
            <a:endParaRPr sz="1400" b="0" i="0" u="none" strike="noStrike" cap="none">
              <a:solidFill>
                <a:srgbClr val="000000"/>
              </a:solidFill>
              <a:latin typeface="Arial"/>
              <a:ea typeface="Arial"/>
              <a:cs typeface="Arial"/>
              <a:sym typeface="Arial"/>
            </a:endParaRPr>
          </a:p>
        </p:txBody>
      </p:sp>
      <p:sp>
        <p:nvSpPr>
          <p:cNvPr id="720" name="Google Shape;720;g3af88922ed5_0_36"/>
          <p:cNvSpPr/>
          <p:nvPr/>
        </p:nvSpPr>
        <p:spPr>
          <a:xfrm>
            <a:off x="5198200" y="1458450"/>
            <a:ext cx="6887100" cy="40278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dk2"/>
              </a:buClr>
              <a:buSzPts val="1100"/>
              <a:buFont typeface="Arial"/>
              <a:buNone/>
            </a:pPr>
            <a:r>
              <a:rPr lang="sl-SI" sz="1800" b="0" i="0" u="none" strike="noStrike" cap="none">
                <a:solidFill>
                  <a:srgbClr val="5F625F"/>
                </a:solidFill>
                <a:latin typeface="Calibri"/>
                <a:ea typeface="Calibri"/>
                <a:cs typeface="Calibri"/>
                <a:sym typeface="Calibri"/>
              </a:rPr>
              <a:t>Furze, L. (2023). </a:t>
            </a:r>
            <a:r>
              <a:rPr lang="sl-SI" sz="1800" b="0" i="1" u="none" strike="noStrike" cap="none">
                <a:solidFill>
                  <a:srgbClr val="5F625F"/>
                </a:solidFill>
                <a:latin typeface="Calibri"/>
                <a:ea typeface="Calibri"/>
                <a:cs typeface="Calibri"/>
                <a:sym typeface="Calibri"/>
              </a:rPr>
              <a:t>Lestvica za ocenjevanje z umetno inteligenco.</a:t>
            </a:r>
            <a:r>
              <a:rPr lang="sl-SI" sz="1800" b="0" i="0" u="sng" strike="noStrike" cap="none">
                <a:solidFill>
                  <a:schemeClr val="hlink"/>
                </a:solidFill>
                <a:latin typeface="Calibri"/>
                <a:ea typeface="Calibri"/>
                <a:cs typeface="Calibri"/>
                <a:sym typeface="Calibri"/>
                <a:hlinkClick r:id="rId5"/>
              </a:rPr>
              <a:t> https://leonfurze.com/2023/12/18/the-ai-assessment-scale-version-2/ </a:t>
            </a:r>
            <a:r>
              <a:rPr lang="sl-SI" sz="1800" b="0" i="0" u="none" strike="noStrike" cap="none">
                <a:solidFill>
                  <a:srgbClr val="32323B"/>
                </a:solidFill>
                <a:latin typeface="Calibri"/>
                <a:ea typeface="Calibri"/>
                <a:cs typeface="Calibri"/>
                <a:sym typeface="Calibri"/>
              </a:rPr>
              <a:t>Lestvica, ki kaže stopnjo dopustnosti umetne inteligence pri ocenjevanju.</a:t>
            </a:r>
            <a:endParaRPr sz="1800" b="0" i="0" u="none" strike="noStrike" cap="none">
              <a:solidFill>
                <a:srgbClr val="32323B"/>
              </a:solidFill>
              <a:latin typeface="Calibri"/>
              <a:ea typeface="Calibri"/>
              <a:cs typeface="Calibri"/>
              <a:sym typeface="Calibri"/>
            </a:endParaRPr>
          </a:p>
          <a:p>
            <a:pPr marL="0" marR="0" lvl="0" indent="0" algn="l" rtl="0">
              <a:lnSpc>
                <a:spcPct val="90000"/>
              </a:lnSpc>
              <a:spcBef>
                <a:spcPts val="1000"/>
              </a:spcBef>
              <a:spcAft>
                <a:spcPts val="0"/>
              </a:spcAft>
              <a:buClr>
                <a:schemeClr val="dk2"/>
              </a:buClr>
              <a:buSzPts val="1100"/>
              <a:buFont typeface="Arial"/>
              <a:buNone/>
            </a:pPr>
            <a:r>
              <a:rPr lang="sl-SI" sz="1800" b="0" i="0" u="none" strike="noStrike" cap="none">
                <a:solidFill>
                  <a:srgbClr val="5F625F"/>
                </a:solidFill>
                <a:latin typeface="Calibri"/>
                <a:ea typeface="Calibri"/>
                <a:cs typeface="Calibri"/>
                <a:sym typeface="Calibri"/>
              </a:rPr>
              <a:t>Spencer, J. (2023).</a:t>
            </a:r>
            <a:r>
              <a:rPr lang="sl-SI" sz="1800" b="0" i="1" u="none" strike="noStrike" cap="none">
                <a:solidFill>
                  <a:srgbClr val="5F625F"/>
                </a:solidFill>
                <a:latin typeface="Calibri"/>
                <a:ea typeface="Calibri"/>
                <a:cs typeface="Calibri"/>
                <a:sym typeface="Calibri"/>
              </a:rPr>
              <a:t> 5 načinov, kako bi umetna inteligenca lahko spremenila prakse ocenjevanja</a:t>
            </a:r>
            <a:r>
              <a:rPr lang="sl-SI" sz="1800" b="0" i="0" u="none" strike="noStrike" cap="none">
                <a:solidFill>
                  <a:srgbClr val="5F625F"/>
                </a:solidFill>
                <a:latin typeface="Calibri"/>
                <a:ea typeface="Calibri"/>
                <a:cs typeface="Calibri"/>
                <a:sym typeface="Calibri"/>
              </a:rPr>
              <a:t>.</a:t>
            </a:r>
            <a:r>
              <a:rPr lang="sl-SI" sz="1800" b="0" i="0" u="sng" strike="noStrike" cap="none">
                <a:solidFill>
                  <a:schemeClr val="hlink"/>
                </a:solidFill>
                <a:latin typeface="Calibri"/>
                <a:ea typeface="Calibri"/>
                <a:cs typeface="Calibri"/>
                <a:sym typeface="Calibri"/>
                <a:hlinkClick r:id="rId6"/>
              </a:rPr>
              <a:t> https://spencerauthor.com/ai-assessment/</a:t>
            </a:r>
            <a:r>
              <a:rPr lang="sl-SI" sz="1800" b="0" i="0" u="none" strike="noStrike" cap="none">
                <a:solidFill>
                  <a:srgbClr val="32323B"/>
                </a:solidFill>
                <a:latin typeface="Calibri"/>
                <a:ea typeface="Calibri"/>
                <a:cs typeface="Calibri"/>
                <a:sym typeface="Calibri"/>
              </a:rPr>
              <a:t>. </a:t>
            </a:r>
            <a:endParaRPr sz="1800" b="0" i="0" u="none" strike="noStrike" cap="none">
              <a:solidFill>
                <a:srgbClr val="32323B"/>
              </a:solidFill>
              <a:latin typeface="Calibri"/>
              <a:ea typeface="Calibri"/>
              <a:cs typeface="Calibri"/>
              <a:sym typeface="Calibri"/>
            </a:endParaRPr>
          </a:p>
          <a:p>
            <a:pPr marL="0" marR="0" lvl="0" indent="0" algn="l" rtl="0">
              <a:lnSpc>
                <a:spcPct val="90000"/>
              </a:lnSpc>
              <a:spcBef>
                <a:spcPts val="1000"/>
              </a:spcBef>
              <a:spcAft>
                <a:spcPts val="0"/>
              </a:spcAft>
              <a:buClr>
                <a:schemeClr val="dk2"/>
              </a:buClr>
              <a:buSzPts val="1100"/>
              <a:buFont typeface="Arial"/>
              <a:buNone/>
            </a:pPr>
            <a:r>
              <a:rPr lang="sl-SI" sz="1800" b="0" i="0" u="none" strike="noStrike" cap="none">
                <a:solidFill>
                  <a:srgbClr val="5F625F"/>
                </a:solidFill>
                <a:latin typeface="Calibri"/>
                <a:ea typeface="Calibri"/>
                <a:cs typeface="Calibri"/>
                <a:sym typeface="Calibri"/>
              </a:rPr>
              <a:t>University College London - UCD (b.d.). </a:t>
            </a:r>
            <a:r>
              <a:rPr lang="sl-SI" sz="1800" b="0" i="1" u="none" strike="noStrike" cap="none">
                <a:solidFill>
                  <a:srgbClr val="5F625F"/>
                </a:solidFill>
                <a:latin typeface="Calibri"/>
                <a:ea typeface="Calibri"/>
                <a:cs typeface="Calibri"/>
                <a:sym typeface="Calibri"/>
              </a:rPr>
              <a:t>Uporaba orodij umetne inteligence pri ocenjevanju</a:t>
            </a:r>
            <a:r>
              <a:rPr lang="sl-SI" sz="1800" b="0" i="0" u="none" strike="noStrike" cap="none">
                <a:solidFill>
                  <a:srgbClr val="5F625F"/>
                </a:solidFill>
                <a:latin typeface="Calibri"/>
                <a:ea typeface="Calibri"/>
                <a:cs typeface="Calibri"/>
                <a:sym typeface="Calibri"/>
              </a:rPr>
              <a:t>.</a:t>
            </a:r>
            <a:r>
              <a:rPr lang="sl-SI" sz="1800" b="0" i="0" u="sng" strike="noStrike" cap="none">
                <a:solidFill>
                  <a:schemeClr val="accent3"/>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 https://www.ucl.ac.uk/teaching-learning/generative-ai-hub/using-ai-tools-assessment#%20AI%20tools%20cannot%20be%20used%20in%20this%20assessment</a:t>
            </a:r>
            <a:r>
              <a:rPr lang="sl-SI" sz="1800" b="0" i="0" u="none" strike="noStrike" cap="none">
                <a:solidFill>
                  <a:srgbClr val="32323B"/>
                </a:solidFill>
                <a:latin typeface="Calibri"/>
                <a:ea typeface="Calibri"/>
                <a:cs typeface="Calibri"/>
                <a:sym typeface="Calibri"/>
              </a:rPr>
              <a:t>. </a:t>
            </a:r>
            <a:endParaRPr sz="1800" b="0" i="0" u="none" strike="noStrike" cap="none">
              <a:solidFill>
                <a:srgbClr val="32323B"/>
              </a:solidFill>
              <a:latin typeface="Calibri"/>
              <a:ea typeface="Calibri"/>
              <a:cs typeface="Calibri"/>
              <a:sym typeface="Calibri"/>
            </a:endParaRPr>
          </a:p>
          <a:p>
            <a:pPr marL="0" marR="0" lvl="0" indent="0" algn="l" rtl="0">
              <a:lnSpc>
                <a:spcPct val="100000"/>
              </a:lnSpc>
              <a:spcBef>
                <a:spcPts val="1000"/>
              </a:spcBef>
              <a:spcAft>
                <a:spcPts val="0"/>
              </a:spcAft>
              <a:buClr>
                <a:schemeClr val="dk2"/>
              </a:buClr>
              <a:buSzPts val="1800"/>
              <a:buFont typeface="Arial"/>
              <a:buNone/>
            </a:pPr>
            <a:r>
              <a:rPr lang="sl-SI" sz="1800" b="0" i="0" u="none" strike="noStrike" cap="none">
                <a:solidFill>
                  <a:srgbClr val="5F625F"/>
                </a:solidFill>
                <a:latin typeface="Calibri"/>
                <a:ea typeface="Calibri"/>
                <a:cs typeface="Calibri"/>
                <a:sym typeface="Calibri"/>
              </a:rPr>
              <a:t>Scott, K. (5. julij 2024). </a:t>
            </a:r>
            <a:r>
              <a:rPr lang="sl-SI" sz="1800" b="0" i="1" u="none" strike="noStrike" cap="none">
                <a:solidFill>
                  <a:srgbClr val="5F625F"/>
                </a:solidFill>
                <a:latin typeface="Calibri"/>
                <a:ea typeface="Calibri"/>
                <a:cs typeface="Calibri"/>
                <a:sym typeface="Calibri"/>
              </a:rPr>
              <a:t>Zakaj je »sendvič povratnih informacij« neučinkovit in kaj storiti namesto tega</a:t>
            </a:r>
            <a:r>
              <a:rPr lang="sl-SI" sz="1800" b="0" i="0" u="none" strike="noStrike" cap="none">
                <a:solidFill>
                  <a:srgbClr val="5F625F"/>
                </a:solidFill>
                <a:latin typeface="Calibri"/>
                <a:ea typeface="Calibri"/>
                <a:cs typeface="Calibri"/>
                <a:sym typeface="Calibri"/>
              </a:rPr>
              <a:t>. Radical Candor.</a:t>
            </a:r>
            <a:r>
              <a:rPr lang="sl-SI" sz="1800" b="0" i="0" u="sng" strike="noStrike" cap="none">
                <a:solidFill>
                  <a:schemeClr val="accent3"/>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 https://www.radicalcandor.com/blog/feedback-sandwich-praise-criticism</a:t>
            </a:r>
            <a:endParaRPr sz="1800" b="0" i="0" u="none" strike="noStrike" cap="none">
              <a:solidFill>
                <a:schemeClr val="dk2"/>
              </a:solidFill>
              <a:latin typeface="Calibri"/>
              <a:ea typeface="Calibri"/>
              <a:cs typeface="Calibri"/>
              <a:sym typeface="Calibri"/>
            </a:endParaRPr>
          </a:p>
          <a:p>
            <a:pPr marL="0" marR="0" lvl="0" indent="0" algn="l" rtl="0">
              <a:lnSpc>
                <a:spcPct val="90000"/>
              </a:lnSpc>
              <a:spcBef>
                <a:spcPts val="1000"/>
              </a:spcBef>
              <a:spcAft>
                <a:spcPts val="0"/>
              </a:spcAft>
              <a:buClr>
                <a:schemeClr val="dk2"/>
              </a:buClr>
              <a:buSzPts val="1100"/>
              <a:buFont typeface="Arial"/>
              <a:buNone/>
            </a:pPr>
            <a:endParaRPr sz="1800" b="0" i="0" u="none" strike="noStrike" cap="none">
              <a:solidFill>
                <a:srgbClr val="32323B"/>
              </a:solidFill>
              <a:latin typeface="Calibri"/>
              <a:ea typeface="Calibri"/>
              <a:cs typeface="Calibri"/>
              <a:sym typeface="Calibri"/>
            </a:endParaRPr>
          </a:p>
        </p:txBody>
      </p:sp>
      <p:pic>
        <p:nvPicPr>
          <p:cNvPr id="5" name="Slika 4">
            <a:extLst>
              <a:ext uri="{FF2B5EF4-FFF2-40B4-BE49-F238E27FC236}">
                <a16:creationId xmlns:a16="http://schemas.microsoft.com/office/drawing/2014/main" id="{F513FC43-55B4-4F08-A745-AA526B21A1A1}"/>
              </a:ext>
            </a:extLst>
          </p:cNvPr>
          <p:cNvPicPr>
            <a:picLocks noChangeAspect="1"/>
          </p:cNvPicPr>
          <p:nvPr/>
        </p:nvPicPr>
        <p:blipFill>
          <a:blip r:embed="rId9"/>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3902B666-ECE0-4C6F-AC5C-504485A82325}"/>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24"/>
        <p:cNvGrpSpPr/>
        <p:nvPr/>
      </p:nvGrpSpPr>
      <p:grpSpPr>
        <a:xfrm>
          <a:off x="0" y="0"/>
          <a:ext cx="0" cy="0"/>
          <a:chOff x="0" y="0"/>
          <a:chExt cx="0" cy="0"/>
        </a:xfrm>
      </p:grpSpPr>
      <p:pic>
        <p:nvPicPr>
          <p:cNvPr id="725" name="Google Shape;725;g3af88922ed5_0_62"/>
          <p:cNvPicPr preferRelativeResize="0">
            <a:picLocks noGrp="1"/>
          </p:cNvPicPr>
          <p:nvPr>
            <p:ph type="pic" idx="2"/>
          </p:nvPr>
        </p:nvPicPr>
        <p:blipFill rotWithShape="1">
          <a:blip r:embed="rId4">
            <a:alphaModFix/>
          </a:blip>
          <a:srcRect/>
          <a:stretch/>
        </p:blipFill>
        <p:spPr>
          <a:xfrm>
            <a:off x="626502" y="1166328"/>
            <a:ext cx="3945900" cy="3945900"/>
          </a:xfrm>
          <a:prstGeom prst="rect">
            <a:avLst/>
          </a:prstGeom>
          <a:noFill/>
          <a:ln>
            <a:noFill/>
          </a:ln>
        </p:spPr>
      </p:pic>
      <p:sp>
        <p:nvSpPr>
          <p:cNvPr id="726" name="Google Shape;726;g3af88922ed5_0_62"/>
          <p:cNvSpPr txBox="1"/>
          <p:nvPr/>
        </p:nvSpPr>
        <p:spPr>
          <a:xfrm>
            <a:off x="6797264" y="864291"/>
            <a:ext cx="1972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Viri</a:t>
            </a:r>
            <a:endParaRPr sz="1400" b="0" i="0" u="none" strike="noStrike" cap="none">
              <a:solidFill>
                <a:srgbClr val="000000"/>
              </a:solidFill>
              <a:latin typeface="Arial"/>
              <a:ea typeface="Arial"/>
              <a:cs typeface="Arial"/>
              <a:sym typeface="Arial"/>
            </a:endParaRPr>
          </a:p>
        </p:txBody>
      </p:sp>
      <p:sp>
        <p:nvSpPr>
          <p:cNvPr id="727" name="Google Shape;727;g3af88922ed5_0_62"/>
          <p:cNvSpPr/>
          <p:nvPr/>
        </p:nvSpPr>
        <p:spPr>
          <a:xfrm>
            <a:off x="5198200" y="1458450"/>
            <a:ext cx="6887100" cy="3465300"/>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1000"/>
              </a:spcBef>
              <a:spcAft>
                <a:spcPts val="0"/>
              </a:spcAft>
              <a:buClr>
                <a:schemeClr val="dk2"/>
              </a:buClr>
              <a:buSzPts val="1100"/>
              <a:buFont typeface="Arial"/>
              <a:buNone/>
            </a:pPr>
            <a:r>
              <a:rPr lang="sl-SI" sz="1800" b="0" i="0" u="none" strike="noStrike" cap="none">
                <a:solidFill>
                  <a:srgbClr val="5F625F"/>
                </a:solidFill>
                <a:latin typeface="Calibri"/>
                <a:ea typeface="Calibri"/>
                <a:cs typeface="Calibri"/>
                <a:sym typeface="Calibri"/>
              </a:rPr>
              <a:t>University College London - UCD (b.d.). </a:t>
            </a:r>
            <a:r>
              <a:rPr lang="sl-SI" sz="1800" b="0" i="1" u="none" strike="noStrike" cap="none">
                <a:solidFill>
                  <a:srgbClr val="5F625F"/>
                </a:solidFill>
                <a:latin typeface="Calibri"/>
                <a:ea typeface="Calibri"/>
                <a:cs typeface="Calibri"/>
                <a:sym typeface="Calibri"/>
              </a:rPr>
              <a:t>Uporaba orodij umetne inteligence pri ocenjevanju</a:t>
            </a:r>
            <a:r>
              <a:rPr lang="sl-SI" sz="1800" b="0" i="0" u="none" strike="noStrike" cap="none">
                <a:solidFill>
                  <a:srgbClr val="5F625F"/>
                </a:solidFill>
                <a:latin typeface="Calibri"/>
                <a:ea typeface="Calibri"/>
                <a:cs typeface="Calibri"/>
                <a:sym typeface="Calibri"/>
              </a:rPr>
              <a:t>.</a:t>
            </a:r>
            <a:r>
              <a:rPr lang="sl-SI" sz="1800" b="0" i="0" u="sng" strike="noStrike" cap="none">
                <a:solidFill>
                  <a:schemeClr val="accent3"/>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 https://www.ucl.ac.uk/teaching-learning/generative-ai-hub/using-ai-tools-assessment#%20AI%20tools%20cannot%20be%20used%20in%20this%20assessment</a:t>
            </a:r>
            <a:r>
              <a:rPr lang="sl-SI" sz="1800" b="0" i="0" u="none" strike="noStrike" cap="none">
                <a:solidFill>
                  <a:srgbClr val="32323B"/>
                </a:solidFill>
                <a:latin typeface="Calibri"/>
                <a:ea typeface="Calibri"/>
                <a:cs typeface="Calibri"/>
                <a:sym typeface="Calibri"/>
              </a:rPr>
              <a:t>. </a:t>
            </a:r>
            <a:endParaRPr sz="1800" b="0" i="0" u="none" strike="noStrike" cap="none">
              <a:solidFill>
                <a:srgbClr val="32323B"/>
              </a:solidFill>
              <a:latin typeface="Calibri"/>
              <a:ea typeface="Calibri"/>
              <a:cs typeface="Calibri"/>
              <a:sym typeface="Calibri"/>
            </a:endParaRPr>
          </a:p>
          <a:p>
            <a:pPr marL="0" marR="0" lvl="0" indent="0" algn="l" rtl="0">
              <a:lnSpc>
                <a:spcPct val="100000"/>
              </a:lnSpc>
              <a:spcBef>
                <a:spcPts val="1000"/>
              </a:spcBef>
              <a:spcAft>
                <a:spcPts val="0"/>
              </a:spcAft>
              <a:buClr>
                <a:schemeClr val="dk2"/>
              </a:buClr>
              <a:buSzPts val="1800"/>
              <a:buFont typeface="Arial"/>
              <a:buNone/>
            </a:pPr>
            <a:r>
              <a:rPr lang="sl-SI" sz="1800" b="0" i="0" u="none" strike="noStrike" cap="none">
                <a:solidFill>
                  <a:srgbClr val="5F625F"/>
                </a:solidFill>
                <a:latin typeface="Calibri"/>
                <a:ea typeface="Calibri"/>
                <a:cs typeface="Calibri"/>
                <a:sym typeface="Calibri"/>
              </a:rPr>
              <a:t>Scott, K. (5. julij 2024). </a:t>
            </a:r>
            <a:r>
              <a:rPr lang="sl-SI" sz="1800" b="0" i="1" u="none" strike="noStrike" cap="none">
                <a:solidFill>
                  <a:srgbClr val="5F625F"/>
                </a:solidFill>
                <a:latin typeface="Calibri"/>
                <a:ea typeface="Calibri"/>
                <a:cs typeface="Calibri"/>
                <a:sym typeface="Calibri"/>
              </a:rPr>
              <a:t>Zakaj je »sendvič povratnih informacij« neučinkovit in kaj storiti namesto tega</a:t>
            </a:r>
            <a:r>
              <a:rPr lang="sl-SI" sz="1800" b="0" i="0" u="none" strike="noStrike" cap="none">
                <a:solidFill>
                  <a:srgbClr val="5F625F"/>
                </a:solidFill>
                <a:latin typeface="Calibri"/>
                <a:ea typeface="Calibri"/>
                <a:cs typeface="Calibri"/>
                <a:sym typeface="Calibri"/>
              </a:rPr>
              <a:t>. Radical Candor.</a:t>
            </a:r>
            <a:r>
              <a:rPr lang="sl-SI" sz="1800" b="0" i="0" u="sng" strike="noStrike" cap="none">
                <a:solidFill>
                  <a:schemeClr val="accent3"/>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 https://www.radicalcandor.com/blog/feedback-sandwich-praise-criticism</a:t>
            </a:r>
            <a:endParaRPr sz="1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2"/>
              </a:buClr>
              <a:buSzPts val="1100"/>
              <a:buFont typeface="Arial"/>
              <a:buNone/>
            </a:pPr>
            <a:r>
              <a:rPr lang="sl-SI" sz="1800" b="0" i="0" u="none" strike="noStrike" cap="none">
                <a:solidFill>
                  <a:srgbClr val="5F625F"/>
                </a:solidFill>
                <a:latin typeface="Calibri"/>
                <a:ea typeface="Calibri"/>
                <a:cs typeface="Calibri"/>
                <a:sym typeface="Calibri"/>
              </a:rPr>
              <a:t>Bommenel, E., &amp; Forsyth, R. (2023). </a:t>
            </a:r>
            <a:r>
              <a:rPr lang="sl-SI" sz="1800" b="0" i="1" u="none" strike="noStrike" cap="none">
                <a:solidFill>
                  <a:srgbClr val="5F625F"/>
                </a:solidFill>
                <a:latin typeface="Calibri"/>
                <a:ea typeface="Calibri"/>
                <a:cs typeface="Calibri"/>
                <a:sym typeface="Calibri"/>
              </a:rPr>
              <a:t>Morebitni vpliv orodij umetne inteligence na ocenjevanje.</a:t>
            </a:r>
            <a:r>
              <a:rPr lang="sl-SI" sz="1800" b="0" i="0" u="sng" strike="noStrike" cap="none">
                <a:solidFill>
                  <a:schemeClr val="accent3"/>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 https://www.education.lu.se/artikel/potential-impact-ai-tools-assessment</a:t>
            </a:r>
            <a:r>
              <a:rPr lang="sl-SI" sz="1800" b="0" i="0" u="none" strike="noStrike" cap="none">
                <a:solidFill>
                  <a:srgbClr val="32323B"/>
                </a:solidFill>
                <a:latin typeface="Calibri"/>
                <a:ea typeface="Calibri"/>
                <a:cs typeface="Calibri"/>
                <a:sym typeface="Calibri"/>
              </a:rPr>
              <a:t>. </a:t>
            </a:r>
            <a:endParaRPr sz="1800" b="0" i="0" u="none" strike="noStrike" cap="none">
              <a:solidFill>
                <a:srgbClr val="32323B"/>
              </a:solidFill>
              <a:latin typeface="Calibri"/>
              <a:ea typeface="Calibri"/>
              <a:cs typeface="Calibri"/>
              <a:sym typeface="Calibri"/>
            </a:endParaRPr>
          </a:p>
        </p:txBody>
      </p:sp>
      <p:pic>
        <p:nvPicPr>
          <p:cNvPr id="5" name="Slika 4">
            <a:extLst>
              <a:ext uri="{FF2B5EF4-FFF2-40B4-BE49-F238E27FC236}">
                <a16:creationId xmlns:a16="http://schemas.microsoft.com/office/drawing/2014/main" id="{47D365EF-8780-45DB-843A-ED8349C522D5}"/>
              </a:ext>
            </a:extLst>
          </p:cNvPr>
          <p:cNvPicPr>
            <a:picLocks noChangeAspect="1"/>
          </p:cNvPicPr>
          <p:nvPr/>
        </p:nvPicPr>
        <p:blipFill>
          <a:blip r:embed="rId8"/>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E6FECEB4-0665-4764-BE2C-7E74A7F31209}"/>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31"/>
        <p:cNvGrpSpPr/>
        <p:nvPr/>
      </p:nvGrpSpPr>
      <p:grpSpPr>
        <a:xfrm>
          <a:off x="0" y="0"/>
          <a:ext cx="0" cy="0"/>
          <a:chOff x="0" y="0"/>
          <a:chExt cx="0" cy="0"/>
        </a:xfrm>
      </p:grpSpPr>
      <p:pic>
        <p:nvPicPr>
          <p:cNvPr id="732" name="Google Shape;732;g3af88922ed5_0_68"/>
          <p:cNvPicPr preferRelativeResize="0">
            <a:picLocks noGrp="1"/>
          </p:cNvPicPr>
          <p:nvPr>
            <p:ph type="pic" idx="2"/>
          </p:nvPr>
        </p:nvPicPr>
        <p:blipFill rotWithShape="1">
          <a:blip r:embed="rId4">
            <a:alphaModFix/>
          </a:blip>
          <a:srcRect/>
          <a:stretch/>
        </p:blipFill>
        <p:spPr>
          <a:xfrm>
            <a:off x="626502" y="1166328"/>
            <a:ext cx="3945900" cy="3945900"/>
          </a:xfrm>
          <a:prstGeom prst="rect">
            <a:avLst/>
          </a:prstGeom>
          <a:noFill/>
          <a:ln>
            <a:noFill/>
          </a:ln>
        </p:spPr>
      </p:pic>
      <p:sp>
        <p:nvSpPr>
          <p:cNvPr id="733" name="Google Shape;733;g3af88922ed5_0_68"/>
          <p:cNvSpPr txBox="1"/>
          <p:nvPr/>
        </p:nvSpPr>
        <p:spPr>
          <a:xfrm>
            <a:off x="6797264" y="864291"/>
            <a:ext cx="1972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Viri</a:t>
            </a:r>
            <a:endParaRPr sz="1400" b="0" i="0" u="none" strike="noStrike" cap="none">
              <a:solidFill>
                <a:srgbClr val="000000"/>
              </a:solidFill>
              <a:latin typeface="Arial"/>
              <a:ea typeface="Arial"/>
              <a:cs typeface="Arial"/>
              <a:sym typeface="Arial"/>
            </a:endParaRPr>
          </a:p>
        </p:txBody>
      </p:sp>
      <p:sp>
        <p:nvSpPr>
          <p:cNvPr id="734" name="Google Shape;734;g3af88922ed5_0_68"/>
          <p:cNvSpPr/>
          <p:nvPr/>
        </p:nvSpPr>
        <p:spPr>
          <a:xfrm>
            <a:off x="5198200" y="1458450"/>
            <a:ext cx="6887100" cy="3465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dk2"/>
              </a:buClr>
              <a:buSzPts val="1100"/>
              <a:buFont typeface="Arial"/>
              <a:buNone/>
            </a:pPr>
            <a:r>
              <a:rPr lang="sl-SI" sz="1800" b="0" i="0" u="none" strike="noStrike" cap="none">
                <a:solidFill>
                  <a:srgbClr val="5F625F"/>
                </a:solidFill>
                <a:latin typeface="Calibri"/>
                <a:ea typeface="Calibri"/>
                <a:cs typeface="Calibri"/>
                <a:sym typeface="Calibri"/>
              </a:rPr>
              <a:t>McMinn, S. (2023). </a:t>
            </a:r>
            <a:r>
              <a:rPr lang="sl-SI" sz="1800" b="0" i="1" u="none" strike="noStrike" cap="none">
                <a:solidFill>
                  <a:srgbClr val="5F625F"/>
                </a:solidFill>
                <a:latin typeface="Calibri"/>
                <a:ea typeface="Calibri"/>
                <a:cs typeface="Calibri"/>
                <a:sym typeface="Calibri"/>
              </a:rPr>
              <a:t>Vključevanje umetne inteligence v ocenjevanje učenja: vodeni pristop</a:t>
            </a:r>
            <a:r>
              <a:rPr lang="sl-SI" sz="1800" b="0" i="0" u="none" strike="noStrike" cap="none">
                <a:solidFill>
                  <a:srgbClr val="5F625F"/>
                </a:solidFill>
                <a:latin typeface="Calibri"/>
                <a:ea typeface="Calibri"/>
                <a:cs typeface="Calibri"/>
                <a:sym typeface="Calibri"/>
              </a:rPr>
              <a:t>.</a:t>
            </a:r>
            <a:r>
              <a:rPr lang="sl-SI" sz="1800" b="0" i="0" u="sng" strike="noStrike" cap="none">
                <a:solidFill>
                  <a:schemeClr val="accent3"/>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 https://www.linkedin.com/pulse/incorporating-ai-learning-assessments-guided-pathway-sean-mcminn</a:t>
            </a:r>
            <a:r>
              <a:rPr lang="sl-SI" sz="1800" b="0" i="0" u="none" strike="noStrike" cap="none">
                <a:solidFill>
                  <a:srgbClr val="32323B"/>
                </a:solidFill>
                <a:latin typeface="Calibri"/>
                <a:ea typeface="Calibri"/>
                <a:cs typeface="Calibri"/>
                <a:sym typeface="Calibri"/>
              </a:rPr>
              <a:t>. </a:t>
            </a:r>
            <a:endParaRPr sz="1800" b="0" i="0" u="none" strike="noStrike" cap="none">
              <a:solidFill>
                <a:srgbClr val="32323B"/>
              </a:solidFill>
              <a:latin typeface="Calibri"/>
              <a:ea typeface="Calibri"/>
              <a:cs typeface="Calibri"/>
              <a:sym typeface="Calibri"/>
            </a:endParaRPr>
          </a:p>
          <a:p>
            <a:pPr marL="0" marR="0" lvl="0" indent="0" algn="l" rtl="0">
              <a:lnSpc>
                <a:spcPct val="90000"/>
              </a:lnSpc>
              <a:spcBef>
                <a:spcPts val="1000"/>
              </a:spcBef>
              <a:spcAft>
                <a:spcPts val="0"/>
              </a:spcAft>
              <a:buClr>
                <a:schemeClr val="dk2"/>
              </a:buClr>
              <a:buSzPts val="1100"/>
              <a:buFont typeface="Arial"/>
              <a:buNone/>
            </a:pPr>
            <a:r>
              <a:rPr lang="sl-SI" sz="1800" b="0" i="0" u="none" strike="noStrike" cap="none">
                <a:solidFill>
                  <a:srgbClr val="5F625F"/>
                </a:solidFill>
                <a:latin typeface="Calibri"/>
                <a:ea typeface="Calibri"/>
                <a:cs typeface="Calibri"/>
                <a:sym typeface="Calibri"/>
              </a:rPr>
              <a:t>Ifelebuegu, A. O. (2023). Ponovno razmišljanje o strategijah spletnega ocenjevanja: avtentičnost proti posredovanju AI-chatbota. (2023). </a:t>
            </a:r>
            <a:r>
              <a:rPr lang="sl-SI" sz="1800" b="0" i="1" u="none" strike="noStrike" cap="none">
                <a:solidFill>
                  <a:srgbClr val="5F625F"/>
                </a:solidFill>
                <a:latin typeface="Calibri"/>
                <a:ea typeface="Calibri"/>
                <a:cs typeface="Calibri"/>
                <a:sym typeface="Calibri"/>
              </a:rPr>
              <a:t>Journal of Applied Learning and Teaching, 6(2</a:t>
            </a:r>
            <a:r>
              <a:rPr lang="sl-SI" sz="1800" b="0" i="0" u="none" strike="noStrike" cap="none">
                <a:solidFill>
                  <a:srgbClr val="5F625F"/>
                </a:solidFill>
                <a:latin typeface="Calibri"/>
                <a:ea typeface="Calibri"/>
                <a:cs typeface="Calibri"/>
                <a:sym typeface="Calibri"/>
              </a:rPr>
              <a:t>)</a:t>
            </a:r>
            <a:r>
              <a:rPr lang="sl-SI" sz="1800" b="0" i="0" u="none" strike="noStrike" cap="none">
                <a:solidFill>
                  <a:srgbClr val="32323B"/>
                </a:solidFill>
                <a:latin typeface="Calibri"/>
                <a:ea typeface="Calibri"/>
                <a:cs typeface="Calibri"/>
                <a:sym typeface="Calibri"/>
              </a:rPr>
              <a:t>.</a:t>
            </a:r>
            <a:r>
              <a:rPr lang="sl-SI" sz="1800" b="0" i="0" u="sng" strike="noStrike" cap="none">
                <a:solidFill>
                  <a:schemeClr val="accent3"/>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 https://doi.org/10.37074/jalt.2023.6.2.2</a:t>
            </a:r>
            <a:r>
              <a:rPr lang="sl-SI" sz="1800" b="0" i="0" u="none" strike="noStrike" cap="none">
                <a:solidFill>
                  <a:srgbClr val="32323B"/>
                </a:solidFill>
                <a:latin typeface="Calibri"/>
                <a:ea typeface="Calibri"/>
                <a:cs typeface="Calibri"/>
                <a:sym typeface="Calibri"/>
              </a:rPr>
              <a:t>. </a:t>
            </a:r>
            <a:endParaRPr sz="1800" b="0" i="0" u="none" strike="noStrike" cap="none">
              <a:solidFill>
                <a:srgbClr val="32323B"/>
              </a:solidFill>
              <a:latin typeface="Calibri"/>
              <a:ea typeface="Calibri"/>
              <a:cs typeface="Calibri"/>
              <a:sym typeface="Calibri"/>
            </a:endParaRPr>
          </a:p>
          <a:p>
            <a:pPr marL="0" marR="0" lvl="0" indent="0" algn="l" rtl="0">
              <a:lnSpc>
                <a:spcPct val="100000"/>
              </a:lnSpc>
              <a:spcBef>
                <a:spcPts val="0"/>
              </a:spcBef>
              <a:spcAft>
                <a:spcPts val="0"/>
              </a:spcAft>
              <a:buClr>
                <a:schemeClr val="dk2"/>
              </a:buClr>
              <a:buSzPts val="11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chemeClr val="dk2"/>
              </a:buClr>
              <a:buSzPts val="9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2"/>
              </a:buClr>
              <a:buSzPts val="1100"/>
              <a:buFont typeface="Arial"/>
              <a:buNone/>
            </a:pPr>
            <a:endParaRPr sz="1800" b="0" i="0" u="none" strike="noStrike" cap="none">
              <a:solidFill>
                <a:srgbClr val="32323B"/>
              </a:solidFill>
              <a:latin typeface="Calibri"/>
              <a:ea typeface="Calibri"/>
              <a:cs typeface="Calibri"/>
              <a:sym typeface="Calibri"/>
            </a:endParaRPr>
          </a:p>
        </p:txBody>
      </p:sp>
      <p:pic>
        <p:nvPicPr>
          <p:cNvPr id="5" name="Slika 4">
            <a:extLst>
              <a:ext uri="{FF2B5EF4-FFF2-40B4-BE49-F238E27FC236}">
                <a16:creationId xmlns:a16="http://schemas.microsoft.com/office/drawing/2014/main" id="{45B1EC3C-5C9D-4155-8236-DAD29C356436}"/>
              </a:ext>
            </a:extLst>
          </p:cNvPr>
          <p:cNvPicPr>
            <a:picLocks noChangeAspect="1"/>
          </p:cNvPicPr>
          <p:nvPr/>
        </p:nvPicPr>
        <p:blipFill>
          <a:blip r:embed="rId7"/>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9D4FCC15-6CD5-499B-8099-10F8695A381B}"/>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38"/>
        <p:cNvGrpSpPr/>
        <p:nvPr/>
      </p:nvGrpSpPr>
      <p:grpSpPr>
        <a:xfrm>
          <a:off x="0" y="0"/>
          <a:ext cx="0" cy="0"/>
          <a:chOff x="0" y="0"/>
          <a:chExt cx="0" cy="0"/>
        </a:xfrm>
      </p:grpSpPr>
      <p:pic>
        <p:nvPicPr>
          <p:cNvPr id="739" name="Google Shape;739;p21"/>
          <p:cNvPicPr preferRelativeResize="0">
            <a:picLocks noGrp="1"/>
          </p:cNvPicPr>
          <p:nvPr>
            <p:ph type="pic" idx="2"/>
          </p:nvPr>
        </p:nvPicPr>
        <p:blipFill rotWithShape="1">
          <a:blip r:embed="rId4">
            <a:alphaModFix/>
          </a:blip>
          <a:srcRect t="3908" b="3908"/>
          <a:stretch/>
        </p:blipFill>
        <p:spPr>
          <a:xfrm>
            <a:off x="7949250" y="2236875"/>
            <a:ext cx="3363900" cy="3100800"/>
          </a:xfrm>
          <a:prstGeom prst="rect">
            <a:avLst/>
          </a:prstGeom>
          <a:noFill/>
          <a:ln>
            <a:noFill/>
          </a:ln>
        </p:spPr>
      </p:pic>
      <p:sp>
        <p:nvSpPr>
          <p:cNvPr id="740" name="Google Shape;740;p21"/>
          <p:cNvSpPr txBox="1"/>
          <p:nvPr/>
        </p:nvSpPr>
        <p:spPr>
          <a:xfrm>
            <a:off x="1047790" y="587328"/>
            <a:ext cx="1960793"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dirty="0">
                <a:solidFill>
                  <a:srgbClr val="C52B87"/>
                </a:solidFill>
                <a:latin typeface="Calibri"/>
                <a:ea typeface="Calibri"/>
                <a:cs typeface="Calibri"/>
                <a:sym typeface="Calibri"/>
              </a:rPr>
              <a:t>Zaključek</a:t>
            </a:r>
            <a:endParaRPr sz="1400" b="0" i="0" u="none" strike="noStrike" cap="none" dirty="0">
              <a:solidFill>
                <a:srgbClr val="000000"/>
              </a:solidFill>
              <a:latin typeface="Arial"/>
              <a:ea typeface="Arial"/>
              <a:cs typeface="Arial"/>
              <a:sym typeface="Arial"/>
            </a:endParaRPr>
          </a:p>
        </p:txBody>
      </p:sp>
      <p:sp>
        <p:nvSpPr>
          <p:cNvPr id="741" name="Google Shape;741;p21"/>
          <p:cNvSpPr/>
          <p:nvPr/>
        </p:nvSpPr>
        <p:spPr>
          <a:xfrm>
            <a:off x="969630" y="993000"/>
            <a:ext cx="6165300" cy="4872000"/>
          </a:xfrm>
          <a:prstGeom prst="rect">
            <a:avLst/>
          </a:prstGeom>
          <a:noFill/>
          <a:ln>
            <a:noFill/>
          </a:ln>
        </p:spPr>
        <p:txBody>
          <a:bodyPr spcFirstLastPara="1" wrap="square" lIns="91425" tIns="45700" rIns="91425" bIns="45700" anchor="t" anchorCtr="0">
            <a:spAutoFit/>
          </a:bodyPr>
          <a:lstStyle/>
          <a:p>
            <a:pPr marL="457200" marR="0" lvl="0" indent="-330200" algn="just" rtl="0">
              <a:lnSpc>
                <a:spcPct val="150000"/>
              </a:lnSpc>
              <a:spcBef>
                <a:spcPts val="0"/>
              </a:spcBef>
              <a:spcAft>
                <a:spcPts val="0"/>
              </a:spcAft>
              <a:buClr>
                <a:srgbClr val="5F625F"/>
              </a:buClr>
              <a:buSzPts val="1600"/>
              <a:buFont typeface="Calibri"/>
              <a:buChar char="●"/>
            </a:pPr>
            <a:r>
              <a:rPr lang="sl-SI" sz="1600" b="0" i="0" u="none" strike="noStrike" cap="none" dirty="0">
                <a:solidFill>
                  <a:srgbClr val="5F625F"/>
                </a:solidFill>
                <a:latin typeface="Calibri"/>
                <a:ea typeface="Calibri"/>
                <a:cs typeface="Calibri"/>
                <a:sym typeface="Calibri"/>
              </a:rPr>
              <a:t>Ocenjevalne naloge morajo izpolnjevati namen ocenjevanja (npr. diagnostično, formativno ali </a:t>
            </a:r>
            <a:r>
              <a:rPr lang="sl-SI" sz="1600" b="0" i="0" u="none" strike="noStrike" cap="none" dirty="0" err="1">
                <a:solidFill>
                  <a:srgbClr val="5F625F"/>
                </a:solidFill>
                <a:latin typeface="Calibri"/>
                <a:ea typeface="Calibri"/>
                <a:cs typeface="Calibri"/>
                <a:sym typeface="Calibri"/>
              </a:rPr>
              <a:t>sumativno</a:t>
            </a:r>
            <a:r>
              <a:rPr lang="sl-SI" sz="1600" b="0" i="0" u="none" strike="noStrike" cap="none" dirty="0">
                <a:solidFill>
                  <a:srgbClr val="5F625F"/>
                </a:solidFill>
                <a:latin typeface="Calibri"/>
                <a:ea typeface="Calibri"/>
                <a:cs typeface="Calibri"/>
                <a:sym typeface="Calibri"/>
              </a:rPr>
              <a:t>). Za strateško odločanje, kdaj omogočiti integracijo umetne inteligence, lahko uporabite okvire, kot je </a:t>
            </a:r>
            <a:r>
              <a:rPr lang="sl-SI" sz="1600" b="0" i="0" u="none" strike="noStrike" cap="none" dirty="0" err="1">
                <a:solidFill>
                  <a:srgbClr val="5F625F"/>
                </a:solidFill>
                <a:latin typeface="Calibri"/>
                <a:ea typeface="Calibri"/>
                <a:cs typeface="Calibri"/>
                <a:sym typeface="Calibri"/>
              </a:rPr>
              <a:t>Furzeova</a:t>
            </a:r>
            <a:r>
              <a:rPr lang="sl-SI" sz="1600" b="0" i="0" u="none" strike="noStrike" cap="none" dirty="0">
                <a:solidFill>
                  <a:srgbClr val="5F625F"/>
                </a:solidFill>
                <a:latin typeface="Calibri"/>
                <a:ea typeface="Calibri"/>
                <a:cs typeface="Calibri"/>
                <a:sym typeface="Calibri"/>
              </a:rPr>
              <a:t> lestvica.</a:t>
            </a:r>
            <a:endParaRPr sz="1600" b="0" i="0" u="none" strike="noStrike" cap="none" dirty="0">
              <a:solidFill>
                <a:srgbClr val="5F625F"/>
              </a:solidFill>
              <a:latin typeface="Calibri"/>
              <a:ea typeface="Calibri"/>
              <a:cs typeface="Calibri"/>
              <a:sym typeface="Calibri"/>
            </a:endParaRPr>
          </a:p>
          <a:p>
            <a:pPr marL="457200" marR="0" lvl="0" indent="-330200" algn="just" rtl="0">
              <a:lnSpc>
                <a:spcPct val="150000"/>
              </a:lnSpc>
              <a:spcBef>
                <a:spcPts val="0"/>
              </a:spcBef>
              <a:spcAft>
                <a:spcPts val="0"/>
              </a:spcAft>
              <a:buClr>
                <a:srgbClr val="5F625F"/>
              </a:buClr>
              <a:buSzPts val="1600"/>
              <a:buFont typeface="Calibri"/>
              <a:buChar char="●"/>
            </a:pPr>
            <a:r>
              <a:rPr lang="sl-SI" sz="1600" b="0" i="0" u="none" strike="noStrike" cap="none" dirty="0">
                <a:solidFill>
                  <a:srgbClr val="5F625F"/>
                </a:solidFill>
                <a:latin typeface="Calibri"/>
                <a:ea typeface="Calibri"/>
                <a:cs typeface="Calibri"/>
                <a:sym typeface="Calibri"/>
              </a:rPr>
              <a:t>Da bi ohranili veljavnost v dobi umetne inteligence, oblikujte avtentične, na učenca osredotočene naloge (kot so e-portfelji), ki zahtevajo višje ravni mišljenja in se osredotočajo na proces dela, ne le na končni izdelek.</a:t>
            </a:r>
            <a:endParaRPr sz="1600" b="0" i="0" u="none" strike="noStrike" cap="none" dirty="0">
              <a:solidFill>
                <a:srgbClr val="5F625F"/>
              </a:solidFill>
              <a:latin typeface="Calibri"/>
              <a:ea typeface="Calibri"/>
              <a:cs typeface="Calibri"/>
              <a:sym typeface="Calibri"/>
            </a:endParaRPr>
          </a:p>
          <a:p>
            <a:pPr marL="457200" marR="0" lvl="0" indent="-330200" algn="just" rtl="0">
              <a:lnSpc>
                <a:spcPct val="150000"/>
              </a:lnSpc>
              <a:spcBef>
                <a:spcPts val="0"/>
              </a:spcBef>
              <a:spcAft>
                <a:spcPts val="0"/>
              </a:spcAft>
              <a:buClr>
                <a:srgbClr val="5F625F"/>
              </a:buClr>
              <a:buSzPts val="1600"/>
              <a:buFont typeface="Calibri"/>
              <a:buChar char="●"/>
            </a:pPr>
            <a:r>
              <a:rPr lang="sl-SI" sz="1600" b="0" i="0" u="none" strike="noStrike" cap="none" dirty="0">
                <a:solidFill>
                  <a:srgbClr val="5F625F"/>
                </a:solidFill>
                <a:latin typeface="Calibri"/>
                <a:ea typeface="Calibri"/>
                <a:cs typeface="Calibri"/>
                <a:sym typeface="Calibri"/>
              </a:rPr>
              <a:t>Dajte povratne informacije, ki so konkretne, usmerjene v cilj in podpirajo odrasle učence.</a:t>
            </a:r>
            <a:endParaRPr sz="1600" b="0" i="0" u="none" strike="noStrike" cap="none" dirty="0">
              <a:solidFill>
                <a:srgbClr val="5F625F"/>
              </a:solidFill>
              <a:latin typeface="Calibri"/>
              <a:ea typeface="Calibri"/>
              <a:cs typeface="Calibri"/>
              <a:sym typeface="Calibri"/>
            </a:endParaRPr>
          </a:p>
          <a:p>
            <a:pPr marL="457200" marR="0" lvl="0" indent="-330200" algn="just" rtl="0">
              <a:lnSpc>
                <a:spcPct val="150000"/>
              </a:lnSpc>
              <a:spcBef>
                <a:spcPts val="0"/>
              </a:spcBef>
              <a:spcAft>
                <a:spcPts val="0"/>
              </a:spcAft>
              <a:buClr>
                <a:srgbClr val="5F625F"/>
              </a:buClr>
              <a:buSzPts val="1600"/>
              <a:buFont typeface="Calibri"/>
              <a:buChar char="●"/>
            </a:pPr>
            <a:r>
              <a:rPr lang="sl-SI" sz="1600" b="0" i="0" u="none" strike="noStrike" cap="none" dirty="0">
                <a:solidFill>
                  <a:srgbClr val="5F625F"/>
                </a:solidFill>
                <a:latin typeface="Calibri"/>
                <a:ea typeface="Calibri"/>
                <a:cs typeface="Calibri"/>
                <a:sym typeface="Calibri"/>
              </a:rPr>
              <a:t>Delujte kot »človek v krogu« (Human-in-</a:t>
            </a:r>
            <a:r>
              <a:rPr lang="sl-SI" sz="1600" b="0" i="0" u="none" strike="noStrike" cap="none" dirty="0" err="1">
                <a:solidFill>
                  <a:srgbClr val="5F625F"/>
                </a:solidFill>
                <a:latin typeface="Calibri"/>
                <a:ea typeface="Calibri"/>
                <a:cs typeface="Calibri"/>
                <a:sym typeface="Calibri"/>
              </a:rPr>
              <a:t>the</a:t>
            </a:r>
            <a:r>
              <a:rPr lang="sl-SI" sz="1600" b="0" i="0" u="none" strike="noStrike" cap="none" dirty="0">
                <a:solidFill>
                  <a:srgbClr val="5F625F"/>
                </a:solidFill>
                <a:latin typeface="Calibri"/>
                <a:ea typeface="Calibri"/>
                <a:cs typeface="Calibri"/>
                <a:sym typeface="Calibri"/>
              </a:rPr>
              <a:t>-</a:t>
            </a:r>
            <a:r>
              <a:rPr lang="sl-SI" sz="1600" b="0" i="0" u="none" strike="noStrike" cap="none" dirty="0" err="1">
                <a:solidFill>
                  <a:srgbClr val="5F625F"/>
                </a:solidFill>
                <a:latin typeface="Calibri"/>
                <a:ea typeface="Calibri"/>
                <a:cs typeface="Calibri"/>
                <a:sym typeface="Calibri"/>
              </a:rPr>
              <a:t>Loop</a:t>
            </a:r>
            <a:r>
              <a:rPr lang="sl-SI" sz="1600" b="0" i="0" u="none" strike="noStrike" cap="none" dirty="0">
                <a:solidFill>
                  <a:srgbClr val="5F625F"/>
                </a:solidFill>
                <a:latin typeface="Calibri"/>
                <a:ea typeface="Calibri"/>
                <a:cs typeface="Calibri"/>
                <a:sym typeface="Calibri"/>
              </a:rPr>
              <a:t>), da zagotovite veljavnost ocenjevanja, aktivno posredujte za popravljanje »halucinacij« umetne inteligence in varujte zasebnost podatkov študentov (GDPR).</a:t>
            </a:r>
            <a:endParaRPr sz="1400" b="0" i="0" u="none" strike="noStrike" cap="none" dirty="0">
              <a:solidFill>
                <a:srgbClr val="000000"/>
              </a:solidFill>
              <a:latin typeface="Arial"/>
              <a:ea typeface="Arial"/>
              <a:cs typeface="Arial"/>
              <a:sym typeface="Arial"/>
            </a:endParaRPr>
          </a:p>
          <a:p>
            <a:pPr marL="0" marR="0" lvl="0" indent="0" algn="just" rtl="0">
              <a:lnSpc>
                <a:spcPct val="150000"/>
              </a:lnSpc>
              <a:spcBef>
                <a:spcPts val="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a:p>
            <a:pPr marL="0" marR="0" lvl="0" indent="0" algn="just" rtl="0">
              <a:lnSpc>
                <a:spcPct val="150000"/>
              </a:lnSpc>
              <a:spcBef>
                <a:spcPts val="0"/>
              </a:spcBef>
              <a:spcAft>
                <a:spcPts val="0"/>
              </a:spcAft>
              <a:buClr>
                <a:srgbClr val="000000"/>
              </a:buClr>
              <a:buSzPts val="900"/>
              <a:buFont typeface="Arial"/>
              <a:buNone/>
            </a:pPr>
            <a:endParaRPr sz="900" b="0" i="0" u="none" strike="noStrike" cap="none" dirty="0">
              <a:solidFill>
                <a:schemeClr val="dk1"/>
              </a:solidFill>
              <a:latin typeface="Arial"/>
              <a:ea typeface="Arial"/>
              <a:cs typeface="Arial"/>
              <a:sym typeface="Arial"/>
            </a:endParaRPr>
          </a:p>
        </p:txBody>
      </p:sp>
      <p:pic>
        <p:nvPicPr>
          <p:cNvPr id="5" name="Slika 4">
            <a:extLst>
              <a:ext uri="{FF2B5EF4-FFF2-40B4-BE49-F238E27FC236}">
                <a16:creationId xmlns:a16="http://schemas.microsoft.com/office/drawing/2014/main" id="{667C26F9-AE54-4BB7-AD45-BB3478B5D4AD}"/>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1C343A06-80F7-4393-88DB-E04CDEED4382}"/>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745"/>
        <p:cNvGrpSpPr/>
        <p:nvPr/>
      </p:nvGrpSpPr>
      <p:grpSpPr>
        <a:xfrm>
          <a:off x="0" y="0"/>
          <a:ext cx="0" cy="0"/>
          <a:chOff x="0" y="0"/>
          <a:chExt cx="0" cy="0"/>
        </a:xfrm>
      </p:grpSpPr>
      <p:pic>
        <p:nvPicPr>
          <p:cNvPr id="746" name="Google Shape;746;p22"/>
          <p:cNvPicPr preferRelativeResize="0">
            <a:picLocks noGrp="1"/>
          </p:cNvPicPr>
          <p:nvPr>
            <p:ph type="pic" idx="2"/>
          </p:nvPr>
        </p:nvPicPr>
        <p:blipFill rotWithShape="1">
          <a:blip r:embed="rId4">
            <a:alphaModFix/>
          </a:blip>
          <a:srcRect t="3908" b="3908"/>
          <a:stretch/>
        </p:blipFill>
        <p:spPr>
          <a:xfrm>
            <a:off x="5727939" y="232912"/>
            <a:ext cx="5895579" cy="5434643"/>
          </a:xfrm>
          <a:prstGeom prst="rect">
            <a:avLst/>
          </a:prstGeom>
          <a:noFill/>
          <a:ln>
            <a:noFill/>
          </a:ln>
        </p:spPr>
      </p:pic>
      <p:sp>
        <p:nvSpPr>
          <p:cNvPr id="747" name="Google Shape;747;p22"/>
          <p:cNvSpPr txBox="1"/>
          <p:nvPr/>
        </p:nvSpPr>
        <p:spPr>
          <a:xfrm>
            <a:off x="1034819" y="976434"/>
            <a:ext cx="4398300" cy="1569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sl-SI" sz="2400" b="1" i="0" u="none" strike="noStrike" cap="none">
                <a:solidFill>
                  <a:srgbClr val="C52B87"/>
                </a:solidFill>
                <a:latin typeface="Calibri"/>
                <a:ea typeface="Calibri"/>
                <a:cs typeface="Calibri"/>
                <a:sym typeface="Calibri"/>
              </a:rPr>
              <a:t>Čestitamo za uspešno zaključitev 4. poglavja </a:t>
            </a:r>
            <a:r>
              <a:rPr lang="sl-SI" sz="2400" b="1" i="0" u="none" strike="noStrike" cap="none">
                <a:solidFill>
                  <a:srgbClr val="C52B87"/>
                </a:solidFill>
                <a:highlight>
                  <a:schemeClr val="lt1"/>
                </a:highlight>
                <a:latin typeface="Calibri"/>
                <a:ea typeface="Calibri"/>
                <a:cs typeface="Calibri"/>
                <a:sym typeface="Calibri"/>
              </a:rPr>
              <a:t>»Ocenjevanje v digitalni dobi«</a:t>
            </a:r>
            <a:endParaRPr sz="2400" b="1" i="0" u="none" strike="noStrike" cap="none">
              <a:solidFill>
                <a:srgbClr val="C52B87"/>
              </a:solidFill>
              <a:highlight>
                <a:schemeClr val="lt1"/>
              </a:highlight>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C52B87"/>
              </a:solidFill>
              <a:highlight>
                <a:srgbClr val="FFFF00"/>
              </a:highlight>
              <a:latin typeface="Calibri"/>
              <a:ea typeface="Calibri"/>
              <a:cs typeface="Calibri"/>
              <a:sym typeface="Calibri"/>
            </a:endParaRPr>
          </a:p>
        </p:txBody>
      </p:sp>
      <p:pic>
        <p:nvPicPr>
          <p:cNvPr id="4" name="Slika 3">
            <a:extLst>
              <a:ext uri="{FF2B5EF4-FFF2-40B4-BE49-F238E27FC236}">
                <a16:creationId xmlns:a16="http://schemas.microsoft.com/office/drawing/2014/main" id="{55C102E5-A6A9-4276-99B9-E4C3963AB8DD}"/>
              </a:ext>
            </a:extLst>
          </p:cNvPr>
          <p:cNvPicPr>
            <a:picLocks noChangeAspect="1"/>
          </p:cNvPicPr>
          <p:nvPr/>
        </p:nvPicPr>
        <p:blipFill>
          <a:blip r:embed="rId5"/>
          <a:stretch>
            <a:fillRect/>
          </a:stretch>
        </p:blipFill>
        <p:spPr>
          <a:xfrm>
            <a:off x="597212" y="6315296"/>
            <a:ext cx="1551289" cy="325453"/>
          </a:xfrm>
          <a:prstGeom prst="rect">
            <a:avLst/>
          </a:prstGeom>
        </p:spPr>
      </p:pic>
      <p:sp>
        <p:nvSpPr>
          <p:cNvPr id="5" name="Pravokotnik 4">
            <a:extLst>
              <a:ext uri="{FF2B5EF4-FFF2-40B4-BE49-F238E27FC236}">
                <a16:creationId xmlns:a16="http://schemas.microsoft.com/office/drawing/2014/main" id="{143EA8AA-242E-4EE5-9E45-A08CB71A346A}"/>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52999">
              <a:srgbClr val="F5E0D5"/>
            </a:gs>
            <a:gs pos="100000">
              <a:srgbClr val="F2F2F2">
                <a:alpha val="63921"/>
              </a:srgbClr>
            </a:gs>
          </a:gsLst>
          <a:lin ang="5400000" scaled="0"/>
        </a:gradFill>
        <a:effectLst/>
      </p:bgPr>
    </p:bg>
    <p:spTree>
      <p:nvGrpSpPr>
        <p:cNvPr id="1" name="Shape 752"/>
        <p:cNvGrpSpPr/>
        <p:nvPr/>
      </p:nvGrpSpPr>
      <p:grpSpPr>
        <a:xfrm>
          <a:off x="0" y="0"/>
          <a:ext cx="0" cy="0"/>
          <a:chOff x="0" y="0"/>
          <a:chExt cx="0" cy="0"/>
        </a:xfrm>
      </p:grpSpPr>
      <p:pic>
        <p:nvPicPr>
          <p:cNvPr id="753" name="Google Shape;753;p23"/>
          <p:cNvPicPr preferRelativeResize="0"/>
          <p:nvPr/>
        </p:nvPicPr>
        <p:blipFill rotWithShape="1">
          <a:blip r:embed="rId3">
            <a:alphaModFix/>
          </a:blip>
          <a:srcRect/>
          <a:stretch/>
        </p:blipFill>
        <p:spPr>
          <a:xfrm>
            <a:off x="8865752" y="5818900"/>
            <a:ext cx="1746138" cy="389585"/>
          </a:xfrm>
          <a:prstGeom prst="rect">
            <a:avLst/>
          </a:prstGeom>
          <a:noFill/>
          <a:ln>
            <a:noFill/>
          </a:ln>
        </p:spPr>
      </p:pic>
      <p:pic>
        <p:nvPicPr>
          <p:cNvPr id="754" name="Google Shape;754;p23"/>
          <p:cNvPicPr preferRelativeResize="0"/>
          <p:nvPr/>
        </p:nvPicPr>
        <p:blipFill rotWithShape="1">
          <a:blip r:embed="rId4">
            <a:alphaModFix/>
          </a:blip>
          <a:srcRect l="8165" t="22296" r="3992" b="40848"/>
          <a:stretch/>
        </p:blipFill>
        <p:spPr>
          <a:xfrm>
            <a:off x="8057569" y="2301049"/>
            <a:ext cx="3300687" cy="1384904"/>
          </a:xfrm>
          <a:prstGeom prst="rect">
            <a:avLst/>
          </a:prstGeom>
          <a:noFill/>
          <a:ln>
            <a:noFill/>
          </a:ln>
        </p:spPr>
      </p:pic>
      <p:sp>
        <p:nvSpPr>
          <p:cNvPr id="755" name="Google Shape;755;p23"/>
          <p:cNvSpPr/>
          <p:nvPr/>
        </p:nvSpPr>
        <p:spPr>
          <a:xfrm>
            <a:off x="7718335" y="6208485"/>
            <a:ext cx="4040973"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sl-SI" sz="800" b="1" i="1" u="none" strike="noStrike" cap="none">
                <a:solidFill>
                  <a:srgbClr val="222C34"/>
                </a:solidFill>
                <a:latin typeface="Calibri"/>
                <a:ea typeface="Calibri"/>
                <a:cs typeface="Calibri"/>
                <a:sym typeface="Calibri"/>
              </a:rPr>
              <a:t>„Financirano s strani Evropske unije. Izražena stališča in mnenja so izključno stališča in mnenja avtorja(-ev) in ne odražajo nujno stališč in mnenj Evropske unije ali OeAD-GmbH. Niti Evropska unija niti organ, ki je dodelil sredstva, ne odgovarjata zanje.“</a:t>
            </a:r>
            <a:endParaRPr sz="800" b="0" i="0" u="none" strike="noStrike" cap="none">
              <a:solidFill>
                <a:schemeClr val="dk1"/>
              </a:solidFill>
              <a:latin typeface="Calibri"/>
              <a:ea typeface="Calibri"/>
              <a:cs typeface="Calibri"/>
              <a:sym typeface="Calibri"/>
            </a:endParaRPr>
          </a:p>
        </p:txBody>
      </p:sp>
      <p:pic>
        <p:nvPicPr>
          <p:cNvPr id="756" name="Google Shape;756;p23" descr="CIK_Trebnje_logo"/>
          <p:cNvPicPr preferRelativeResize="0"/>
          <p:nvPr/>
        </p:nvPicPr>
        <p:blipFill rotWithShape="1">
          <a:blip r:embed="rId5">
            <a:alphaModFix/>
          </a:blip>
          <a:srcRect/>
          <a:stretch/>
        </p:blipFill>
        <p:spPr>
          <a:xfrm>
            <a:off x="4001638" y="4518456"/>
            <a:ext cx="1840992" cy="1035058"/>
          </a:xfrm>
          <a:prstGeom prst="rect">
            <a:avLst/>
          </a:prstGeom>
          <a:noFill/>
          <a:ln>
            <a:noFill/>
          </a:ln>
        </p:spPr>
      </p:pic>
      <p:pic>
        <p:nvPicPr>
          <p:cNvPr id="757" name="Google Shape;757;p23" descr="UNIC-logo"/>
          <p:cNvPicPr preferRelativeResize="0"/>
          <p:nvPr/>
        </p:nvPicPr>
        <p:blipFill rotWithShape="1">
          <a:blip r:embed="rId6">
            <a:alphaModFix/>
          </a:blip>
          <a:srcRect l="4622" t="8711" r="5218" b="10188"/>
          <a:stretch/>
        </p:blipFill>
        <p:spPr>
          <a:xfrm>
            <a:off x="1271470" y="3730728"/>
            <a:ext cx="1215698" cy="1257260"/>
          </a:xfrm>
          <a:prstGeom prst="rect">
            <a:avLst/>
          </a:prstGeom>
          <a:noFill/>
          <a:ln>
            <a:noFill/>
          </a:ln>
        </p:spPr>
      </p:pic>
      <p:pic>
        <p:nvPicPr>
          <p:cNvPr id="758" name="Google Shape;758;p23" descr="Rural-Hub-Logo (6)"/>
          <p:cNvPicPr preferRelativeResize="0"/>
          <p:nvPr/>
        </p:nvPicPr>
        <p:blipFill rotWithShape="1">
          <a:blip r:embed="rId7">
            <a:alphaModFix/>
          </a:blip>
          <a:srcRect/>
          <a:stretch/>
        </p:blipFill>
        <p:spPr>
          <a:xfrm>
            <a:off x="4430064" y="2732210"/>
            <a:ext cx="1540000" cy="658553"/>
          </a:xfrm>
          <a:prstGeom prst="rect">
            <a:avLst/>
          </a:prstGeom>
          <a:noFill/>
          <a:ln>
            <a:noFill/>
          </a:ln>
        </p:spPr>
      </p:pic>
      <p:pic>
        <p:nvPicPr>
          <p:cNvPr id="759" name="Google Shape;759;p23" descr="CRDT360_Logo-01"/>
          <p:cNvPicPr preferRelativeResize="0"/>
          <p:nvPr/>
        </p:nvPicPr>
        <p:blipFill rotWithShape="1">
          <a:blip r:embed="rId8">
            <a:alphaModFix/>
          </a:blip>
          <a:srcRect/>
          <a:stretch/>
        </p:blipFill>
        <p:spPr>
          <a:xfrm>
            <a:off x="751809" y="2111132"/>
            <a:ext cx="2692431" cy="545571"/>
          </a:xfrm>
          <a:prstGeom prst="rect">
            <a:avLst/>
          </a:prstGeom>
          <a:noFill/>
          <a:ln>
            <a:noFill/>
          </a:ln>
        </p:spPr>
      </p:pic>
      <p:pic>
        <p:nvPicPr>
          <p:cNvPr id="760" name="Google Shape;760;p23" descr="Meta4 Logo png"/>
          <p:cNvPicPr preferRelativeResize="0"/>
          <p:nvPr/>
        </p:nvPicPr>
        <p:blipFill rotWithShape="1">
          <a:blip r:embed="rId9">
            <a:alphaModFix/>
          </a:blip>
          <a:srcRect/>
          <a:stretch/>
        </p:blipFill>
        <p:spPr>
          <a:xfrm>
            <a:off x="3846576" y="1019756"/>
            <a:ext cx="1850419" cy="615696"/>
          </a:xfrm>
          <a:prstGeom prst="rect">
            <a:avLst/>
          </a:prstGeom>
          <a:noFill/>
          <a:ln>
            <a:noFill/>
          </a:ln>
        </p:spPr>
      </p:pic>
      <p:sp>
        <p:nvSpPr>
          <p:cNvPr id="761" name="Google Shape;761;p23"/>
          <p:cNvSpPr/>
          <p:nvPr/>
        </p:nvSpPr>
        <p:spPr>
          <a:xfrm>
            <a:off x="694944" y="3228753"/>
            <a:ext cx="12192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62" name="Google Shape;762;p23"/>
          <p:cNvSpPr/>
          <p:nvPr/>
        </p:nvSpPr>
        <p:spPr>
          <a:xfrm>
            <a:off x="694944" y="3685953"/>
            <a:ext cx="12192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63" name="Google Shape;763;p23"/>
          <p:cNvSpPr/>
          <p:nvPr/>
        </p:nvSpPr>
        <p:spPr>
          <a:xfrm>
            <a:off x="1730363" y="6236921"/>
            <a:ext cx="3191771" cy="27699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1200"/>
              <a:buFont typeface="Calibri"/>
              <a:buNone/>
            </a:pPr>
            <a:r>
              <a:rPr lang="sl-SI" sz="1200" b="0" i="0" u="none" strike="noStrike" cap="none">
                <a:solidFill>
                  <a:schemeClr val="dk1"/>
                </a:solidFill>
                <a:latin typeface="Calibri"/>
                <a:ea typeface="Calibri"/>
                <a:cs typeface="Calibri"/>
                <a:sym typeface="Calibri"/>
              </a:rPr>
              <a:t>Projekt št.</a:t>
            </a:r>
            <a:r>
              <a:rPr lang="sl-SI" sz="1200" b="1" i="0" u="none" strike="noStrike" cap="none">
                <a:solidFill>
                  <a:schemeClr val="dk1"/>
                </a:solidFill>
                <a:latin typeface="Calibri"/>
                <a:ea typeface="Calibri"/>
                <a:cs typeface="Calibri"/>
                <a:sym typeface="Calibri"/>
              </a:rPr>
              <a:t> 2024-1-AT01-KA220-ADU-000254167</a:t>
            </a:r>
            <a:endParaRPr sz="1200" b="0" i="0" u="none" strike="noStrike" cap="none">
              <a:solidFill>
                <a:schemeClr val="dk1"/>
              </a:solidFill>
              <a:latin typeface="Arial"/>
              <a:ea typeface="Arial"/>
              <a:cs typeface="Arial"/>
              <a:sym typeface="Arial"/>
            </a:endParaRPr>
          </a:p>
        </p:txBody>
      </p:sp>
      <p:sp>
        <p:nvSpPr>
          <p:cNvPr id="764" name="Google Shape;764;p23"/>
          <p:cNvSpPr txBox="1"/>
          <p:nvPr/>
        </p:nvSpPr>
        <p:spPr>
          <a:xfrm>
            <a:off x="499188" y="814873"/>
            <a:ext cx="1544564" cy="373297"/>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chemeClr val="dk1"/>
              </a:buClr>
              <a:buSzPts val="1200"/>
              <a:buFont typeface="Calibri"/>
              <a:buNone/>
            </a:pPr>
            <a:r>
              <a:rPr lang="sl-SI" sz="1200" b="1" i="0" u="none" strike="noStrike" cap="none">
                <a:solidFill>
                  <a:schemeClr val="dk1"/>
                </a:solidFill>
                <a:latin typeface="Calibri"/>
                <a:ea typeface="Calibri"/>
                <a:cs typeface="Calibri"/>
                <a:sym typeface="Calibri"/>
              </a:rPr>
              <a:t>Partnerji projekta: </a:t>
            </a:r>
            <a:endParaRPr sz="1200" b="0" i="0" u="none" strike="noStrike" cap="none">
              <a:solidFill>
                <a:schemeClr val="dk1"/>
              </a:solidFill>
              <a:latin typeface="Arial"/>
              <a:ea typeface="Arial"/>
              <a:cs typeface="Arial"/>
              <a:sym typeface="Arial"/>
            </a:endParaRPr>
          </a:p>
        </p:txBody>
      </p:sp>
      <p:pic>
        <p:nvPicPr>
          <p:cNvPr id="765" name="Google Shape;765;p23" descr="A black background with a black square&#10;&#10;AI-generated content may be incorrect."/>
          <p:cNvPicPr preferRelativeResize="0"/>
          <p:nvPr/>
        </p:nvPicPr>
        <p:blipFill rotWithShape="1">
          <a:blip r:embed="rId10">
            <a:alphaModFix/>
          </a:blip>
          <a:srcRect/>
          <a:stretch/>
        </p:blipFill>
        <p:spPr>
          <a:xfrm>
            <a:off x="5970064" y="6251555"/>
            <a:ext cx="880092" cy="375523"/>
          </a:xfrm>
          <a:prstGeom prst="rect">
            <a:avLst/>
          </a:prstGeom>
          <a:noFill/>
          <a:ln>
            <a:noFill/>
          </a:ln>
        </p:spPr>
      </p:pic>
      <p:pic>
        <p:nvPicPr>
          <p:cNvPr id="15" name="Slika 14">
            <a:extLst>
              <a:ext uri="{FF2B5EF4-FFF2-40B4-BE49-F238E27FC236}">
                <a16:creationId xmlns:a16="http://schemas.microsoft.com/office/drawing/2014/main" id="{412B155B-F3DB-46F2-B294-7C8925509C34}"/>
              </a:ext>
            </a:extLst>
          </p:cNvPr>
          <p:cNvPicPr>
            <a:picLocks noChangeAspect="1"/>
          </p:cNvPicPr>
          <p:nvPr/>
        </p:nvPicPr>
        <p:blipFill>
          <a:blip r:embed="rId11"/>
          <a:stretch>
            <a:fillRect/>
          </a:stretch>
        </p:blipFill>
        <p:spPr>
          <a:xfrm>
            <a:off x="8858666" y="5818900"/>
            <a:ext cx="1856978" cy="3895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29"/>
        <p:cNvGrpSpPr/>
        <p:nvPr/>
      </p:nvGrpSpPr>
      <p:grpSpPr>
        <a:xfrm>
          <a:off x="0" y="0"/>
          <a:ext cx="0" cy="0"/>
          <a:chOff x="0" y="0"/>
          <a:chExt cx="0" cy="0"/>
        </a:xfrm>
      </p:grpSpPr>
      <p:pic>
        <p:nvPicPr>
          <p:cNvPr id="430" name="Google Shape;430;g3adc94a52c7_0_4"/>
          <p:cNvPicPr preferRelativeResize="0">
            <a:picLocks noGrp="1"/>
          </p:cNvPicPr>
          <p:nvPr>
            <p:ph type="pic" idx="2"/>
          </p:nvPr>
        </p:nvPicPr>
        <p:blipFill rotWithShape="1">
          <a:blip r:embed="rId4">
            <a:alphaModFix/>
          </a:blip>
          <a:srcRect t="3917" b="3908"/>
          <a:stretch/>
        </p:blipFill>
        <p:spPr>
          <a:xfrm>
            <a:off x="8792650" y="1766850"/>
            <a:ext cx="3172500" cy="2924100"/>
          </a:xfrm>
          <a:prstGeom prst="rect">
            <a:avLst/>
          </a:prstGeom>
          <a:noFill/>
          <a:ln>
            <a:noFill/>
          </a:ln>
        </p:spPr>
      </p:pic>
      <p:sp>
        <p:nvSpPr>
          <p:cNvPr id="431" name="Google Shape;431;g3adc94a52c7_0_4"/>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Uvod v digitalno ocenjevanje: Zakaj ocenjujemo?</a:t>
            </a:r>
            <a:endParaRPr sz="2600" b="1" i="0" u="none" strike="noStrike" cap="none">
              <a:solidFill>
                <a:srgbClr val="C52B87"/>
              </a:solidFill>
              <a:latin typeface="Calibri"/>
              <a:ea typeface="Calibri"/>
              <a:cs typeface="Calibri"/>
              <a:sym typeface="Calibri"/>
            </a:endParaRPr>
          </a:p>
        </p:txBody>
      </p:sp>
      <p:sp>
        <p:nvSpPr>
          <p:cNvPr id="432" name="Google Shape;432;g3adc94a52c7_0_4"/>
          <p:cNvSpPr/>
          <p:nvPr/>
        </p:nvSpPr>
        <p:spPr>
          <a:xfrm>
            <a:off x="678550" y="1252425"/>
            <a:ext cx="8027400" cy="49167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Preden vključimo digitalna orodja ali umetno inteligenco, moramo razmisliti o tem, ZAKAJ ocenjujemo: da bi ugotovili spretnosti, znanje in odnos učencev z zbiranjem ustreznih informacij ter jih primerjali z našimi začetnimi cilji – tj. učnimi cilji.</a:t>
            </a: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sl-SI" sz="1600" b="0" i="0" u="none" strike="noStrike" cap="none">
                <a:solidFill>
                  <a:srgbClr val="5F625F"/>
                </a:solidFill>
                <a:latin typeface="Calibri"/>
                <a:ea typeface="Calibri"/>
                <a:cs typeface="Calibri"/>
                <a:sym typeface="Calibri"/>
              </a:rPr>
              <a:t>Ocenjevanje razvrščamo v tri širše vrste glede na to, kdaj in zakaj poteka:</a:t>
            </a: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sz="1600" b="1" i="1" u="none" strike="noStrike" cap="none">
                <a:solidFill>
                  <a:srgbClr val="5F625F"/>
                </a:solidFill>
                <a:latin typeface="Calibri"/>
                <a:ea typeface="Calibri"/>
                <a:cs typeface="Calibri"/>
                <a:sym typeface="Calibri"/>
              </a:rPr>
              <a:t>Diagnostično </a:t>
            </a:r>
            <a:r>
              <a:rPr lang="sl-SI" sz="1600" b="0" i="0" u="none" strike="noStrike" cap="none">
                <a:solidFill>
                  <a:srgbClr val="5F625F"/>
                </a:solidFill>
                <a:latin typeface="Calibri"/>
                <a:ea typeface="Calibri"/>
                <a:cs typeface="Calibri"/>
                <a:sym typeface="Calibri"/>
              </a:rPr>
              <a:t>– poteka pred novim tečajem ali enoto, da se ugotovijo začetno znanje, spretnosti in odnos učencev. Pomaga vam razumeti, kje so učenci, da lahko sprejmete utemeljene odločitve o svojem poučevanju. Lahko se uporabi kot merilo uspešnosti, tako da lahko te rezultate kasneje primerjate z formativnim ali sumativnim ocenjevanjem.</a:t>
            </a:r>
            <a:endParaRPr sz="1600" b="0" i="0" u="none" strike="noStrike" cap="none">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sz="1600" b="1" i="1" u="none" strike="noStrike" cap="none">
                <a:solidFill>
                  <a:srgbClr val="5F625F"/>
                </a:solidFill>
                <a:latin typeface="Calibri"/>
                <a:ea typeface="Calibri"/>
                <a:cs typeface="Calibri"/>
                <a:sym typeface="Calibri"/>
              </a:rPr>
              <a:t>Formativno </a:t>
            </a:r>
            <a:r>
              <a:rPr lang="sl-SI" sz="1600" b="0" i="0" u="none" strike="noStrike" cap="none">
                <a:solidFill>
                  <a:srgbClr val="5F625F"/>
                </a:solidFill>
                <a:latin typeface="Calibri"/>
                <a:ea typeface="Calibri"/>
                <a:cs typeface="Calibri"/>
                <a:sym typeface="Calibri"/>
              </a:rPr>
              <a:t>– poteka med poučevanjem (npr. sinhrone seje), da se ugotovi tekoči napredek učencev. Zagotavlja vpogled, da se pristopi k poučevanju prilagodijo takoj (npr. pojasnijo ali ponudijo povratne informacije), namesto da se čaka, dokler ni prepozno. Učenci se tudi zavedajo svojega napredka, prednosti in slabosti.</a:t>
            </a:r>
            <a:endParaRPr sz="1600" b="0" i="0" u="none" strike="noStrike" cap="none">
              <a:solidFill>
                <a:srgbClr val="5F625F"/>
              </a:solidFill>
              <a:latin typeface="Calibri"/>
              <a:ea typeface="Calibri"/>
              <a:cs typeface="Calibri"/>
              <a:sym typeface="Calibri"/>
            </a:endParaRPr>
          </a:p>
          <a:p>
            <a:pPr marL="457200" marR="0" lvl="0" indent="-330200" algn="just" rtl="0">
              <a:lnSpc>
                <a:spcPct val="100000"/>
              </a:lnSpc>
              <a:spcBef>
                <a:spcPts val="0"/>
              </a:spcBef>
              <a:spcAft>
                <a:spcPts val="0"/>
              </a:spcAft>
              <a:buClr>
                <a:srgbClr val="5F625F"/>
              </a:buClr>
              <a:buSzPts val="1600"/>
              <a:buFont typeface="Calibri"/>
              <a:buChar char="-"/>
            </a:pPr>
            <a:r>
              <a:rPr lang="sl-SI" sz="1600" b="1" i="1" u="none" strike="noStrike" cap="none">
                <a:solidFill>
                  <a:srgbClr val="5F625F"/>
                </a:solidFill>
                <a:latin typeface="Calibri"/>
                <a:ea typeface="Calibri"/>
                <a:cs typeface="Calibri"/>
                <a:sym typeface="Calibri"/>
              </a:rPr>
              <a:t>Summativno </a:t>
            </a:r>
            <a:r>
              <a:rPr lang="sl-SI" sz="1600" b="0" i="0" u="none" strike="noStrike" cap="none">
                <a:solidFill>
                  <a:srgbClr val="5F625F"/>
                </a:solidFill>
                <a:latin typeface="Calibri"/>
                <a:ea typeface="Calibri"/>
                <a:cs typeface="Calibri"/>
                <a:sym typeface="Calibri"/>
              </a:rPr>
              <a:t>– poteka ob koncu enote ali tečaja, da se ugotovi končno pridobljeno znanje, spretnosti in odnose. Pomaga preveriti, ali so bili učni cilji, zastavljeni na začetku, doseženi, in tudi uradno potrditi ta dosežek.</a:t>
            </a: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F539D3E6-7302-4E97-823A-C2486C61C543}"/>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5E4E0941-F46F-4464-A737-B54DC99E3A99}"/>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36"/>
        <p:cNvGrpSpPr/>
        <p:nvPr/>
      </p:nvGrpSpPr>
      <p:grpSpPr>
        <a:xfrm>
          <a:off x="0" y="0"/>
          <a:ext cx="0" cy="0"/>
          <a:chOff x="0" y="0"/>
          <a:chExt cx="0" cy="0"/>
        </a:xfrm>
      </p:grpSpPr>
      <p:sp>
        <p:nvSpPr>
          <p:cNvPr id="437" name="Google Shape;437;g3adc94a52c7_0_13"/>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Kaj pa umetna inteligenca? (1/2)</a:t>
            </a:r>
            <a:endParaRPr sz="2600" b="1" i="0" u="none" strike="noStrike" cap="none">
              <a:solidFill>
                <a:srgbClr val="C52B87"/>
              </a:solidFill>
              <a:latin typeface="Calibri"/>
              <a:ea typeface="Calibri"/>
              <a:cs typeface="Calibri"/>
              <a:sym typeface="Calibri"/>
            </a:endParaRPr>
          </a:p>
        </p:txBody>
      </p:sp>
      <p:sp>
        <p:nvSpPr>
          <p:cNvPr id="438" name="Google Shape;438;g3adc94a52c7_0_13"/>
          <p:cNvSpPr/>
          <p:nvPr/>
        </p:nvSpPr>
        <p:spPr>
          <a:xfrm>
            <a:off x="678550" y="1252425"/>
            <a:ext cx="8196000" cy="4916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2"/>
              </a:buClr>
              <a:buSzPts val="1100"/>
              <a:buFont typeface="Arial"/>
              <a:buNone/>
            </a:pPr>
            <a:r>
              <a:rPr lang="sl-SI" b="0" i="0" u="none" strike="noStrike" cap="none" dirty="0">
                <a:solidFill>
                  <a:srgbClr val="5F625F"/>
                </a:solidFill>
                <a:latin typeface="Calibri"/>
                <a:ea typeface="Calibri"/>
                <a:cs typeface="Calibri"/>
                <a:sym typeface="Calibri"/>
              </a:rPr>
              <a:t>Izbrali ste </a:t>
            </a:r>
            <a:r>
              <a:rPr lang="sl-SI" b="0" i="1" u="none" strike="noStrike" cap="none" dirty="0">
                <a:solidFill>
                  <a:srgbClr val="5F625F"/>
                </a:solidFill>
                <a:latin typeface="Calibri"/>
                <a:ea typeface="Calibri"/>
                <a:cs typeface="Calibri"/>
                <a:sym typeface="Calibri"/>
              </a:rPr>
              <a:t>vrsto </a:t>
            </a:r>
            <a:r>
              <a:rPr lang="sl-SI" b="0" i="0" u="none" strike="noStrike" cap="none" dirty="0">
                <a:solidFill>
                  <a:srgbClr val="5F625F"/>
                </a:solidFill>
                <a:latin typeface="Calibri"/>
                <a:ea typeface="Calibri"/>
                <a:cs typeface="Calibri"/>
                <a:sym typeface="Calibri"/>
              </a:rPr>
              <a:t>ocenjevanja. Zdaj je naslednji izziv odločitev o vlogi tehnologije. In kaj pa umetna inteligenca? Trenutno ni soglasja o uporabi umetne inteligence, zato je to pogosto odvisno od institucionalnih smernic. Da bi vam pomagali pri odločitvi, uporabljamo dva ključna okvira:</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b="1" i="0" u="none" strike="noStrike" cap="none" dirty="0">
                <a:solidFill>
                  <a:srgbClr val="5F625F"/>
                </a:solidFill>
                <a:latin typeface="Calibri"/>
                <a:ea typeface="Calibri"/>
                <a:cs typeface="Calibri"/>
                <a:sym typeface="Calibri"/>
              </a:rPr>
              <a:t>A. Kategorizacija UCL (pristop »dovoljeno« proti »nedovoljeno«)</a:t>
            </a:r>
            <a:endParaRPr b="1"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b="0" i="0" u="none" strike="noStrike" cap="none" dirty="0" err="1">
                <a:solidFill>
                  <a:srgbClr val="5F625F"/>
                </a:solidFill>
                <a:latin typeface="Calibri"/>
                <a:ea typeface="Calibri"/>
                <a:cs typeface="Calibri"/>
                <a:sym typeface="Calibri"/>
              </a:rPr>
              <a:t>University</a:t>
            </a:r>
            <a:r>
              <a:rPr lang="sl-SI" b="0" i="0" u="none" strike="noStrike" cap="none" dirty="0">
                <a:solidFill>
                  <a:srgbClr val="5F625F"/>
                </a:solidFill>
                <a:latin typeface="Calibri"/>
                <a:ea typeface="Calibri"/>
                <a:cs typeface="Calibri"/>
                <a:sym typeface="Calibri"/>
              </a:rPr>
              <a:t> </a:t>
            </a:r>
            <a:r>
              <a:rPr lang="sl-SI" b="0" i="0" u="none" strike="noStrike" cap="none" dirty="0" err="1">
                <a:solidFill>
                  <a:srgbClr val="5F625F"/>
                </a:solidFill>
                <a:latin typeface="Calibri"/>
                <a:ea typeface="Calibri"/>
                <a:cs typeface="Calibri"/>
                <a:sym typeface="Calibri"/>
              </a:rPr>
              <a:t>College</a:t>
            </a:r>
            <a:r>
              <a:rPr lang="sl-SI" b="0" i="0" u="none" strike="noStrike" cap="none" dirty="0">
                <a:solidFill>
                  <a:srgbClr val="5F625F"/>
                </a:solidFill>
                <a:latin typeface="Calibri"/>
                <a:ea typeface="Calibri"/>
                <a:cs typeface="Calibri"/>
                <a:sym typeface="Calibri"/>
              </a:rPr>
              <a:t> London (UCL) predlaga kategorizacijo ocenjevanj, da se učencem zagotovi jasna usmeritev:</a:t>
            </a:r>
            <a:endParaRPr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Calibri"/>
              <a:buAutoNum type="arabicPeriod"/>
            </a:pPr>
            <a:r>
              <a:rPr lang="sl-SI" b="1" i="0" u="none" strike="noStrike" cap="none" dirty="0">
                <a:solidFill>
                  <a:srgbClr val="5F625F"/>
                </a:solidFill>
                <a:latin typeface="Calibri"/>
                <a:ea typeface="Calibri"/>
                <a:cs typeface="Calibri"/>
                <a:sym typeface="Calibri"/>
              </a:rPr>
              <a:t>Uporaba umetne inteligence ni dovoljena:</a:t>
            </a:r>
            <a:endParaRPr b="1" i="0" u="none" strike="noStrike" cap="none" dirty="0">
              <a:solidFill>
                <a:srgbClr val="5F625F"/>
              </a:solidFill>
              <a:latin typeface="Calibri"/>
              <a:ea typeface="Calibri"/>
              <a:cs typeface="Calibri"/>
              <a:sym typeface="Calibri"/>
            </a:endParaRPr>
          </a:p>
          <a:p>
            <a:pPr marL="914400" marR="0" lvl="1" indent="-330200" algn="l" rtl="0">
              <a:lnSpc>
                <a:spcPct val="115000"/>
              </a:lnSpc>
              <a:spcBef>
                <a:spcPts val="0"/>
              </a:spcBef>
              <a:spcAft>
                <a:spcPts val="0"/>
              </a:spcAft>
              <a:buClr>
                <a:srgbClr val="5F625F"/>
              </a:buClr>
              <a:buSzPts val="1600"/>
              <a:buFont typeface="Arial"/>
              <a:buChar char="○"/>
            </a:pPr>
            <a:r>
              <a:rPr lang="sl-SI" b="1" i="0" u="none" strike="noStrike" cap="none" dirty="0">
                <a:solidFill>
                  <a:srgbClr val="5F625F"/>
                </a:solidFill>
                <a:latin typeface="Calibri"/>
                <a:ea typeface="Calibri"/>
                <a:cs typeface="Calibri"/>
                <a:sym typeface="Calibri"/>
              </a:rPr>
              <a:t>Kdaj uporabiti: </a:t>
            </a:r>
            <a:r>
              <a:rPr lang="sl-SI" b="0" i="0" u="none" strike="noStrike" cap="none" dirty="0">
                <a:solidFill>
                  <a:srgbClr val="5F625F"/>
                </a:solidFill>
                <a:latin typeface="Calibri"/>
                <a:ea typeface="Calibri"/>
                <a:cs typeface="Calibri"/>
                <a:sym typeface="Calibri"/>
              </a:rPr>
              <a:t>Pri ocenjevanju nižjih do srednjih ravni miselnih sposobnosti, kot so dejansko znanje (spominjanje, razumevanje).</a:t>
            </a:r>
            <a:endParaRPr b="0" i="0" u="none" strike="noStrike" cap="none" dirty="0">
              <a:solidFill>
                <a:srgbClr val="5F625F"/>
              </a:solidFill>
              <a:latin typeface="Calibri"/>
              <a:ea typeface="Calibri"/>
              <a:cs typeface="Calibri"/>
              <a:sym typeface="Calibri"/>
            </a:endParaRPr>
          </a:p>
          <a:p>
            <a:pPr marL="914400" marR="0" lvl="1" indent="-330200" algn="l" rtl="0">
              <a:lnSpc>
                <a:spcPct val="115000"/>
              </a:lnSpc>
              <a:spcBef>
                <a:spcPts val="0"/>
              </a:spcBef>
              <a:spcAft>
                <a:spcPts val="0"/>
              </a:spcAft>
              <a:buClr>
                <a:srgbClr val="5F625F"/>
              </a:buClr>
              <a:buSzPts val="1600"/>
              <a:buFont typeface="Arial"/>
              <a:buChar char="○"/>
            </a:pPr>
            <a:r>
              <a:rPr lang="sl-SI" b="1" i="0" u="none" strike="noStrike" cap="none" dirty="0">
                <a:solidFill>
                  <a:srgbClr val="5F625F"/>
                </a:solidFill>
                <a:latin typeface="Calibri"/>
                <a:ea typeface="Calibri"/>
                <a:cs typeface="Calibri"/>
                <a:sym typeface="Calibri"/>
              </a:rPr>
              <a:t>Zakaj: </a:t>
            </a:r>
            <a:r>
              <a:rPr lang="sl-SI" b="0" i="0" u="none" strike="noStrike" cap="none" dirty="0">
                <a:solidFill>
                  <a:srgbClr val="5F625F"/>
                </a:solidFill>
                <a:latin typeface="Calibri"/>
                <a:ea typeface="Calibri"/>
                <a:cs typeface="Calibri"/>
                <a:sym typeface="Calibri"/>
              </a:rPr>
              <a:t>Generativna umetna inteligenca lahko te naloge zlahka opravi. Ocene v tem primeru morajo vključevati izpite brez pomoči, ustne razprave ali osebne laboratorijske vaje.</a:t>
            </a:r>
            <a:endParaRPr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Calibri"/>
              <a:buAutoNum type="arabicPeriod"/>
            </a:pPr>
            <a:r>
              <a:rPr lang="sl-SI" b="1" i="0" u="none" strike="noStrike" cap="none" dirty="0">
                <a:solidFill>
                  <a:srgbClr val="5F625F"/>
                </a:solidFill>
                <a:latin typeface="Calibri"/>
                <a:ea typeface="Calibri"/>
                <a:cs typeface="Calibri"/>
                <a:sym typeface="Calibri"/>
              </a:rPr>
              <a:t>AI dovoljena (podpora ali sestavni del):</a:t>
            </a:r>
            <a:endParaRPr b="1" i="0" u="none" strike="noStrike" cap="none" dirty="0">
              <a:solidFill>
                <a:srgbClr val="5F625F"/>
              </a:solidFill>
              <a:latin typeface="Calibri"/>
              <a:ea typeface="Calibri"/>
              <a:cs typeface="Calibri"/>
              <a:sym typeface="Calibri"/>
            </a:endParaRPr>
          </a:p>
          <a:p>
            <a:pPr marL="914400" marR="0" lvl="1" indent="-330200" algn="l" rtl="0">
              <a:lnSpc>
                <a:spcPct val="115000"/>
              </a:lnSpc>
              <a:spcBef>
                <a:spcPts val="0"/>
              </a:spcBef>
              <a:spcAft>
                <a:spcPts val="0"/>
              </a:spcAft>
              <a:buClr>
                <a:srgbClr val="5F625F"/>
              </a:buClr>
              <a:buSzPts val="1600"/>
              <a:buFont typeface="Arial"/>
              <a:buChar char="○"/>
            </a:pPr>
            <a:r>
              <a:rPr lang="sl-SI" b="1" i="0" u="none" strike="noStrike" cap="none" dirty="0">
                <a:solidFill>
                  <a:srgbClr val="5F625F"/>
                </a:solidFill>
                <a:latin typeface="Calibri"/>
                <a:ea typeface="Calibri"/>
                <a:cs typeface="Calibri"/>
                <a:sym typeface="Calibri"/>
              </a:rPr>
              <a:t>Kdaj uporabiti: </a:t>
            </a:r>
            <a:r>
              <a:rPr lang="sl-SI" b="0" i="0" u="none" strike="noStrike" cap="none" dirty="0">
                <a:solidFill>
                  <a:srgbClr val="5F625F"/>
                </a:solidFill>
                <a:latin typeface="Calibri"/>
                <a:ea typeface="Calibri"/>
                <a:cs typeface="Calibri"/>
                <a:sym typeface="Calibri"/>
              </a:rPr>
              <a:t>Pri ocenjevanju nalog višjega reda, kot so reševanje večplastnih problemov ali ustvarjanje vsebin.</a:t>
            </a:r>
            <a:endParaRPr b="0" i="0" u="none" strike="noStrike" cap="none" dirty="0">
              <a:solidFill>
                <a:srgbClr val="5F625F"/>
              </a:solidFill>
              <a:latin typeface="Calibri"/>
              <a:ea typeface="Calibri"/>
              <a:cs typeface="Calibri"/>
              <a:sym typeface="Calibri"/>
            </a:endParaRPr>
          </a:p>
          <a:p>
            <a:pPr marL="914400" marR="0" lvl="1" indent="-330200" algn="l" rtl="0">
              <a:lnSpc>
                <a:spcPct val="115000"/>
              </a:lnSpc>
              <a:spcBef>
                <a:spcPts val="0"/>
              </a:spcBef>
              <a:spcAft>
                <a:spcPts val="0"/>
              </a:spcAft>
              <a:buClr>
                <a:srgbClr val="5F625F"/>
              </a:buClr>
              <a:buSzPts val="1600"/>
              <a:buFont typeface="Arial"/>
              <a:buChar char="○"/>
            </a:pPr>
            <a:r>
              <a:rPr lang="sl-SI" b="1" i="0" u="none" strike="noStrike" cap="none" dirty="0">
                <a:solidFill>
                  <a:srgbClr val="5F625F"/>
                </a:solidFill>
                <a:latin typeface="Calibri"/>
                <a:ea typeface="Calibri"/>
                <a:cs typeface="Calibri"/>
                <a:sym typeface="Calibri"/>
              </a:rPr>
              <a:t>Način podpore: </a:t>
            </a:r>
            <a:r>
              <a:rPr lang="sl-SI" b="0" i="0" u="none" strike="noStrike" cap="none" dirty="0">
                <a:solidFill>
                  <a:srgbClr val="5F625F"/>
                </a:solidFill>
                <a:latin typeface="Calibri"/>
                <a:ea typeface="Calibri"/>
                <a:cs typeface="Calibri"/>
                <a:sym typeface="Calibri"/>
              </a:rPr>
              <a:t>AI pomaga pri </a:t>
            </a:r>
            <a:r>
              <a:rPr lang="sl-SI" b="0" i="0" u="none" strike="noStrike" cap="none" dirty="0" err="1">
                <a:solidFill>
                  <a:srgbClr val="5F625F"/>
                </a:solidFill>
                <a:latin typeface="Calibri"/>
                <a:ea typeface="Calibri"/>
                <a:cs typeface="Calibri"/>
                <a:sym typeface="Calibri"/>
              </a:rPr>
              <a:t>brainstormingu</a:t>
            </a:r>
            <a:r>
              <a:rPr lang="sl-SI" b="0" i="0" u="none" strike="noStrike" cap="none" dirty="0">
                <a:solidFill>
                  <a:srgbClr val="5F625F"/>
                </a:solidFill>
                <a:latin typeface="Calibri"/>
                <a:ea typeface="Calibri"/>
                <a:cs typeface="Calibri"/>
                <a:sym typeface="Calibri"/>
              </a:rPr>
              <a:t>, načrtovanju ali lektoriranju.</a:t>
            </a:r>
            <a:endParaRPr b="0" i="0" u="none" strike="noStrike" cap="none" dirty="0">
              <a:solidFill>
                <a:srgbClr val="5F625F"/>
              </a:solidFill>
              <a:latin typeface="Calibri"/>
              <a:ea typeface="Calibri"/>
              <a:cs typeface="Calibri"/>
              <a:sym typeface="Calibri"/>
            </a:endParaRPr>
          </a:p>
          <a:p>
            <a:pPr marL="914400" marR="0" lvl="1" indent="-330200" algn="l" rtl="0">
              <a:lnSpc>
                <a:spcPct val="115000"/>
              </a:lnSpc>
              <a:spcBef>
                <a:spcPts val="0"/>
              </a:spcBef>
              <a:spcAft>
                <a:spcPts val="0"/>
              </a:spcAft>
              <a:buClr>
                <a:srgbClr val="5F625F"/>
              </a:buClr>
              <a:buSzPts val="1600"/>
              <a:buFont typeface="Arial"/>
              <a:buChar char="○"/>
            </a:pPr>
            <a:r>
              <a:rPr lang="sl-SI" b="1" i="0" u="none" strike="noStrike" cap="none" dirty="0">
                <a:solidFill>
                  <a:srgbClr val="5F625F"/>
                </a:solidFill>
                <a:latin typeface="Calibri"/>
                <a:ea typeface="Calibri"/>
                <a:cs typeface="Calibri"/>
                <a:sym typeface="Calibri"/>
              </a:rPr>
              <a:t>Integralni način: </a:t>
            </a:r>
            <a:r>
              <a:rPr lang="sl-SI" b="0" i="0" u="none" strike="noStrike" cap="none" dirty="0">
                <a:solidFill>
                  <a:srgbClr val="5F625F"/>
                </a:solidFill>
                <a:latin typeface="Calibri"/>
                <a:ea typeface="Calibri"/>
                <a:cs typeface="Calibri"/>
                <a:sym typeface="Calibri"/>
              </a:rPr>
              <a:t>AI se uporablja skozi celoten proces (npr. ustvarjanje kode, primerjava človeških in AI vsebin).</a:t>
            </a: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120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p:txBody>
      </p:sp>
      <p:pic>
        <p:nvPicPr>
          <p:cNvPr id="439" name="Google Shape;439;g3adc94a52c7_0_13"/>
          <p:cNvPicPr preferRelativeResize="0">
            <a:picLocks noGrp="1"/>
          </p:cNvPicPr>
          <p:nvPr>
            <p:ph type="pic" idx="2"/>
          </p:nvPr>
        </p:nvPicPr>
        <p:blipFill rotWithShape="1">
          <a:blip r:embed="rId4">
            <a:alphaModFix/>
          </a:blip>
          <a:srcRect t="3917" b="3908"/>
          <a:stretch/>
        </p:blipFill>
        <p:spPr>
          <a:xfrm>
            <a:off x="8792650" y="1766850"/>
            <a:ext cx="3172500" cy="2924100"/>
          </a:xfrm>
          <a:prstGeom prst="rect">
            <a:avLst/>
          </a:prstGeom>
          <a:noFill/>
          <a:ln>
            <a:noFill/>
          </a:ln>
        </p:spPr>
      </p:pic>
      <p:pic>
        <p:nvPicPr>
          <p:cNvPr id="5" name="Slika 4">
            <a:extLst>
              <a:ext uri="{FF2B5EF4-FFF2-40B4-BE49-F238E27FC236}">
                <a16:creationId xmlns:a16="http://schemas.microsoft.com/office/drawing/2014/main" id="{D0006000-FE8F-4756-BEBB-81611F927037}"/>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CCCA401A-1215-4DA1-9C9E-E42A99C847DB}"/>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43"/>
        <p:cNvGrpSpPr/>
        <p:nvPr/>
      </p:nvGrpSpPr>
      <p:grpSpPr>
        <a:xfrm>
          <a:off x="0" y="0"/>
          <a:ext cx="0" cy="0"/>
          <a:chOff x="0" y="0"/>
          <a:chExt cx="0" cy="0"/>
        </a:xfrm>
      </p:grpSpPr>
      <p:sp>
        <p:nvSpPr>
          <p:cNvPr id="444" name="Google Shape;444;g3adc94a52c7_0_20"/>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Kaj pa umetna inteligenca? (2/2)</a:t>
            </a:r>
            <a:endParaRPr sz="2600" b="1" i="0" u="none" strike="noStrike" cap="none">
              <a:solidFill>
                <a:srgbClr val="C52B87"/>
              </a:solidFill>
              <a:latin typeface="Calibri"/>
              <a:ea typeface="Calibri"/>
              <a:cs typeface="Calibri"/>
              <a:sym typeface="Calibri"/>
            </a:endParaRPr>
          </a:p>
        </p:txBody>
      </p:sp>
      <p:sp>
        <p:nvSpPr>
          <p:cNvPr id="445" name="Google Shape;445;g3adc94a52c7_0_20"/>
          <p:cNvSpPr/>
          <p:nvPr/>
        </p:nvSpPr>
        <p:spPr>
          <a:xfrm>
            <a:off x="678550" y="1252425"/>
            <a:ext cx="8086200" cy="4916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2"/>
              </a:buClr>
              <a:buSzPts val="1100"/>
              <a:buFont typeface="Arial"/>
              <a:buNone/>
            </a:pPr>
            <a:r>
              <a:rPr lang="sl-SI" b="1" i="0" u="none" strike="noStrike" cap="none" dirty="0">
                <a:solidFill>
                  <a:srgbClr val="5F625F"/>
                </a:solidFill>
                <a:latin typeface="Calibri"/>
                <a:ea typeface="Calibri"/>
                <a:cs typeface="Calibri"/>
                <a:sym typeface="Calibri"/>
              </a:rPr>
              <a:t>B. </a:t>
            </a:r>
            <a:r>
              <a:rPr lang="sl-SI" b="1" i="0" u="none" strike="noStrike" cap="none" dirty="0" err="1">
                <a:solidFill>
                  <a:srgbClr val="5F625F"/>
                </a:solidFill>
                <a:latin typeface="Calibri"/>
                <a:ea typeface="Calibri"/>
                <a:cs typeface="Calibri"/>
                <a:sym typeface="Calibri"/>
              </a:rPr>
              <a:t>Furzeova</a:t>
            </a:r>
            <a:r>
              <a:rPr lang="sl-SI" b="1" i="0" u="none" strike="noStrike" cap="none" dirty="0">
                <a:solidFill>
                  <a:srgbClr val="5F625F"/>
                </a:solidFill>
                <a:latin typeface="Calibri"/>
                <a:ea typeface="Calibri"/>
                <a:cs typeface="Calibri"/>
                <a:sym typeface="Calibri"/>
              </a:rPr>
              <a:t> lestvica za ocenjevanje umetne inteligence</a:t>
            </a:r>
            <a:endParaRPr b="1"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chemeClr val="dk2"/>
              </a:buClr>
              <a:buSzPts val="1100"/>
              <a:buFont typeface="Arial"/>
              <a:buNone/>
            </a:pPr>
            <a:r>
              <a:rPr lang="sl-SI" b="0" i="0" u="none" strike="noStrike" cap="none" dirty="0">
                <a:solidFill>
                  <a:srgbClr val="5F625F"/>
                </a:solidFill>
                <a:latin typeface="Calibri"/>
                <a:ea typeface="Calibri"/>
                <a:cs typeface="Calibri"/>
                <a:sym typeface="Calibri"/>
              </a:rPr>
              <a:t>Da bi ugotovili, ali in kje se AI »prilega«, lahko sledimo </a:t>
            </a:r>
            <a:r>
              <a:rPr lang="sl-SI" b="0" i="0" u="none" strike="noStrike" cap="none" dirty="0" err="1">
                <a:solidFill>
                  <a:srgbClr val="5F625F"/>
                </a:solidFill>
                <a:latin typeface="Calibri"/>
                <a:ea typeface="Calibri"/>
                <a:cs typeface="Calibri"/>
                <a:sym typeface="Calibri"/>
              </a:rPr>
              <a:t>Furzejevi</a:t>
            </a:r>
            <a:r>
              <a:rPr lang="sl-SI" b="0" i="0" u="none" strike="noStrike" cap="none" dirty="0">
                <a:solidFill>
                  <a:srgbClr val="5F625F"/>
                </a:solidFill>
                <a:latin typeface="Calibri"/>
                <a:ea typeface="Calibri"/>
                <a:cs typeface="Calibri"/>
                <a:sym typeface="Calibri"/>
              </a:rPr>
              <a:t> lestvici. To pomaga določiti »stopnjo« dopustnosti AI.</a:t>
            </a:r>
            <a:endParaRPr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Char char="●"/>
            </a:pPr>
            <a:r>
              <a:rPr lang="sl-SI" b="1" i="0" u="none" strike="noStrike" cap="none" dirty="0">
                <a:solidFill>
                  <a:srgbClr val="5F625F"/>
                </a:solidFill>
                <a:latin typeface="Calibri"/>
                <a:ea typeface="Calibri"/>
                <a:cs typeface="Calibri"/>
                <a:sym typeface="Calibri"/>
              </a:rPr>
              <a:t>Brez umetne inteligence: </a:t>
            </a:r>
            <a:r>
              <a:rPr lang="sl-SI" b="0" i="0" u="none" strike="noStrike" cap="none" dirty="0">
                <a:solidFill>
                  <a:srgbClr val="5F625F"/>
                </a:solidFill>
                <a:latin typeface="Calibri"/>
                <a:ea typeface="Calibri"/>
                <a:cs typeface="Calibri"/>
                <a:sym typeface="Calibri"/>
              </a:rPr>
              <a:t>Učenci uporabljajo le svoje znanje; umetna inteligenca je v vseh fazah strogo prepovedana.</a:t>
            </a:r>
            <a:endParaRPr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b="1" i="0" u="none" strike="noStrike" cap="none" dirty="0">
                <a:solidFill>
                  <a:srgbClr val="5F625F"/>
                </a:solidFill>
                <a:latin typeface="Calibri"/>
                <a:ea typeface="Calibri"/>
                <a:cs typeface="Calibri"/>
                <a:sym typeface="Calibri"/>
              </a:rPr>
              <a:t>AI za ustvarjanje idej: </a:t>
            </a:r>
            <a:r>
              <a:rPr lang="sl-SI" b="0" i="0" u="none" strike="noStrike" cap="none" dirty="0">
                <a:solidFill>
                  <a:srgbClr val="5F625F"/>
                </a:solidFill>
                <a:latin typeface="Calibri"/>
                <a:ea typeface="Calibri"/>
                <a:cs typeface="Calibri"/>
                <a:sym typeface="Calibri"/>
              </a:rPr>
              <a:t>AI je dovoljena za </a:t>
            </a:r>
            <a:r>
              <a:rPr lang="sl-SI" b="0" i="0" u="none" strike="noStrike" cap="none" dirty="0" err="1">
                <a:solidFill>
                  <a:srgbClr val="5F625F"/>
                </a:solidFill>
                <a:latin typeface="Calibri"/>
                <a:ea typeface="Calibri"/>
                <a:cs typeface="Calibri"/>
                <a:sym typeface="Calibri"/>
              </a:rPr>
              <a:t>brainstorming</a:t>
            </a:r>
            <a:r>
              <a:rPr lang="sl-SI" b="0" i="0" u="none" strike="noStrike" cap="none" dirty="0">
                <a:solidFill>
                  <a:srgbClr val="5F625F"/>
                </a:solidFill>
                <a:latin typeface="Calibri"/>
                <a:ea typeface="Calibri"/>
                <a:cs typeface="Calibri"/>
                <a:sym typeface="Calibri"/>
              </a:rPr>
              <a:t> in prve osnutke, vendar ne za končno oddajo.</a:t>
            </a:r>
            <a:endParaRPr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b="1" i="0" u="none" strike="noStrike" cap="none" dirty="0">
                <a:solidFill>
                  <a:srgbClr val="5F625F"/>
                </a:solidFill>
                <a:latin typeface="Calibri"/>
                <a:ea typeface="Calibri"/>
                <a:cs typeface="Calibri"/>
                <a:sym typeface="Calibri"/>
              </a:rPr>
              <a:t>Umetna inteligenca za urejanje: </a:t>
            </a:r>
            <a:r>
              <a:rPr lang="sl-SI" b="0" i="0" u="none" strike="noStrike" cap="none" dirty="0">
                <a:solidFill>
                  <a:srgbClr val="5F625F"/>
                </a:solidFill>
                <a:latin typeface="Calibri"/>
                <a:ea typeface="Calibri"/>
                <a:cs typeface="Calibri"/>
                <a:sym typeface="Calibri"/>
              </a:rPr>
              <a:t>umetna inteligenca predlaga izboljšave (npr. jezik/skladnja), vendar ne ustvarja nove vsebine.</a:t>
            </a:r>
            <a:endParaRPr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b="1" i="0" u="none" strike="noStrike" cap="none" dirty="0">
                <a:solidFill>
                  <a:srgbClr val="5F625F"/>
                </a:solidFill>
                <a:latin typeface="Calibri"/>
                <a:ea typeface="Calibri"/>
                <a:cs typeface="Calibri"/>
                <a:sym typeface="Calibri"/>
              </a:rPr>
              <a:t>AI za izvedbo naloge: </a:t>
            </a:r>
            <a:r>
              <a:rPr lang="sl-SI" b="0" i="0" u="none" strike="noStrike" cap="none" dirty="0">
                <a:solidFill>
                  <a:srgbClr val="5F625F"/>
                </a:solidFill>
                <a:latin typeface="Calibri"/>
                <a:ea typeface="Calibri"/>
                <a:cs typeface="Calibri"/>
                <a:sym typeface="Calibri"/>
              </a:rPr>
              <a:t>AI ustvari določene dele ocene, učenci pa kritično razmišljajo o tej vsebini.</a:t>
            </a:r>
            <a:endParaRPr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b="1" i="0" u="none" strike="noStrike" cap="none" dirty="0">
                <a:solidFill>
                  <a:srgbClr val="5F625F"/>
                </a:solidFill>
                <a:latin typeface="Calibri"/>
                <a:ea typeface="Calibri"/>
                <a:cs typeface="Calibri"/>
                <a:sym typeface="Calibri"/>
              </a:rPr>
              <a:t>Popolna AI: </a:t>
            </a:r>
            <a:r>
              <a:rPr lang="sl-SI" b="0" i="0" u="none" strike="noStrike" cap="none" dirty="0">
                <a:solidFill>
                  <a:srgbClr val="5F625F"/>
                </a:solidFill>
                <a:latin typeface="Calibri"/>
                <a:ea typeface="Calibri"/>
                <a:cs typeface="Calibri"/>
                <a:sym typeface="Calibri"/>
              </a:rPr>
              <a:t>»Sodelovanje med človekom in AI«, pri katerem AI deluje kot študijski partner ali soustvarjalec.</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»Če dovolimo uporabo umetne inteligence pri </a:t>
            </a:r>
            <a:r>
              <a:rPr lang="sl-SI" b="0" i="0" u="none" strike="noStrike" cap="none" dirty="0" err="1">
                <a:solidFill>
                  <a:srgbClr val="5F625F"/>
                </a:solidFill>
                <a:latin typeface="Calibri"/>
                <a:ea typeface="Calibri"/>
                <a:cs typeface="Calibri"/>
                <a:sym typeface="Calibri"/>
              </a:rPr>
              <a:t>sumativnem</a:t>
            </a:r>
            <a:r>
              <a:rPr lang="sl-SI" b="0" i="0" u="none" strike="noStrike" cap="none" dirty="0">
                <a:solidFill>
                  <a:srgbClr val="5F625F"/>
                </a:solidFill>
                <a:latin typeface="Calibri"/>
                <a:ea typeface="Calibri"/>
                <a:cs typeface="Calibri"/>
                <a:sym typeface="Calibri"/>
              </a:rPr>
              <a:t> ocenjevanju, ali še vedno merimo sposobnosti učenca ali sposobnosti orodja?«</a:t>
            </a:r>
            <a:endParaRPr b="0" i="0" u="none" strike="noStrike" cap="none" dirty="0">
              <a:solidFill>
                <a:srgbClr val="5F625F"/>
              </a:solidFill>
              <a:latin typeface="Calibri"/>
              <a:ea typeface="Calibri"/>
              <a:cs typeface="Calibri"/>
              <a:sym typeface="Calibri"/>
            </a:endParaRPr>
          </a:p>
          <a:p>
            <a:pPr marL="0" marR="0" lvl="0" indent="0" algn="just" rtl="0">
              <a:lnSpc>
                <a:spcPct val="100000"/>
              </a:lnSpc>
              <a:spcBef>
                <a:spcPts val="120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p:txBody>
      </p:sp>
      <p:pic>
        <p:nvPicPr>
          <p:cNvPr id="446" name="Google Shape;446;g3adc94a52c7_0_20"/>
          <p:cNvPicPr preferRelativeResize="0">
            <a:picLocks noGrp="1"/>
          </p:cNvPicPr>
          <p:nvPr>
            <p:ph type="pic" idx="2"/>
          </p:nvPr>
        </p:nvPicPr>
        <p:blipFill rotWithShape="1">
          <a:blip r:embed="rId4">
            <a:alphaModFix/>
          </a:blip>
          <a:srcRect t="3917" b="3908"/>
          <a:stretch/>
        </p:blipFill>
        <p:spPr>
          <a:xfrm>
            <a:off x="8792650" y="1766850"/>
            <a:ext cx="3172500" cy="2924100"/>
          </a:xfrm>
          <a:prstGeom prst="rect">
            <a:avLst/>
          </a:prstGeom>
          <a:noFill/>
          <a:ln>
            <a:noFill/>
          </a:ln>
        </p:spPr>
      </p:pic>
      <p:pic>
        <p:nvPicPr>
          <p:cNvPr id="5" name="Slika 4">
            <a:extLst>
              <a:ext uri="{FF2B5EF4-FFF2-40B4-BE49-F238E27FC236}">
                <a16:creationId xmlns:a16="http://schemas.microsoft.com/office/drawing/2014/main" id="{E378BD27-058A-4221-94FB-C10332144D79}"/>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D6174A13-C352-4C1B-BB70-ADCCAC1C94FF}"/>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50"/>
        <p:cNvGrpSpPr/>
        <p:nvPr/>
      </p:nvGrpSpPr>
      <p:grpSpPr>
        <a:xfrm>
          <a:off x="0" y="0"/>
          <a:ext cx="0" cy="0"/>
          <a:chOff x="0" y="0"/>
          <a:chExt cx="0" cy="0"/>
        </a:xfrm>
      </p:grpSpPr>
      <p:pic>
        <p:nvPicPr>
          <p:cNvPr id="451" name="Google Shape;451;p5"/>
          <p:cNvPicPr preferRelativeResize="0">
            <a:picLocks noGrp="1"/>
          </p:cNvPicPr>
          <p:nvPr>
            <p:ph type="pic" idx="2"/>
          </p:nvPr>
        </p:nvPicPr>
        <p:blipFill rotWithShape="1">
          <a:blip r:embed="rId4">
            <a:alphaModFix/>
          </a:blip>
          <a:srcRect t="3908" b="3908"/>
          <a:stretch/>
        </p:blipFill>
        <p:spPr>
          <a:xfrm>
            <a:off x="7922622" y="2256002"/>
            <a:ext cx="3700800" cy="3411601"/>
          </a:xfrm>
          <a:prstGeom prst="rect">
            <a:avLst/>
          </a:prstGeom>
          <a:noFill/>
          <a:ln>
            <a:noFill/>
          </a:ln>
        </p:spPr>
      </p:pic>
      <p:sp>
        <p:nvSpPr>
          <p:cNvPr id="452" name="Google Shape;452;p5"/>
          <p:cNvSpPr txBox="1"/>
          <p:nvPr/>
        </p:nvSpPr>
        <p:spPr>
          <a:xfrm>
            <a:off x="568482" y="4879"/>
            <a:ext cx="9601200" cy="114238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Primer iz prakse (1/2)</a:t>
            </a:r>
            <a:endParaRPr sz="2600" b="1" i="0" u="none" strike="noStrike" cap="none">
              <a:solidFill>
                <a:srgbClr val="C52B87"/>
              </a:solidFill>
              <a:latin typeface="Calibri"/>
              <a:ea typeface="Calibri"/>
              <a:cs typeface="Calibri"/>
              <a:sym typeface="Calibri"/>
            </a:endParaRPr>
          </a:p>
        </p:txBody>
      </p:sp>
      <p:sp>
        <p:nvSpPr>
          <p:cNvPr id="453" name="Google Shape;453;p5"/>
          <p:cNvSpPr/>
          <p:nvPr/>
        </p:nvSpPr>
        <p:spPr>
          <a:xfrm>
            <a:off x="649200" y="1330499"/>
            <a:ext cx="6648000" cy="45942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1400"/>
              </a:spcBef>
              <a:spcAft>
                <a:spcPts val="0"/>
              </a:spcAft>
              <a:buClr>
                <a:schemeClr val="dk2"/>
              </a:buClr>
              <a:buSzPts val="1100"/>
              <a:buFont typeface="Arial"/>
              <a:buNone/>
            </a:pPr>
            <a:r>
              <a:rPr lang="sl-SI" sz="1600" b="1" i="0" u="none" strike="noStrike" cap="none" dirty="0">
                <a:solidFill>
                  <a:srgbClr val="5F625F"/>
                </a:solidFill>
                <a:latin typeface="Calibri"/>
                <a:ea typeface="Calibri"/>
                <a:cs typeface="Calibri"/>
                <a:sym typeface="Calibri"/>
              </a:rPr>
              <a:t>Kontekst:</a:t>
            </a:r>
            <a:endParaRPr sz="1600" b="1" i="0" u="none" strike="noStrike" cap="none" dirty="0">
              <a:solidFill>
                <a:srgbClr val="5F625F"/>
              </a:solidFill>
              <a:latin typeface="Calibri"/>
              <a:ea typeface="Calibri"/>
              <a:cs typeface="Calibri"/>
              <a:sym typeface="Calibri"/>
            </a:endParaRPr>
          </a:p>
          <a:p>
            <a:pPr marL="0" marR="0" lvl="0" indent="0" algn="l" rtl="0">
              <a:lnSpc>
                <a:spcPct val="115000"/>
              </a:lnSpc>
              <a:spcBef>
                <a:spcPts val="1400"/>
              </a:spcBef>
              <a:spcAft>
                <a:spcPts val="0"/>
              </a:spcAft>
              <a:buClr>
                <a:schemeClr val="dk2"/>
              </a:buClr>
              <a:buSzPts val="1100"/>
              <a:buFont typeface="Arial"/>
              <a:buNone/>
            </a:pPr>
            <a:r>
              <a:rPr lang="sl-SI" sz="1600" b="0" i="0" u="none" strike="noStrike" cap="none" dirty="0" err="1">
                <a:solidFill>
                  <a:srgbClr val="5F625F"/>
                </a:solidFill>
                <a:latin typeface="Calibri"/>
                <a:ea typeface="Calibri"/>
                <a:cs typeface="Calibri"/>
                <a:sym typeface="Calibri"/>
              </a:rPr>
              <a:t>Nikos</a:t>
            </a:r>
            <a:r>
              <a:rPr lang="sl-SI" sz="1600" b="0" i="0" u="none" strike="noStrike" cap="none" dirty="0">
                <a:solidFill>
                  <a:srgbClr val="5F625F"/>
                </a:solidFill>
                <a:latin typeface="Calibri"/>
                <a:ea typeface="Calibri"/>
                <a:cs typeface="Calibri"/>
                <a:sym typeface="Calibri"/>
              </a:rPr>
              <a:t> je izobraževalec v Centru za poklicno usposabljanje (KEK) v </a:t>
            </a:r>
            <a:r>
              <a:rPr lang="sl-SI" sz="1600" b="0" i="0" u="none" strike="noStrike" cap="none" dirty="0" err="1">
                <a:solidFill>
                  <a:srgbClr val="5F625F"/>
                </a:solidFill>
                <a:latin typeface="Calibri"/>
                <a:ea typeface="Calibri"/>
                <a:cs typeface="Calibri"/>
                <a:sym typeface="Calibri"/>
              </a:rPr>
              <a:t>Ioannini</a:t>
            </a:r>
            <a:r>
              <a:rPr lang="sl-SI" sz="1600" b="0" i="0" u="none" strike="noStrike" cap="none" dirty="0">
                <a:solidFill>
                  <a:srgbClr val="5F625F"/>
                </a:solidFill>
                <a:latin typeface="Calibri"/>
                <a:ea typeface="Calibri"/>
                <a:cs typeface="Calibri"/>
                <a:sym typeface="Calibri"/>
              </a:rPr>
              <a:t>. Vodi hibridni tečaj z naslovom </a:t>
            </a:r>
            <a:r>
              <a:rPr lang="sl-SI" sz="1600" b="0" i="1" u="none" strike="noStrike" cap="none" dirty="0">
                <a:solidFill>
                  <a:srgbClr val="5F625F"/>
                </a:solidFill>
                <a:latin typeface="Calibri"/>
                <a:ea typeface="Calibri"/>
                <a:cs typeface="Calibri"/>
                <a:sym typeface="Calibri"/>
              </a:rPr>
              <a:t>»Trajnostno upravljanje malih turističnih enot«. </a:t>
            </a:r>
            <a:r>
              <a:rPr lang="sl-SI" sz="1600" b="0" i="0" u="none" strike="noStrike" cap="none" dirty="0">
                <a:solidFill>
                  <a:srgbClr val="5F625F"/>
                </a:solidFill>
                <a:latin typeface="Calibri"/>
                <a:ea typeface="Calibri"/>
                <a:cs typeface="Calibri"/>
                <a:sym typeface="Calibri"/>
              </a:rPr>
              <a:t>Njegovo skupino sestavlja 20 lastnikov majhnih penzionov in družinskih tavern. Večina jih je starejših od 45 let, imajo izkušnje v gostinstvu, vendar se spopadajo s sodobnim trženjem. </a:t>
            </a:r>
            <a:endParaRPr sz="1600" b="0" i="0" u="none" strike="noStrike" cap="none" dirty="0">
              <a:solidFill>
                <a:srgbClr val="5F625F"/>
              </a:solidFill>
              <a:latin typeface="Calibri"/>
              <a:ea typeface="Calibri"/>
              <a:cs typeface="Calibri"/>
              <a:sym typeface="Calibri"/>
            </a:endParaRPr>
          </a:p>
          <a:p>
            <a:pPr marL="0" marR="0" lvl="0" indent="0" algn="l" rtl="0">
              <a:lnSpc>
                <a:spcPct val="115000"/>
              </a:lnSpc>
              <a:spcBef>
                <a:spcPts val="1400"/>
              </a:spcBef>
              <a:spcAft>
                <a:spcPts val="0"/>
              </a:spcAft>
              <a:buClr>
                <a:schemeClr val="dk2"/>
              </a:buClr>
              <a:buSzPts val="1100"/>
              <a:buFont typeface="Arial"/>
              <a:buNone/>
            </a:pPr>
            <a:r>
              <a:rPr lang="sl-SI" sz="1600" b="1" i="0" u="none" strike="noStrike" cap="none" dirty="0">
                <a:solidFill>
                  <a:srgbClr val="5F625F"/>
                </a:solidFill>
                <a:latin typeface="Calibri"/>
                <a:ea typeface="Calibri"/>
                <a:cs typeface="Calibri"/>
                <a:sym typeface="Calibri"/>
              </a:rPr>
              <a:t>Izziv:</a:t>
            </a:r>
            <a:endParaRPr sz="1600" b="1"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1200"/>
              </a:spcBef>
              <a:spcAft>
                <a:spcPts val="0"/>
              </a:spcAft>
              <a:buClr>
                <a:srgbClr val="5F625F"/>
              </a:buClr>
              <a:buSzPts val="1600"/>
              <a:buFont typeface="Arial"/>
              <a:buChar char="●"/>
            </a:pPr>
            <a:r>
              <a:rPr lang="sl-SI" sz="1600" b="0" i="0" u="none" strike="noStrike" cap="none" dirty="0">
                <a:solidFill>
                  <a:srgbClr val="5F625F"/>
                </a:solidFill>
                <a:latin typeface="Calibri"/>
                <a:ea typeface="Calibri"/>
                <a:cs typeface="Calibri"/>
                <a:sym typeface="Calibri"/>
              </a:rPr>
              <a:t>Udeleženci izpite obravnavajo kot izgubo časa; zanima jih le povečanje števila rezervacij za prihajajočo sezono.</a:t>
            </a:r>
            <a:endParaRPr sz="1600" b="0" i="0" u="none" strike="noStrike" cap="none" dirty="0">
              <a:solidFill>
                <a:srgbClr val="5F625F"/>
              </a:solidFill>
              <a:latin typeface="Calibri"/>
              <a:ea typeface="Calibri"/>
              <a:cs typeface="Calibri"/>
              <a:sym typeface="Calibri"/>
            </a:endParaRPr>
          </a:p>
          <a:p>
            <a:pPr marL="457200" marR="0" lvl="0" indent="-330200" algn="l" rtl="0">
              <a:lnSpc>
                <a:spcPct val="115000"/>
              </a:lnSpc>
              <a:spcBef>
                <a:spcPts val="0"/>
              </a:spcBef>
              <a:spcAft>
                <a:spcPts val="0"/>
              </a:spcAft>
              <a:buClr>
                <a:srgbClr val="5F625F"/>
              </a:buClr>
              <a:buSzPts val="1600"/>
              <a:buFont typeface="Arial"/>
              <a:buChar char="●"/>
            </a:pPr>
            <a:r>
              <a:rPr lang="sl-SI" sz="1600" b="0" i="0" u="none" strike="noStrike" cap="none" dirty="0">
                <a:solidFill>
                  <a:srgbClr val="5F625F"/>
                </a:solidFill>
                <a:latin typeface="Calibri"/>
                <a:ea typeface="Calibri"/>
                <a:cs typeface="Calibri"/>
                <a:sym typeface="Calibri"/>
              </a:rPr>
              <a:t>Z mednarodnimi turisti morajo komunicirati v angleščini, vendar jim pogosto primanjkuje samozavesti, zato se zanašajo na prevajalska orodja, ne da bi preverili kakovost prevoda.</a:t>
            </a:r>
            <a:endParaRPr sz="1600"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sz="1600" b="0" i="0" u="none" strike="noStrike" cap="none" dirty="0" err="1">
                <a:solidFill>
                  <a:srgbClr val="5F625F"/>
                </a:solidFill>
                <a:latin typeface="Calibri"/>
                <a:ea typeface="Calibri"/>
                <a:cs typeface="Calibri"/>
                <a:sym typeface="Calibri"/>
              </a:rPr>
              <a:t>Nikos</a:t>
            </a:r>
            <a:r>
              <a:rPr lang="sl-SI" sz="1600" b="0" i="0" u="none" strike="noStrike" cap="none" dirty="0">
                <a:solidFill>
                  <a:srgbClr val="5F625F"/>
                </a:solidFill>
                <a:latin typeface="Calibri"/>
                <a:ea typeface="Calibri"/>
                <a:cs typeface="Calibri"/>
                <a:sym typeface="Calibri"/>
              </a:rPr>
              <a:t> mora preoblikovati ocenjevanje, da bo »avtentično«, in zagotoviti, da naloge odražajo resnične situacije.</a:t>
            </a:r>
            <a:endParaRPr sz="1600"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1200"/>
              </a:spcAft>
              <a:buClr>
                <a:schemeClr val="dk2"/>
              </a:buClr>
              <a:buSzPts val="1100"/>
              <a:buFont typeface="Arial"/>
              <a:buNone/>
            </a:pPr>
            <a:endParaRPr sz="1600" b="0" i="0" u="none" strike="noStrike" cap="none" dirty="0">
              <a:solidFill>
                <a:srgbClr val="5F625F"/>
              </a:solidFill>
              <a:latin typeface="Calibri"/>
              <a:ea typeface="Calibri"/>
              <a:cs typeface="Calibri"/>
              <a:sym typeface="Calibri"/>
            </a:endParaRPr>
          </a:p>
        </p:txBody>
      </p:sp>
      <p:pic>
        <p:nvPicPr>
          <p:cNvPr id="5" name="Slika 4">
            <a:extLst>
              <a:ext uri="{FF2B5EF4-FFF2-40B4-BE49-F238E27FC236}">
                <a16:creationId xmlns:a16="http://schemas.microsoft.com/office/drawing/2014/main" id="{AECD7CA8-1D3C-4A6B-879C-F241784CE668}"/>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C1125884-4B34-4D4B-BE02-A093A50E38E5}"/>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a:blip r:embed="rId3">
            <a:alphaModFix/>
          </a:blip>
          <a:stretch>
            <a:fillRect/>
          </a:stretch>
        </a:blipFill>
        <a:effectLst/>
      </p:bgPr>
    </p:bg>
    <p:spTree>
      <p:nvGrpSpPr>
        <p:cNvPr id="1" name="Shape 457"/>
        <p:cNvGrpSpPr/>
        <p:nvPr/>
      </p:nvGrpSpPr>
      <p:grpSpPr>
        <a:xfrm>
          <a:off x="0" y="0"/>
          <a:ext cx="0" cy="0"/>
          <a:chOff x="0" y="0"/>
          <a:chExt cx="0" cy="0"/>
        </a:xfrm>
      </p:grpSpPr>
      <p:sp>
        <p:nvSpPr>
          <p:cNvPr id="458" name="Google Shape;458;g3adc94a52c7_0_33"/>
          <p:cNvSpPr txBox="1"/>
          <p:nvPr/>
        </p:nvSpPr>
        <p:spPr>
          <a:xfrm>
            <a:off x="568482" y="4879"/>
            <a:ext cx="9601200" cy="1142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C52B87"/>
              </a:buClr>
              <a:buSzPts val="2600"/>
              <a:buFont typeface="Calibri"/>
              <a:buNone/>
            </a:pPr>
            <a:r>
              <a:rPr lang="sl-SI" sz="2600" b="1" i="0" u="none" strike="noStrike" cap="none">
                <a:solidFill>
                  <a:srgbClr val="C52B87"/>
                </a:solidFill>
                <a:latin typeface="Calibri"/>
                <a:ea typeface="Calibri"/>
                <a:cs typeface="Calibri"/>
                <a:sym typeface="Calibri"/>
              </a:rPr>
              <a:t>Primer iz prakse (2/2)</a:t>
            </a:r>
            <a:endParaRPr sz="2600" b="1" i="0" u="none" strike="noStrike" cap="none">
              <a:solidFill>
                <a:srgbClr val="C52B87"/>
              </a:solidFill>
              <a:latin typeface="Calibri"/>
              <a:ea typeface="Calibri"/>
              <a:cs typeface="Calibri"/>
              <a:sym typeface="Calibri"/>
            </a:endParaRPr>
          </a:p>
        </p:txBody>
      </p:sp>
      <p:sp>
        <p:nvSpPr>
          <p:cNvPr id="459" name="Google Shape;459;g3adc94a52c7_0_33"/>
          <p:cNvSpPr/>
          <p:nvPr/>
        </p:nvSpPr>
        <p:spPr>
          <a:xfrm>
            <a:off x="649200" y="1330500"/>
            <a:ext cx="7100100" cy="45942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400"/>
              </a:spcBef>
              <a:spcAft>
                <a:spcPts val="0"/>
              </a:spcAft>
              <a:buClr>
                <a:schemeClr val="dk2"/>
              </a:buClr>
              <a:buSzPts val="1100"/>
              <a:buFont typeface="Arial"/>
              <a:buNone/>
            </a:pPr>
            <a:r>
              <a:rPr lang="sl-SI" b="1" i="0" u="none" strike="noStrike" cap="none" dirty="0">
                <a:solidFill>
                  <a:srgbClr val="5F625F"/>
                </a:solidFill>
                <a:latin typeface="Calibri"/>
                <a:ea typeface="Calibri"/>
                <a:cs typeface="Calibri"/>
                <a:sym typeface="Calibri"/>
              </a:rPr>
              <a:t>Rešitev:</a:t>
            </a:r>
            <a:endParaRPr b="1"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1. </a:t>
            </a:r>
            <a:r>
              <a:rPr lang="sl-SI" b="0" i="0" u="sng" strike="noStrike" cap="none" dirty="0">
                <a:solidFill>
                  <a:srgbClr val="5F625F"/>
                </a:solidFill>
                <a:latin typeface="Calibri"/>
                <a:ea typeface="Calibri"/>
                <a:cs typeface="Calibri"/>
                <a:sym typeface="Calibri"/>
              </a:rPr>
              <a:t>Diagnostični del</a:t>
            </a:r>
            <a:r>
              <a:rPr lang="sl-SI" b="0" i="0" u="none" strike="noStrike" cap="none" dirty="0">
                <a:solidFill>
                  <a:srgbClr val="5F625F"/>
                </a:solidFill>
                <a:latin typeface="Calibri"/>
                <a:ea typeface="Calibri"/>
                <a:cs typeface="Calibri"/>
                <a:sym typeface="Calibri"/>
              </a:rPr>
              <a:t>: Pred prvo sejo morajo udeleženci predložiti povezavo do svojega trenutnega profila na Booking.com ali spletne strani, skupaj s kratko samooceno o tem, kaj po njihovem mnenju manjka. Namen: ugotoviti začetno znanje, veščine in odnos. </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2. </a:t>
            </a:r>
            <a:r>
              <a:rPr lang="sl-SI" b="0" i="0" u="sng" strike="noStrike" cap="none" dirty="0">
                <a:solidFill>
                  <a:srgbClr val="5F625F"/>
                </a:solidFill>
                <a:latin typeface="Calibri"/>
                <a:ea typeface="Calibri"/>
                <a:cs typeface="Calibri"/>
                <a:sym typeface="Calibri"/>
              </a:rPr>
              <a:t>Formativno</a:t>
            </a:r>
            <a:r>
              <a:rPr lang="sl-SI" b="0" i="0" u="none" strike="noStrike" cap="none" dirty="0">
                <a:solidFill>
                  <a:srgbClr val="5F625F"/>
                </a:solidFill>
                <a:latin typeface="Calibri"/>
                <a:ea typeface="Calibri"/>
                <a:cs typeface="Calibri"/>
                <a:sym typeface="Calibri"/>
              </a:rPr>
              <a:t>: </a:t>
            </a:r>
            <a:r>
              <a:rPr lang="sl-SI" b="0" i="0" u="none" strike="noStrike" cap="none" dirty="0" err="1">
                <a:solidFill>
                  <a:srgbClr val="5F625F"/>
                </a:solidFill>
                <a:latin typeface="Calibri"/>
                <a:ea typeface="Calibri"/>
                <a:cs typeface="Calibri"/>
                <a:sym typeface="Calibri"/>
              </a:rPr>
              <a:t>Nikos</a:t>
            </a:r>
            <a:r>
              <a:rPr lang="sl-SI" b="0" i="0" u="none" strike="noStrike" cap="none" dirty="0">
                <a:solidFill>
                  <a:srgbClr val="5F625F"/>
                </a:solidFill>
                <a:latin typeface="Calibri"/>
                <a:ea typeface="Calibri"/>
                <a:cs typeface="Calibri"/>
                <a:sym typeface="Calibri"/>
              </a:rPr>
              <a:t> vsak teden objavi resnično, težko oceno gosta (npr. pritožbe glede cene ali lokacije). Udeleženci morajo v skupinah (bolj izkušeni učenci – manj izkušeni) sestaviti profesionalen, sočuten odgovor v angleščini. Za preverjanje angleške slovnice lahko uporabijo umetno inteligenco, vendar morajo najprej objaviti osnutek v grščini, da pokažejo svoj miselni proces. Namen: spremljanje napredka. </a:t>
            </a:r>
            <a:r>
              <a:rPr lang="sl-SI" b="0" i="0" u="none" strike="noStrike" cap="none" dirty="0" err="1">
                <a:solidFill>
                  <a:srgbClr val="5F625F"/>
                </a:solidFill>
                <a:latin typeface="Calibri"/>
                <a:ea typeface="Calibri"/>
                <a:cs typeface="Calibri"/>
                <a:sym typeface="Calibri"/>
              </a:rPr>
              <a:t>Nikos</a:t>
            </a:r>
            <a:r>
              <a:rPr lang="sl-SI" b="0" i="0" u="none" strike="noStrike" cap="none" dirty="0">
                <a:solidFill>
                  <a:srgbClr val="5F625F"/>
                </a:solidFill>
                <a:latin typeface="Calibri"/>
                <a:ea typeface="Calibri"/>
                <a:cs typeface="Calibri"/>
                <a:sym typeface="Calibri"/>
              </a:rPr>
              <a:t> zagotavlja tekoče/formativno povratno informacijo.</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r>
              <a:rPr lang="sl-SI" b="0" i="0" u="none" strike="noStrike" cap="none" dirty="0">
                <a:solidFill>
                  <a:srgbClr val="5F625F"/>
                </a:solidFill>
                <a:latin typeface="Calibri"/>
                <a:ea typeface="Calibri"/>
                <a:cs typeface="Calibri"/>
                <a:sym typeface="Calibri"/>
              </a:rPr>
              <a:t>3. </a:t>
            </a:r>
            <a:r>
              <a:rPr lang="sl-SI" b="0" i="0" u="sng" strike="noStrike" cap="none" dirty="0" err="1">
                <a:solidFill>
                  <a:srgbClr val="5F625F"/>
                </a:solidFill>
                <a:latin typeface="Calibri"/>
                <a:ea typeface="Calibri"/>
                <a:cs typeface="Calibri"/>
                <a:sym typeface="Calibri"/>
              </a:rPr>
              <a:t>Sumativno</a:t>
            </a:r>
            <a:r>
              <a:rPr lang="sl-SI" b="0" i="0" u="none" strike="noStrike" cap="none" dirty="0">
                <a:solidFill>
                  <a:srgbClr val="5F625F"/>
                </a:solidFill>
                <a:latin typeface="Calibri"/>
                <a:ea typeface="Calibri"/>
                <a:cs typeface="Calibri"/>
                <a:sym typeface="Calibri"/>
              </a:rPr>
              <a:t>: Namesto končnega pisnega izpita morajo udeleženci pripraviti 5-diapozitivno predstavitev, v kateri potencialnim vlagateljem predlagajo novo trajnostno storitev. </a:t>
            </a:r>
            <a:r>
              <a:rPr lang="sl-SI" b="0" i="0" u="none" strike="noStrike" cap="none" dirty="0" err="1">
                <a:solidFill>
                  <a:srgbClr val="5F625F"/>
                </a:solidFill>
                <a:latin typeface="Calibri"/>
                <a:ea typeface="Calibri"/>
                <a:cs typeface="Calibri"/>
                <a:sym typeface="Calibri"/>
              </a:rPr>
              <a:t>Nikos</a:t>
            </a:r>
            <a:r>
              <a:rPr lang="sl-SI" b="0" i="0" u="none" strike="noStrike" cap="none" dirty="0">
                <a:solidFill>
                  <a:srgbClr val="5F625F"/>
                </a:solidFill>
                <a:latin typeface="Calibri"/>
                <a:ea typeface="Calibri"/>
                <a:cs typeface="Calibri"/>
                <a:sym typeface="Calibri"/>
              </a:rPr>
              <a:t> dovoli uporabo umetne inteligence za </a:t>
            </a:r>
            <a:r>
              <a:rPr lang="sl-SI" b="0" i="0" u="none" strike="noStrike" cap="none" dirty="0" err="1">
                <a:solidFill>
                  <a:srgbClr val="5F625F"/>
                </a:solidFill>
                <a:latin typeface="Calibri"/>
                <a:ea typeface="Calibri"/>
                <a:cs typeface="Calibri"/>
                <a:sym typeface="Calibri"/>
              </a:rPr>
              <a:t>brainstorming</a:t>
            </a:r>
            <a:r>
              <a:rPr lang="sl-SI" b="0" i="0" u="none" strike="noStrike" cap="none" dirty="0">
                <a:solidFill>
                  <a:srgbClr val="5F625F"/>
                </a:solidFill>
                <a:latin typeface="Calibri"/>
                <a:ea typeface="Calibri"/>
                <a:cs typeface="Calibri"/>
                <a:sym typeface="Calibri"/>
              </a:rPr>
              <a:t> (npr. »Daj mi 5 idej za dejavnosti </a:t>
            </a:r>
            <a:r>
              <a:rPr lang="sl-SI" b="0" i="0" u="none" strike="noStrike" cap="none" dirty="0" err="1">
                <a:solidFill>
                  <a:srgbClr val="5F625F"/>
                </a:solidFill>
                <a:latin typeface="Calibri"/>
                <a:ea typeface="Calibri"/>
                <a:cs typeface="Calibri"/>
                <a:sym typeface="Calibri"/>
              </a:rPr>
              <a:t>ekoturizma</a:t>
            </a:r>
            <a:r>
              <a:rPr lang="sl-SI" b="0" i="0" u="none" strike="noStrike" cap="none" dirty="0">
                <a:solidFill>
                  <a:srgbClr val="5F625F"/>
                </a:solidFill>
                <a:latin typeface="Calibri"/>
                <a:ea typeface="Calibri"/>
                <a:cs typeface="Calibri"/>
                <a:sym typeface="Calibri"/>
              </a:rPr>
              <a:t>«) in urejanje (npr. »Naredi ta besedilo bolj profesionalno«). Namen: ugotoviti, ali so bili želeni cilji doseženi.</a:t>
            </a: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0"/>
              </a:spcAft>
              <a:buClr>
                <a:srgbClr val="000000"/>
              </a:buClr>
              <a:buSzPts val="1600"/>
              <a:buFont typeface="Arial"/>
              <a:buNone/>
            </a:pPr>
            <a:endParaRPr b="0" i="0" u="none" strike="noStrike" cap="none" dirty="0">
              <a:solidFill>
                <a:srgbClr val="5F625F"/>
              </a:solidFill>
              <a:latin typeface="Calibri"/>
              <a:ea typeface="Calibri"/>
              <a:cs typeface="Calibri"/>
              <a:sym typeface="Calibri"/>
            </a:endParaRPr>
          </a:p>
          <a:p>
            <a:pPr marL="0" marR="0" lvl="0" indent="0" algn="l" rtl="0">
              <a:lnSpc>
                <a:spcPct val="115000"/>
              </a:lnSpc>
              <a:spcBef>
                <a:spcPts val="1200"/>
              </a:spcBef>
              <a:spcAft>
                <a:spcPts val="1200"/>
              </a:spcAft>
              <a:buClr>
                <a:schemeClr val="dk2"/>
              </a:buClr>
              <a:buSzPts val="1100"/>
              <a:buFont typeface="Arial"/>
              <a:buNone/>
            </a:pPr>
            <a:endParaRPr b="0" i="0" u="none" strike="noStrike" cap="none" dirty="0">
              <a:solidFill>
                <a:srgbClr val="5F625F"/>
              </a:solidFill>
              <a:latin typeface="Calibri"/>
              <a:ea typeface="Calibri"/>
              <a:cs typeface="Calibri"/>
              <a:sym typeface="Calibri"/>
            </a:endParaRPr>
          </a:p>
        </p:txBody>
      </p:sp>
      <p:pic>
        <p:nvPicPr>
          <p:cNvPr id="460" name="Google Shape;460;g3adc94a52c7_0_33"/>
          <p:cNvPicPr preferRelativeResize="0">
            <a:picLocks noGrp="1"/>
          </p:cNvPicPr>
          <p:nvPr>
            <p:ph type="pic" idx="2"/>
          </p:nvPr>
        </p:nvPicPr>
        <p:blipFill rotWithShape="1">
          <a:blip r:embed="rId4">
            <a:alphaModFix/>
          </a:blip>
          <a:srcRect t="3908" b="3908"/>
          <a:stretch/>
        </p:blipFill>
        <p:spPr>
          <a:xfrm>
            <a:off x="7922622" y="2256002"/>
            <a:ext cx="3700800" cy="3411601"/>
          </a:xfrm>
          <a:prstGeom prst="rect">
            <a:avLst/>
          </a:prstGeom>
          <a:noFill/>
          <a:ln>
            <a:noFill/>
          </a:ln>
        </p:spPr>
      </p:pic>
      <p:pic>
        <p:nvPicPr>
          <p:cNvPr id="5" name="Slika 4">
            <a:extLst>
              <a:ext uri="{FF2B5EF4-FFF2-40B4-BE49-F238E27FC236}">
                <a16:creationId xmlns:a16="http://schemas.microsoft.com/office/drawing/2014/main" id="{188C526F-2825-4E8F-ADFE-3E8075DE0F25}"/>
              </a:ext>
            </a:extLst>
          </p:cNvPr>
          <p:cNvPicPr>
            <a:picLocks noChangeAspect="1"/>
          </p:cNvPicPr>
          <p:nvPr/>
        </p:nvPicPr>
        <p:blipFill>
          <a:blip r:embed="rId5"/>
          <a:stretch>
            <a:fillRect/>
          </a:stretch>
        </p:blipFill>
        <p:spPr>
          <a:xfrm>
            <a:off x="597212" y="6315296"/>
            <a:ext cx="1551289" cy="325453"/>
          </a:xfrm>
          <a:prstGeom prst="rect">
            <a:avLst/>
          </a:prstGeom>
        </p:spPr>
      </p:pic>
      <p:sp>
        <p:nvSpPr>
          <p:cNvPr id="6" name="Pravokotnik 5">
            <a:extLst>
              <a:ext uri="{FF2B5EF4-FFF2-40B4-BE49-F238E27FC236}">
                <a16:creationId xmlns:a16="http://schemas.microsoft.com/office/drawing/2014/main" id="{B93D46F4-172E-4CCF-98DB-D2C69772D77B}"/>
              </a:ext>
            </a:extLst>
          </p:cNvPr>
          <p:cNvSpPr/>
          <p:nvPr/>
        </p:nvSpPr>
        <p:spPr>
          <a:xfrm>
            <a:off x="3202600" y="6315296"/>
            <a:ext cx="5309101" cy="461665"/>
          </a:xfrm>
          <a:prstGeom prst="rect">
            <a:avLst/>
          </a:prstGeom>
          <a:solidFill>
            <a:srgbClr val="F5F5F5"/>
          </a:solidFill>
        </p:spPr>
        <p:txBody>
          <a:bodyPr wrap="square">
            <a:spAutoFit/>
          </a:bodyPr>
          <a:lstStyle/>
          <a:p>
            <a:pPr algn="just"/>
            <a:r>
              <a:rPr lang="sl-SI" sz="800" dirty="0">
                <a:latin typeface="Calibri" panose="020F0502020204030204" pitchFamily="34" charset="0"/>
                <a:ea typeface="Calibri" panose="020F0502020204030204" pitchFamily="34" charset="0"/>
                <a:cs typeface="Calibri" panose="020F0502020204030204" pitchFamily="34" charset="0"/>
              </a:rPr>
              <a:t>„Financirano s strani Evropske unije. Izražena stališča in mnenja so zgolj stališča in mnenja avtorja(-</a:t>
            </a:r>
            <a:r>
              <a:rPr lang="sl-SI" sz="800" dirty="0" err="1">
                <a:latin typeface="Calibri" panose="020F0502020204030204" pitchFamily="34" charset="0"/>
                <a:ea typeface="Calibri" panose="020F0502020204030204" pitchFamily="34" charset="0"/>
                <a:cs typeface="Calibri" panose="020F0502020204030204" pitchFamily="34" charset="0"/>
              </a:rPr>
              <a:t>ev</a:t>
            </a:r>
            <a:r>
              <a:rPr lang="sl-SI" sz="800" dirty="0">
                <a:latin typeface="Calibri" panose="020F0502020204030204" pitchFamily="34" charset="0"/>
                <a:ea typeface="Calibri" panose="020F0502020204030204" pitchFamily="34" charset="0"/>
                <a:cs typeface="Calibri" panose="020F0502020204030204" pitchFamily="34" charset="0"/>
              </a:rPr>
              <a:t>) in ne odražajo nujno stališč in mnenj Evropske unije ali </a:t>
            </a:r>
            <a:r>
              <a:rPr lang="sl-SI" sz="800" dirty="0" err="1">
                <a:latin typeface="Calibri" panose="020F0502020204030204" pitchFamily="34" charset="0"/>
                <a:ea typeface="Calibri" panose="020F0502020204030204" pitchFamily="34" charset="0"/>
                <a:cs typeface="Calibri" panose="020F0502020204030204" pitchFamily="34" charset="0"/>
              </a:rPr>
              <a:t>OeAD-GmbH</a:t>
            </a:r>
            <a:r>
              <a:rPr lang="sl-SI" sz="800" dirty="0">
                <a:latin typeface="Calibri" panose="020F0502020204030204" pitchFamily="34" charset="0"/>
                <a:ea typeface="Calibri" panose="020F0502020204030204" pitchFamily="34" charset="0"/>
                <a:cs typeface="Calibri" panose="020F0502020204030204" pitchFamily="34" charset="0"/>
              </a:rPr>
              <a:t>. Niti Evropska unija niti organ, ki je dodelil sredstva, ne odgovarjata zanje.“</a:t>
            </a:r>
            <a:br>
              <a:rPr lang="de-DE" sz="800" dirty="0">
                <a:latin typeface="Calibri" panose="020F0502020204030204" pitchFamily="34" charset="0"/>
                <a:ea typeface="Calibri" panose="020F0502020204030204" pitchFamily="34" charset="0"/>
                <a:cs typeface="Calibri" panose="020F0502020204030204" pitchFamily="34" charset="0"/>
              </a:rPr>
            </a:br>
            <a:endParaRPr lang="sl-SI" sz="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p:transition spd="slow">
        <p:fade/>
      </p:transition>
    </mc:Fallback>
  </mc:AlternateContent>
</p:sld>
</file>

<file path=ppt/theme/theme1.xml><?xml version="1.0" encoding="utf-8"?>
<a:theme xmlns:a="http://schemas.openxmlformats.org/drawingml/2006/main" name="Mreža, sestavljena iz rombov 16 x 9">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8449</Words>
  <Application>Microsoft Office PowerPoint</Application>
  <PresentationFormat>Širokozaslonsko</PresentationFormat>
  <Paragraphs>405</Paragraphs>
  <Slides>48</Slides>
  <Notes>48</Notes>
  <HiddenSlides>0</HiddenSlides>
  <MMClips>0</MMClips>
  <ScaleCrop>false</ScaleCrop>
  <HeadingPairs>
    <vt:vector size="6" baseType="variant">
      <vt:variant>
        <vt:lpstr>Uporabljene pisave</vt:lpstr>
      </vt:variant>
      <vt:variant>
        <vt:i4>2</vt:i4>
      </vt:variant>
      <vt:variant>
        <vt:lpstr>Tema</vt:lpstr>
      </vt:variant>
      <vt:variant>
        <vt:i4>1</vt:i4>
      </vt:variant>
      <vt:variant>
        <vt:lpstr>Naslovi diapozitivov</vt:lpstr>
      </vt:variant>
      <vt:variant>
        <vt:i4>48</vt:i4>
      </vt:variant>
    </vt:vector>
  </HeadingPairs>
  <TitlesOfParts>
    <vt:vector size="51" baseType="lpstr">
      <vt:lpstr>Arial</vt:lpstr>
      <vt:lpstr>Calibri</vt:lpstr>
      <vt:lpstr>Mreža, sestavljena iz rombov 16 x 9</vt:lpstr>
      <vt:lpstr>PowerPointova predstavitev</vt:lpstr>
      <vt:lpstr>Cilj modula </vt:lpstr>
      <vt:lpstr>Učni izidi</vt:lpstr>
      <vt:lpstr>Pregled enote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Primer iz prakse (1/3)</vt:lpstr>
      <vt:lpstr>Primer iz prakse (2/3)</vt:lpstr>
      <vt:lpstr>Primer iz prakse (3/3)</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Nasveti za učitelje</vt:lpstr>
      <vt:lpstr>Nasveti za učitelje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Jasmina Pakiž</dc:creator>
  <cp:keywords>, docId:429311BFFAE73A974B4D45AEA315EDFD</cp:keywords>
  <cp:lastModifiedBy>Tanja Žibert</cp:lastModifiedBy>
  <cp:revision>10</cp:revision>
  <dcterms:created xsi:type="dcterms:W3CDTF">2024-11-27T09:16:14Z</dcterms:created>
  <dcterms:modified xsi:type="dcterms:W3CDTF">2026-05-13T13:25:25Z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