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608">
          <p15:clr>
            <a:srgbClr val="A4A3A4"/>
          </p15:clr>
        </p15:guide>
        <p15:guide id="2" orient="horz" pos="3969">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8" roundtripDataSignature="AMtx7mhbLfevfHeQHu70GWs90HJDTtXhe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8" d="100"/>
          <a:sy n="118" d="100"/>
        </p:scale>
        <p:origin x="610" y="82"/>
      </p:cViewPr>
      <p:guideLst>
        <p:guide pos="3608"/>
        <p:guide orient="horz" pos="39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1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16: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1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18: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af3434b6b5_0_2: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g3af3434b6b5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2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23: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22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400"/>
              </a:spcBef>
              <a:spcAft>
                <a:spcPts val="0"/>
              </a:spcAft>
              <a:buClr>
                <a:schemeClr val="dk2"/>
              </a:buClr>
              <a:buSzPts val="1100"/>
              <a:buFont typeface="Arial"/>
              <a:buNone/>
            </a:pPr>
            <a:r>
              <a:rPr lang="sl-SI" sz="1300" b="1">
                <a:solidFill>
                  <a:schemeClr val="dk2"/>
                </a:solidFill>
              </a:rPr>
              <a:t>NASVETI ZA VZGOJITELJE</a:t>
            </a:r>
            <a:endParaRPr sz="1300" b="1">
              <a:solidFill>
                <a:schemeClr val="dk2"/>
              </a:solidFill>
            </a:endParaRPr>
          </a:p>
          <a:p>
            <a:pPr marL="457200" lvl="0" indent="-298450" algn="l" rtl="0">
              <a:lnSpc>
                <a:spcPct val="115000"/>
              </a:lnSpc>
              <a:spcBef>
                <a:spcPts val="1200"/>
              </a:spcBef>
              <a:spcAft>
                <a:spcPts val="0"/>
              </a:spcAft>
              <a:buClr>
                <a:schemeClr val="dk2"/>
              </a:buClr>
              <a:buSzPts val="1100"/>
              <a:buChar char="●"/>
            </a:pPr>
            <a:r>
              <a:rPr lang="sl-SI" sz="1100">
                <a:solidFill>
                  <a:schemeClr val="dk2"/>
                </a:solidFill>
              </a:rPr>
              <a:t>Spodbujajte, ne rešujte</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Povratne informacije usmerite v napredek, ne v popolnost</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Razdelite naloge na vidne majhne zmage</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Začnite z govorjenjem in samozavestjo, preden se lotite orodij</a:t>
            </a:r>
            <a:endParaRPr sz="1100">
              <a:solidFill>
                <a:schemeClr val="dk2"/>
              </a:solidFill>
            </a:endParaRPr>
          </a:p>
          <a:p>
            <a:pPr marL="457200" lvl="0" indent="-298450" algn="l" rtl="0">
              <a:lnSpc>
                <a:spcPct val="115000"/>
              </a:lnSpc>
              <a:spcBef>
                <a:spcPts val="0"/>
              </a:spcBef>
              <a:spcAft>
                <a:spcPts val="0"/>
              </a:spcAft>
              <a:buClr>
                <a:schemeClr val="dk2"/>
              </a:buClr>
              <a:buSzPts val="1100"/>
              <a:buChar char="●"/>
            </a:pPr>
            <a:r>
              <a:rPr lang="sl-SI" sz="1100">
                <a:solidFill>
                  <a:schemeClr val="dk2"/>
                </a:solidFill>
              </a:rPr>
              <a:t>Namesto predpostavk postavljajte vprašanja</a:t>
            </a:r>
            <a:endParaRPr/>
          </a:p>
        </p:txBody>
      </p:sp>
      <p:sp>
        <p:nvSpPr>
          <p:cNvPr id="463" name="Google Shape;463;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0" name="Google Shape;70;p25"/>
            <p:cNvCxnSpPr/>
            <p:nvPr/>
          </p:nvCxnSpPr>
          <p:spPr>
            <a:xfrm>
              <a:off x="182933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1" name="Google Shape;71;p25"/>
            <p:cNvCxnSpPr/>
            <p:nvPr/>
          </p:nvCxnSpPr>
          <p:spPr>
            <a:xfrm>
              <a:off x="304847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2" name="Google Shape;72;p25"/>
            <p:cNvCxnSpPr/>
            <p:nvPr/>
          </p:nvCxnSpPr>
          <p:spPr>
            <a:xfrm>
              <a:off x="426760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3" name="Google Shape;73;p25"/>
            <p:cNvCxnSpPr/>
            <p:nvPr/>
          </p:nvCxnSpPr>
          <p:spPr>
            <a:xfrm>
              <a:off x="548674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4" name="Google Shape;74;p25"/>
            <p:cNvCxnSpPr/>
            <p:nvPr/>
          </p:nvCxnSpPr>
          <p:spPr>
            <a:xfrm>
              <a:off x="6705884"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5" name="Google Shape;75;p25"/>
            <p:cNvCxnSpPr/>
            <p:nvPr/>
          </p:nvCxnSpPr>
          <p:spPr>
            <a:xfrm>
              <a:off x="7925022"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6" name="Google Shape;76;p25"/>
            <p:cNvCxnSpPr/>
            <p:nvPr/>
          </p:nvCxnSpPr>
          <p:spPr>
            <a:xfrm>
              <a:off x="9144160"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7" name="Google Shape;77;p25"/>
            <p:cNvCxnSpPr/>
            <p:nvPr/>
          </p:nvCxnSpPr>
          <p:spPr>
            <a:xfrm>
              <a:off x="10363298"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8" name="Google Shape;78;p25"/>
            <p:cNvCxnSpPr/>
            <p:nvPr/>
          </p:nvCxnSpPr>
          <p:spPr>
            <a:xfrm>
              <a:off x="11582436" y="0"/>
              <a:ext cx="0"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79" name="Google Shape;79;p25"/>
            <p:cNvCxnSpPr/>
            <p:nvPr/>
          </p:nvCxnSpPr>
          <p:spPr>
            <a:xfrm>
              <a:off x="2819" y="38648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0" name="Google Shape;80;p25"/>
            <p:cNvCxnSpPr/>
            <p:nvPr/>
          </p:nvCxnSpPr>
          <p:spPr>
            <a:xfrm>
              <a:off x="2819" y="1611181"/>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1" name="Google Shape;81;p25"/>
            <p:cNvCxnSpPr/>
            <p:nvPr/>
          </p:nvCxnSpPr>
          <p:spPr>
            <a:xfrm>
              <a:off x="2819" y="2835877"/>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2" name="Google Shape;82;p25"/>
            <p:cNvCxnSpPr/>
            <p:nvPr/>
          </p:nvCxnSpPr>
          <p:spPr>
            <a:xfrm>
              <a:off x="2819" y="4060573"/>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3" name="Google Shape;83;p25"/>
            <p:cNvCxnSpPr/>
            <p:nvPr/>
          </p:nvCxnSpPr>
          <p:spPr>
            <a:xfrm>
              <a:off x="2819" y="5285269"/>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4" name="Google Shape;84;p25"/>
            <p:cNvCxnSpPr/>
            <p:nvPr/>
          </p:nvCxnSpPr>
          <p:spPr>
            <a:xfrm>
              <a:off x="2819" y="6509965"/>
              <a:ext cx="12188952" cy="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7" name="Google Shape;87;p25"/>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8" name="Google Shape;88;p25"/>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89" name="Google Shape;89;p25"/>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0" name="Google Shape;90;p25"/>
              <p:cNvCxnSpPr/>
              <p:nvPr/>
            </p:nvCxnSpPr>
            <p:spPr>
              <a:xfrm>
                <a:off x="510650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3" name="Google Shape;93;p25"/>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4" name="Google Shape;94;p25"/>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5" name="Google Shape;95;p25"/>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6" name="Google Shape;96;p25"/>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97" name="Google Shape;97;p25"/>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8" name="Google Shape;98;p25"/>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99" name="Google Shape;99;p25"/>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0" name="Google Shape;100;p25"/>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1" name="Google Shape;101;p25"/>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4" name="Google Shape;104;p25"/>
              <p:cNvCxnSpPr/>
              <p:nvPr/>
            </p:nvCxnSpPr>
            <p:spPr>
              <a:xfrm>
                <a:off x="144915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5" name="Google Shape;105;p25"/>
              <p:cNvCxnSpPr/>
              <p:nvPr/>
            </p:nvCxnSpPr>
            <p:spPr>
              <a:xfrm>
                <a:off x="2665982"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6" name="Google Shape;106;p25"/>
              <p:cNvCxnSpPr/>
              <p:nvPr/>
            </p:nvCxnSpPr>
            <p:spPr>
              <a:xfrm>
                <a:off x="3885119"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07" name="Google Shape;107;p25"/>
              <p:cNvCxnSpPr/>
              <p:nvPr/>
            </p:nvCxnSpPr>
            <p:spPr>
              <a:xfrm>
                <a:off x="5150644" y="0"/>
                <a:ext cx="6815931" cy="6858000"/>
              </a:xfrm>
              <a:prstGeom prst="straightConnector1">
                <a:avLst/>
              </a:prstGeom>
              <a:noFill/>
              <a:ln w="9525" cap="flat" cmpd="sng">
                <a:solidFill>
                  <a:srgbClr val="D8D8D8">
                    <a:alpha val="34509"/>
                  </a:srgbClr>
                </a:solidFill>
                <a:prstDash val="solid"/>
                <a:miter lim="800000"/>
                <a:headEnd type="none" w="sm" len="sm"/>
                <a:tailEnd type="none" w="sm" len="sm"/>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0" name="Google Shape;110;p25"/>
                <p:cNvCxnSpPr/>
                <p:nvPr/>
              </p:nvCxnSpPr>
              <p:spPr>
                <a:xfrm>
                  <a:off x="7549268" y="0"/>
                  <a:ext cx="4642732" cy="467242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1" name="Google Shape;111;p25"/>
                <p:cNvCxnSpPr/>
                <p:nvPr/>
              </p:nvCxnSpPr>
              <p:spPr>
                <a:xfrm>
                  <a:off x="8772997" y="0"/>
                  <a:ext cx="3419003" cy="34567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2" name="Google Shape;112;p25"/>
                <p:cNvCxnSpPr/>
                <p:nvPr/>
              </p:nvCxnSpPr>
              <p:spPr>
                <a:xfrm>
                  <a:off x="9982200" y="0"/>
                  <a:ext cx="2209800" cy="222646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3" name="Google Shape;113;p25"/>
                <p:cNvCxnSpPr/>
                <p:nvPr/>
              </p:nvCxnSpPr>
              <p:spPr>
                <a:xfrm>
                  <a:off x="11199019" y="0"/>
                  <a:ext cx="992981" cy="1002506"/>
                </a:xfrm>
                <a:prstGeom prst="straightConnector1">
                  <a:avLst/>
                </a:prstGeom>
                <a:noFill/>
                <a:ln w="9525" cap="flat" cmpd="sng">
                  <a:solidFill>
                    <a:srgbClr val="D8D8D8">
                      <a:alpha val="34509"/>
                    </a:srgbClr>
                  </a:solidFill>
                  <a:prstDash val="solid"/>
                  <a:miter lim="800000"/>
                  <a:headEnd type="none" w="sm" len="sm"/>
                  <a:tailEnd type="none" w="sm" len="sm"/>
                </a:ln>
              </p:spPr>
            </p:cxnSp>
          </p:grpSp>
          <p:cxnSp>
            <p:nvCxnSpPr>
              <p:cNvPr id="114" name="Google Shape;114;p25"/>
              <p:cNvCxnSpPr/>
              <p:nvPr/>
            </p:nvCxnSpPr>
            <p:spPr>
              <a:xfrm rot="10800000">
                <a:off x="-1" y="1012053"/>
                <a:ext cx="5828811" cy="5845945"/>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5" name="Google Shape;115;p25"/>
              <p:cNvCxnSpPr/>
              <p:nvPr/>
            </p:nvCxnSpPr>
            <p:spPr>
              <a:xfrm rot="10800000">
                <a:off x="-1" y="2227340"/>
                <a:ext cx="4614781" cy="4630658"/>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6" name="Google Shape;116;p25"/>
              <p:cNvCxnSpPr/>
              <p:nvPr/>
            </p:nvCxnSpPr>
            <p:spPr>
              <a:xfrm rot="10800000">
                <a:off x="-1" y="3432149"/>
                <a:ext cx="3398419" cy="3425849"/>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7" name="Google Shape;117;p25"/>
              <p:cNvCxnSpPr/>
              <p:nvPr/>
            </p:nvCxnSpPr>
            <p:spPr>
              <a:xfrm rot="10800000">
                <a:off x="-1" y="4651431"/>
                <a:ext cx="2196496" cy="2206567"/>
              </a:xfrm>
              <a:prstGeom prst="straightConnector1">
                <a:avLst/>
              </a:prstGeom>
              <a:noFill/>
              <a:ln w="9525" cap="flat" cmpd="sng">
                <a:solidFill>
                  <a:srgbClr val="D8D8D8">
                    <a:alpha val="34509"/>
                  </a:srgbClr>
                </a:solidFill>
                <a:prstDash val="solid"/>
                <a:miter lim="800000"/>
                <a:headEnd type="none" w="sm" len="sm"/>
                <a:tailEnd type="none" w="sm" len="sm"/>
              </a:ln>
            </p:spPr>
          </p:cxnSp>
          <p:cxnSp>
            <p:nvCxnSpPr>
              <p:cNvPr id="118" name="Google Shape;118;p25"/>
              <p:cNvCxnSpPr/>
              <p:nvPr/>
            </p:nvCxnSpPr>
            <p:spPr>
              <a:xfrm rot="10800000">
                <a:off x="-1" y="5864453"/>
                <a:ext cx="987003" cy="993545"/>
              </a:xfrm>
              <a:prstGeom prst="straightConnector1">
                <a:avLst/>
              </a:prstGeom>
              <a:noFill/>
              <a:ln w="9525" cap="flat" cmpd="sng">
                <a:solidFill>
                  <a:srgbClr val="D8D8D8">
                    <a:alpha val="34509"/>
                  </a:srgbClr>
                </a:solidFill>
                <a:prstDash val="solid"/>
                <a:miter lim="800000"/>
                <a:headEnd type="none" w="sm" len="sm"/>
                <a:tailEnd type="none" w="sm" len="sm"/>
              </a:ln>
            </p:spPr>
          </p:cxnSp>
        </p:grpSp>
      </p:grpSp>
      <p:sp>
        <p:nvSpPr>
          <p:cNvPr id="119" name="Google Shape;119;p25"/>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5"/>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5"/>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4"/>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5"/>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5"/>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5" name="Google Shape;125;p26"/>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6" name="Google Shape;126;p26"/>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7" name="Google Shape;127;p26"/>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8" name="Google Shape;128;p26"/>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29" name="Google Shape;129;p26"/>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0" name="Google Shape;130;p26"/>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1" name="Google Shape;131;p26"/>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2" name="Google Shape;132;p26"/>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3" name="Google Shape;133;p26"/>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4" name="Google Shape;134;p26"/>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5" name="Google Shape;135;p26"/>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6" name="Google Shape;136;p26"/>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7" name="Google Shape;137;p26"/>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8" name="Google Shape;138;p26"/>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39" name="Google Shape;139;p26"/>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2" name="Google Shape;142;p26"/>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3" name="Google Shape;143;p26"/>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4" name="Google Shape;144;p26"/>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5" name="Google Shape;145;p26"/>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8" name="Google Shape;148;p26"/>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49" name="Google Shape;149;p26"/>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0" name="Google Shape;150;p26"/>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1" name="Google Shape;151;p26"/>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52" name="Google Shape;152;p26"/>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3" name="Google Shape;153;p26"/>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4" name="Google Shape;154;p26"/>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5" name="Google Shape;155;p26"/>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6" name="Google Shape;156;p26"/>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59" name="Google Shape;159;p26"/>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0" name="Google Shape;160;p26"/>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1" name="Google Shape;161;p26"/>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2" name="Google Shape;162;p26"/>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5" name="Google Shape;165;p26"/>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6" name="Google Shape;166;p26"/>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7" name="Google Shape;167;p26"/>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68" name="Google Shape;168;p26"/>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169" name="Google Shape;169;p26"/>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0" name="Google Shape;170;p26"/>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1" name="Google Shape;171;p26"/>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2" name="Google Shape;172;p26"/>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73" name="Google Shape;173;p26"/>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26"/>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6"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26"/>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27"/>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7"/>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27"/>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2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5" name="Google Shape;195;p29"/>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6" name="Google Shape;196;p29"/>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7" name="Google Shape;197;p29"/>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8" name="Google Shape;198;p29"/>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199" name="Google Shape;199;p29"/>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0" name="Google Shape;200;p29"/>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1" name="Google Shape;201;p29"/>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2" name="Google Shape;202;p29"/>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3" name="Google Shape;203;p29"/>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4" name="Google Shape;204;p29"/>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5" name="Google Shape;205;p29"/>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6" name="Google Shape;206;p29"/>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7" name="Google Shape;207;p29"/>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8" name="Google Shape;208;p29"/>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09" name="Google Shape;209;p29"/>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2" name="Google Shape;212;p29"/>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3" name="Google Shape;213;p29"/>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4" name="Google Shape;214;p29"/>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5" name="Google Shape;215;p29"/>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8" name="Google Shape;218;p29"/>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19" name="Google Shape;219;p29"/>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0" name="Google Shape;220;p29"/>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1" name="Google Shape;221;p29"/>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22" name="Google Shape;222;p29"/>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3" name="Google Shape;223;p29"/>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4" name="Google Shape;224;p29"/>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5" name="Google Shape;225;p29"/>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6" name="Google Shape;226;p29"/>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29" name="Google Shape;229;p29"/>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0" name="Google Shape;230;p29"/>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1" name="Google Shape;231;p29"/>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2" name="Google Shape;232;p29"/>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5" name="Google Shape;235;p29"/>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6" name="Google Shape;236;p29"/>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7" name="Google Shape;237;p29"/>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38" name="Google Shape;238;p29"/>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239" name="Google Shape;239;p29"/>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0" name="Google Shape;240;p29"/>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1" name="Google Shape;241;p29"/>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2" name="Google Shape;242;p29"/>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243" name="Google Shape;243;p29"/>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244" name="Google Shape;244;p29"/>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9"/>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29"/>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0"/>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0"/>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0"/>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0"/>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0"/>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0"/>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0"/>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4" name="Google Shape;264;p32"/>
            <p:cNvCxnSpPr/>
            <p:nvPr/>
          </p:nvCxnSpPr>
          <p:spPr>
            <a:xfrm>
              <a:off x="182933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5" name="Google Shape;265;p32"/>
            <p:cNvCxnSpPr/>
            <p:nvPr/>
          </p:nvCxnSpPr>
          <p:spPr>
            <a:xfrm>
              <a:off x="304847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6" name="Google Shape;266;p32"/>
            <p:cNvCxnSpPr/>
            <p:nvPr/>
          </p:nvCxnSpPr>
          <p:spPr>
            <a:xfrm>
              <a:off x="426760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7" name="Google Shape;267;p32"/>
            <p:cNvCxnSpPr/>
            <p:nvPr/>
          </p:nvCxnSpPr>
          <p:spPr>
            <a:xfrm>
              <a:off x="548674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8" name="Google Shape;268;p32"/>
            <p:cNvCxnSpPr/>
            <p:nvPr/>
          </p:nvCxnSpPr>
          <p:spPr>
            <a:xfrm>
              <a:off x="6705884"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69" name="Google Shape;269;p32"/>
            <p:cNvCxnSpPr/>
            <p:nvPr/>
          </p:nvCxnSpPr>
          <p:spPr>
            <a:xfrm>
              <a:off x="7925022"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0" name="Google Shape;270;p32"/>
            <p:cNvCxnSpPr/>
            <p:nvPr/>
          </p:nvCxnSpPr>
          <p:spPr>
            <a:xfrm>
              <a:off x="9144160"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1" name="Google Shape;271;p32"/>
            <p:cNvCxnSpPr/>
            <p:nvPr/>
          </p:nvCxnSpPr>
          <p:spPr>
            <a:xfrm>
              <a:off x="10363298"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2" name="Google Shape;272;p32"/>
            <p:cNvCxnSpPr/>
            <p:nvPr/>
          </p:nvCxnSpPr>
          <p:spPr>
            <a:xfrm>
              <a:off x="11582436" y="0"/>
              <a:ext cx="0"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3" name="Google Shape;273;p32"/>
            <p:cNvCxnSpPr/>
            <p:nvPr/>
          </p:nvCxnSpPr>
          <p:spPr>
            <a:xfrm>
              <a:off x="2819" y="38648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4" name="Google Shape;274;p32"/>
            <p:cNvCxnSpPr/>
            <p:nvPr/>
          </p:nvCxnSpPr>
          <p:spPr>
            <a:xfrm>
              <a:off x="2819" y="1611181"/>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5" name="Google Shape;275;p32"/>
            <p:cNvCxnSpPr/>
            <p:nvPr/>
          </p:nvCxnSpPr>
          <p:spPr>
            <a:xfrm>
              <a:off x="2819" y="2835877"/>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6" name="Google Shape;276;p32"/>
            <p:cNvCxnSpPr/>
            <p:nvPr/>
          </p:nvCxnSpPr>
          <p:spPr>
            <a:xfrm>
              <a:off x="2819" y="4060573"/>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7" name="Google Shape;277;p32"/>
            <p:cNvCxnSpPr/>
            <p:nvPr/>
          </p:nvCxnSpPr>
          <p:spPr>
            <a:xfrm>
              <a:off x="2819" y="5285269"/>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78" name="Google Shape;278;p32"/>
            <p:cNvCxnSpPr/>
            <p:nvPr/>
          </p:nvCxnSpPr>
          <p:spPr>
            <a:xfrm>
              <a:off x="2819" y="6509965"/>
              <a:ext cx="12188952" cy="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1" name="Google Shape;281;p32"/>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2" name="Google Shape;282;p32"/>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3" name="Google Shape;283;p32"/>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4" name="Google Shape;284;p32"/>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7" name="Google Shape;287;p32"/>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8" name="Google Shape;288;p32"/>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89" name="Google Shape;289;p32"/>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0" name="Google Shape;290;p32"/>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291" name="Google Shape;291;p32"/>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2" name="Google Shape;292;p32"/>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3" name="Google Shape;293;p32"/>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4" name="Google Shape;294;p32"/>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5" name="Google Shape;295;p32"/>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8" name="Google Shape;298;p32"/>
              <p:cNvCxnSpPr/>
              <p:nvPr/>
            </p:nvCxnSpPr>
            <p:spPr>
              <a:xfrm>
                <a:off x="1449154"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299" name="Google Shape;299;p32"/>
              <p:cNvCxnSpPr/>
              <p:nvPr/>
            </p:nvCxnSpPr>
            <p:spPr>
              <a:xfrm>
                <a:off x="266598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0" name="Google Shape;300;p32"/>
              <p:cNvCxnSpPr/>
              <p:nvPr/>
            </p:nvCxnSpPr>
            <p:spPr>
              <a:xfrm>
                <a:off x="3885119"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1" name="Google Shape;301;p32"/>
              <p:cNvCxnSpPr/>
              <p:nvPr/>
            </p:nvCxnSpPr>
            <p:spPr>
              <a:xfrm>
                <a:off x="5106502" y="0"/>
                <a:ext cx="6815931" cy="6858000"/>
              </a:xfrm>
              <a:prstGeom prst="straightConnector1">
                <a:avLst/>
              </a:prstGeom>
              <a:noFill/>
              <a:ln w="9525" cap="flat" cmpd="sng">
                <a:solidFill>
                  <a:srgbClr val="D8D8D8">
                    <a:alpha val="29411"/>
                  </a:srgbClr>
                </a:solidFill>
                <a:prstDash val="solid"/>
                <a:miter lim="800000"/>
                <a:headEnd type="none" w="sm" len="sm"/>
                <a:tailEnd type="none" w="sm" len="sm"/>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4" name="Google Shape;304;p32"/>
                <p:cNvCxnSpPr/>
                <p:nvPr/>
              </p:nvCxnSpPr>
              <p:spPr>
                <a:xfrm>
                  <a:off x="7549268" y="0"/>
                  <a:ext cx="4642732" cy="467242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5" name="Google Shape;305;p32"/>
                <p:cNvCxnSpPr/>
                <p:nvPr/>
              </p:nvCxnSpPr>
              <p:spPr>
                <a:xfrm>
                  <a:off x="8772997" y="0"/>
                  <a:ext cx="3419003" cy="34567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6" name="Google Shape;306;p32"/>
                <p:cNvCxnSpPr/>
                <p:nvPr/>
              </p:nvCxnSpPr>
              <p:spPr>
                <a:xfrm>
                  <a:off x="9982200" y="0"/>
                  <a:ext cx="2209800" cy="222646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7" name="Google Shape;307;p32"/>
                <p:cNvCxnSpPr/>
                <p:nvPr/>
              </p:nvCxnSpPr>
              <p:spPr>
                <a:xfrm>
                  <a:off x="11199019" y="0"/>
                  <a:ext cx="992981" cy="1002506"/>
                </a:xfrm>
                <a:prstGeom prst="straightConnector1">
                  <a:avLst/>
                </a:prstGeom>
                <a:noFill/>
                <a:ln w="9525" cap="flat" cmpd="sng">
                  <a:solidFill>
                    <a:srgbClr val="D8D8D8">
                      <a:alpha val="29411"/>
                    </a:srgbClr>
                  </a:solidFill>
                  <a:prstDash val="solid"/>
                  <a:miter lim="800000"/>
                  <a:headEnd type="none" w="sm" len="sm"/>
                  <a:tailEnd type="none" w="sm" len="sm"/>
                </a:ln>
              </p:spPr>
            </p:cxnSp>
          </p:grpSp>
          <p:cxnSp>
            <p:nvCxnSpPr>
              <p:cNvPr id="308" name="Google Shape;308;p32"/>
              <p:cNvCxnSpPr/>
              <p:nvPr/>
            </p:nvCxnSpPr>
            <p:spPr>
              <a:xfrm rot="10800000">
                <a:off x="-1" y="1012053"/>
                <a:ext cx="5828811" cy="5845945"/>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09" name="Google Shape;309;p32"/>
              <p:cNvCxnSpPr/>
              <p:nvPr/>
            </p:nvCxnSpPr>
            <p:spPr>
              <a:xfrm rot="10800000">
                <a:off x="-1" y="2227340"/>
                <a:ext cx="4614781" cy="4630658"/>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0" name="Google Shape;310;p32"/>
              <p:cNvCxnSpPr/>
              <p:nvPr/>
            </p:nvCxnSpPr>
            <p:spPr>
              <a:xfrm rot="10800000">
                <a:off x="-1" y="3432149"/>
                <a:ext cx="3398419" cy="3425849"/>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1" name="Google Shape;311;p32"/>
              <p:cNvCxnSpPr/>
              <p:nvPr/>
            </p:nvCxnSpPr>
            <p:spPr>
              <a:xfrm rot="10800000">
                <a:off x="-1" y="4651431"/>
                <a:ext cx="2196496" cy="2206567"/>
              </a:xfrm>
              <a:prstGeom prst="straightConnector1">
                <a:avLst/>
              </a:prstGeom>
              <a:noFill/>
              <a:ln w="9525" cap="flat" cmpd="sng">
                <a:solidFill>
                  <a:srgbClr val="D8D8D8">
                    <a:alpha val="29411"/>
                  </a:srgbClr>
                </a:solidFill>
                <a:prstDash val="solid"/>
                <a:miter lim="800000"/>
                <a:headEnd type="none" w="sm" len="sm"/>
                <a:tailEnd type="none" w="sm" len="sm"/>
              </a:ln>
            </p:spPr>
          </p:cxnSp>
          <p:cxnSp>
            <p:nvCxnSpPr>
              <p:cNvPr id="312" name="Google Shape;312;p32"/>
              <p:cNvCxnSpPr/>
              <p:nvPr/>
            </p:nvCxnSpPr>
            <p:spPr>
              <a:xfrm rot="10800000">
                <a:off x="-1" y="5864453"/>
                <a:ext cx="987003" cy="993545"/>
              </a:xfrm>
              <a:prstGeom prst="straightConnector1">
                <a:avLst/>
              </a:prstGeom>
              <a:noFill/>
              <a:ln w="9525" cap="flat" cmpd="sng">
                <a:solidFill>
                  <a:srgbClr val="D8D8D8">
                    <a:alpha val="29411"/>
                  </a:srgbClr>
                </a:solidFill>
                <a:prstDash val="solid"/>
                <a:miter lim="800000"/>
                <a:headEnd type="none" w="sm" len="sm"/>
                <a:tailEnd type="none" w="sm" len="sm"/>
              </a:ln>
            </p:spPr>
          </p:cxnSp>
        </p:grpSp>
      </p:grpSp>
      <p:sp>
        <p:nvSpPr>
          <p:cNvPr id="313" name="Google Shape;313;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19" name="Google Shape;319;p33"/>
            <p:cNvCxnSpPr/>
            <p:nvPr/>
          </p:nvCxnSpPr>
          <p:spPr>
            <a:xfrm>
              <a:off x="182933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0" name="Google Shape;320;p33"/>
            <p:cNvCxnSpPr/>
            <p:nvPr/>
          </p:nvCxnSpPr>
          <p:spPr>
            <a:xfrm>
              <a:off x="304847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1" name="Google Shape;321;p33"/>
            <p:cNvCxnSpPr/>
            <p:nvPr/>
          </p:nvCxnSpPr>
          <p:spPr>
            <a:xfrm>
              <a:off x="426760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2" name="Google Shape;322;p33"/>
            <p:cNvCxnSpPr/>
            <p:nvPr/>
          </p:nvCxnSpPr>
          <p:spPr>
            <a:xfrm>
              <a:off x="548674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3" name="Google Shape;323;p33"/>
            <p:cNvCxnSpPr/>
            <p:nvPr/>
          </p:nvCxnSpPr>
          <p:spPr>
            <a:xfrm>
              <a:off x="6705884"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4" name="Google Shape;324;p33"/>
            <p:cNvCxnSpPr/>
            <p:nvPr/>
          </p:nvCxnSpPr>
          <p:spPr>
            <a:xfrm>
              <a:off x="7925022"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5" name="Google Shape;325;p33"/>
            <p:cNvCxnSpPr/>
            <p:nvPr/>
          </p:nvCxnSpPr>
          <p:spPr>
            <a:xfrm>
              <a:off x="9144160"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6" name="Google Shape;326;p33"/>
            <p:cNvCxnSpPr/>
            <p:nvPr/>
          </p:nvCxnSpPr>
          <p:spPr>
            <a:xfrm>
              <a:off x="10363298"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7" name="Google Shape;327;p33"/>
            <p:cNvCxnSpPr/>
            <p:nvPr/>
          </p:nvCxnSpPr>
          <p:spPr>
            <a:xfrm>
              <a:off x="11582436" y="0"/>
              <a:ext cx="0"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8" name="Google Shape;328;p33"/>
            <p:cNvCxnSpPr/>
            <p:nvPr/>
          </p:nvCxnSpPr>
          <p:spPr>
            <a:xfrm>
              <a:off x="2819" y="38648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29" name="Google Shape;329;p33"/>
            <p:cNvCxnSpPr/>
            <p:nvPr/>
          </p:nvCxnSpPr>
          <p:spPr>
            <a:xfrm>
              <a:off x="2819" y="1611181"/>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0" name="Google Shape;330;p33"/>
            <p:cNvCxnSpPr/>
            <p:nvPr/>
          </p:nvCxnSpPr>
          <p:spPr>
            <a:xfrm>
              <a:off x="2819" y="2835877"/>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1" name="Google Shape;331;p33"/>
            <p:cNvCxnSpPr/>
            <p:nvPr/>
          </p:nvCxnSpPr>
          <p:spPr>
            <a:xfrm>
              <a:off x="2819" y="4060573"/>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2" name="Google Shape;332;p33"/>
            <p:cNvCxnSpPr/>
            <p:nvPr/>
          </p:nvCxnSpPr>
          <p:spPr>
            <a:xfrm>
              <a:off x="2819" y="5285269"/>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3" name="Google Shape;333;p33"/>
            <p:cNvCxnSpPr/>
            <p:nvPr/>
          </p:nvCxnSpPr>
          <p:spPr>
            <a:xfrm>
              <a:off x="2819" y="6509965"/>
              <a:ext cx="12188952" cy="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6" name="Google Shape;336;p33"/>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7" name="Google Shape;337;p33"/>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8" name="Google Shape;338;p33"/>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39" name="Google Shape;339;p33"/>
              <p:cNvCxnSpPr/>
              <p:nvPr/>
            </p:nvCxnSpPr>
            <p:spPr>
              <a:xfrm>
                <a:off x="510650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2" name="Google Shape;342;p33"/>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3" name="Google Shape;343;p33"/>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4" name="Google Shape;344;p33"/>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5" name="Google Shape;345;p33"/>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46" name="Google Shape;346;p33"/>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7" name="Google Shape;347;p33"/>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8" name="Google Shape;348;p33"/>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49" name="Google Shape;349;p33"/>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0" name="Google Shape;350;p33"/>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3" name="Google Shape;353;p33"/>
              <p:cNvCxnSpPr/>
              <p:nvPr/>
            </p:nvCxnSpPr>
            <p:spPr>
              <a:xfrm>
                <a:off x="144915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4" name="Google Shape;354;p33"/>
              <p:cNvCxnSpPr/>
              <p:nvPr/>
            </p:nvCxnSpPr>
            <p:spPr>
              <a:xfrm>
                <a:off x="2665982"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5" name="Google Shape;355;p33"/>
              <p:cNvCxnSpPr/>
              <p:nvPr/>
            </p:nvCxnSpPr>
            <p:spPr>
              <a:xfrm>
                <a:off x="3885119"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6" name="Google Shape;356;p33"/>
              <p:cNvCxnSpPr/>
              <p:nvPr/>
            </p:nvCxnSpPr>
            <p:spPr>
              <a:xfrm>
                <a:off x="5150644" y="0"/>
                <a:ext cx="6815931" cy="6858000"/>
              </a:xfrm>
              <a:prstGeom prst="straightConnector1">
                <a:avLst/>
              </a:prstGeom>
              <a:noFill/>
              <a:ln w="9525" cap="flat" cmpd="sng">
                <a:solidFill>
                  <a:srgbClr val="A43E27">
                    <a:alpha val="24313"/>
                  </a:srgbClr>
                </a:solidFill>
                <a:prstDash val="solid"/>
                <a:miter lim="800000"/>
                <a:headEnd type="none" w="sm" len="sm"/>
                <a:tailEnd type="none" w="sm" len="sm"/>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59" name="Google Shape;359;p33"/>
                <p:cNvCxnSpPr/>
                <p:nvPr/>
              </p:nvCxnSpPr>
              <p:spPr>
                <a:xfrm>
                  <a:off x="7549268" y="0"/>
                  <a:ext cx="4642732" cy="467242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0" name="Google Shape;360;p33"/>
                <p:cNvCxnSpPr/>
                <p:nvPr/>
              </p:nvCxnSpPr>
              <p:spPr>
                <a:xfrm>
                  <a:off x="8772997" y="0"/>
                  <a:ext cx="3419003" cy="34567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1" name="Google Shape;361;p33"/>
                <p:cNvCxnSpPr/>
                <p:nvPr/>
              </p:nvCxnSpPr>
              <p:spPr>
                <a:xfrm>
                  <a:off x="9982200" y="0"/>
                  <a:ext cx="2209800" cy="222646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2" name="Google Shape;362;p33"/>
                <p:cNvCxnSpPr/>
                <p:nvPr/>
              </p:nvCxnSpPr>
              <p:spPr>
                <a:xfrm>
                  <a:off x="11199019" y="0"/>
                  <a:ext cx="992981" cy="1002506"/>
                </a:xfrm>
                <a:prstGeom prst="straightConnector1">
                  <a:avLst/>
                </a:prstGeom>
                <a:noFill/>
                <a:ln w="9525" cap="flat" cmpd="sng">
                  <a:solidFill>
                    <a:srgbClr val="A43E27">
                      <a:alpha val="24313"/>
                    </a:srgbClr>
                  </a:solidFill>
                  <a:prstDash val="solid"/>
                  <a:miter lim="800000"/>
                  <a:headEnd type="none" w="sm" len="sm"/>
                  <a:tailEnd type="none" w="sm" len="sm"/>
                </a:ln>
              </p:spPr>
            </p:cxnSp>
          </p:grpSp>
          <p:cxnSp>
            <p:nvCxnSpPr>
              <p:cNvPr id="363" name="Google Shape;363;p33"/>
              <p:cNvCxnSpPr/>
              <p:nvPr/>
            </p:nvCxnSpPr>
            <p:spPr>
              <a:xfrm rot="10800000">
                <a:off x="-1" y="1012053"/>
                <a:ext cx="5828811" cy="5845945"/>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4" name="Google Shape;364;p33"/>
              <p:cNvCxnSpPr/>
              <p:nvPr/>
            </p:nvCxnSpPr>
            <p:spPr>
              <a:xfrm rot="10800000">
                <a:off x="-1" y="2227340"/>
                <a:ext cx="4614781" cy="4630658"/>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5" name="Google Shape;365;p33"/>
              <p:cNvCxnSpPr/>
              <p:nvPr/>
            </p:nvCxnSpPr>
            <p:spPr>
              <a:xfrm rot="10800000">
                <a:off x="-1" y="3432149"/>
                <a:ext cx="3398419" cy="3425849"/>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6" name="Google Shape;366;p33"/>
              <p:cNvCxnSpPr/>
              <p:nvPr/>
            </p:nvCxnSpPr>
            <p:spPr>
              <a:xfrm rot="10800000">
                <a:off x="-1" y="4651431"/>
                <a:ext cx="2196496" cy="2206567"/>
              </a:xfrm>
              <a:prstGeom prst="straightConnector1">
                <a:avLst/>
              </a:prstGeom>
              <a:noFill/>
              <a:ln w="9525" cap="flat" cmpd="sng">
                <a:solidFill>
                  <a:srgbClr val="A43E27">
                    <a:alpha val="24313"/>
                  </a:srgbClr>
                </a:solidFill>
                <a:prstDash val="solid"/>
                <a:miter lim="800000"/>
                <a:headEnd type="none" w="sm" len="sm"/>
                <a:tailEnd type="none" w="sm" len="sm"/>
              </a:ln>
            </p:spPr>
          </p:cxnSp>
          <p:cxnSp>
            <p:nvCxnSpPr>
              <p:cNvPr id="367" name="Google Shape;367;p33"/>
              <p:cNvCxnSpPr/>
              <p:nvPr/>
            </p:nvCxnSpPr>
            <p:spPr>
              <a:xfrm rot="10800000">
                <a:off x="-1" y="5864453"/>
                <a:ext cx="987003" cy="993545"/>
              </a:xfrm>
              <a:prstGeom prst="straightConnector1">
                <a:avLst/>
              </a:prstGeom>
              <a:noFill/>
              <a:ln w="9525" cap="flat" cmpd="sng">
                <a:solidFill>
                  <a:srgbClr val="A43E27">
                    <a:alpha val="24313"/>
                  </a:srgbClr>
                </a:solidFill>
                <a:prstDash val="solid"/>
                <a:miter lim="800000"/>
                <a:headEnd type="none" w="sm" len="sm"/>
                <a:tailEnd type="none" w="sm" len="sm"/>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3"/>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3"/>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3"/>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3"/>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3"/>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3"/>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3"/>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4313"/>
              </a:srgbClr>
            </a:gs>
          </a:gsLst>
          <a:lin ang="5400000" scaled="0"/>
        </a:gradFill>
        <a:effectLst/>
      </p:bgPr>
    </p:bg>
    <p:spTree>
      <p:nvGrpSpPr>
        <p:cNvPr id="1"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2" name="Google Shape;12;p24"/>
            <p:cNvCxnSpPr/>
            <p:nvPr/>
          </p:nvCxnSpPr>
          <p:spPr>
            <a:xfrm>
              <a:off x="182933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3" name="Google Shape;13;p24"/>
            <p:cNvCxnSpPr/>
            <p:nvPr/>
          </p:nvCxnSpPr>
          <p:spPr>
            <a:xfrm>
              <a:off x="304847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4" name="Google Shape;14;p24"/>
            <p:cNvCxnSpPr/>
            <p:nvPr/>
          </p:nvCxnSpPr>
          <p:spPr>
            <a:xfrm>
              <a:off x="426760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5" name="Google Shape;15;p24"/>
            <p:cNvCxnSpPr/>
            <p:nvPr/>
          </p:nvCxnSpPr>
          <p:spPr>
            <a:xfrm>
              <a:off x="548674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6" name="Google Shape;16;p24"/>
            <p:cNvCxnSpPr/>
            <p:nvPr/>
          </p:nvCxnSpPr>
          <p:spPr>
            <a:xfrm>
              <a:off x="6705884"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7" name="Google Shape;17;p24"/>
            <p:cNvCxnSpPr/>
            <p:nvPr/>
          </p:nvCxnSpPr>
          <p:spPr>
            <a:xfrm>
              <a:off x="7925022"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8" name="Google Shape;18;p24"/>
            <p:cNvCxnSpPr/>
            <p:nvPr/>
          </p:nvCxnSpPr>
          <p:spPr>
            <a:xfrm>
              <a:off x="9144160"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19" name="Google Shape;19;p24"/>
            <p:cNvCxnSpPr/>
            <p:nvPr/>
          </p:nvCxnSpPr>
          <p:spPr>
            <a:xfrm>
              <a:off x="10363298"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0" name="Google Shape;20;p24"/>
            <p:cNvCxnSpPr/>
            <p:nvPr/>
          </p:nvCxnSpPr>
          <p:spPr>
            <a:xfrm>
              <a:off x="11582436" y="0"/>
              <a:ext cx="0"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1" name="Google Shape;21;p24"/>
            <p:cNvCxnSpPr/>
            <p:nvPr/>
          </p:nvCxnSpPr>
          <p:spPr>
            <a:xfrm>
              <a:off x="2819" y="38648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2" name="Google Shape;22;p24"/>
            <p:cNvCxnSpPr/>
            <p:nvPr/>
          </p:nvCxnSpPr>
          <p:spPr>
            <a:xfrm>
              <a:off x="2819" y="1611181"/>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3" name="Google Shape;23;p24"/>
            <p:cNvCxnSpPr/>
            <p:nvPr/>
          </p:nvCxnSpPr>
          <p:spPr>
            <a:xfrm>
              <a:off x="2819" y="2835877"/>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4" name="Google Shape;24;p24"/>
            <p:cNvCxnSpPr/>
            <p:nvPr/>
          </p:nvCxnSpPr>
          <p:spPr>
            <a:xfrm>
              <a:off x="2819" y="4060573"/>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5" name="Google Shape;25;p24"/>
            <p:cNvCxnSpPr/>
            <p:nvPr/>
          </p:nvCxnSpPr>
          <p:spPr>
            <a:xfrm>
              <a:off x="2819" y="5285269"/>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6" name="Google Shape;26;p24"/>
            <p:cNvCxnSpPr/>
            <p:nvPr/>
          </p:nvCxnSpPr>
          <p:spPr>
            <a:xfrm>
              <a:off x="2819" y="6509965"/>
              <a:ext cx="12188952" cy="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29" name="Google Shape;29;p24"/>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0" name="Google Shape;30;p24"/>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1" name="Google Shape;31;p24"/>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2" name="Google Shape;32;p24"/>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5" name="Google Shape;35;p24"/>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6" name="Google Shape;36;p24"/>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7" name="Google Shape;37;p24"/>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38" name="Google Shape;38;p24"/>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39" name="Google Shape;39;p24"/>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0" name="Google Shape;40;p24"/>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1" name="Google Shape;41;p24"/>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2" name="Google Shape;42;p24"/>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3" name="Google Shape;43;p24"/>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6" name="Google Shape;46;p24"/>
              <p:cNvCxnSpPr/>
              <p:nvPr/>
            </p:nvCxnSpPr>
            <p:spPr>
              <a:xfrm>
                <a:off x="1449154"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7" name="Google Shape;47;p24"/>
              <p:cNvCxnSpPr/>
              <p:nvPr/>
            </p:nvCxnSpPr>
            <p:spPr>
              <a:xfrm>
                <a:off x="266598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8" name="Google Shape;48;p24"/>
              <p:cNvCxnSpPr/>
              <p:nvPr/>
            </p:nvCxnSpPr>
            <p:spPr>
              <a:xfrm>
                <a:off x="3885119"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49" name="Google Shape;49;p24"/>
              <p:cNvCxnSpPr/>
              <p:nvPr/>
            </p:nvCxnSpPr>
            <p:spPr>
              <a:xfrm>
                <a:off x="5106502" y="0"/>
                <a:ext cx="6815931" cy="6858000"/>
              </a:xfrm>
              <a:prstGeom prst="straightConnector1">
                <a:avLst/>
              </a:prstGeom>
              <a:noFill/>
              <a:ln w="9525" cap="flat" cmpd="sng">
                <a:solidFill>
                  <a:srgbClr val="D8D8D8">
                    <a:alpha val="24313"/>
                  </a:srgbClr>
                </a:solidFill>
                <a:prstDash val="solid"/>
                <a:miter lim="800000"/>
                <a:headEnd type="none" w="sm" len="sm"/>
                <a:tailEnd type="none" w="sm" len="sm"/>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2" name="Google Shape;52;p24"/>
                <p:cNvCxnSpPr/>
                <p:nvPr/>
              </p:nvCxnSpPr>
              <p:spPr>
                <a:xfrm>
                  <a:off x="7549268" y="0"/>
                  <a:ext cx="4642732" cy="467242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3" name="Google Shape;53;p24"/>
                <p:cNvCxnSpPr/>
                <p:nvPr/>
              </p:nvCxnSpPr>
              <p:spPr>
                <a:xfrm>
                  <a:off x="8772997" y="0"/>
                  <a:ext cx="3419003" cy="34567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4" name="Google Shape;54;p24"/>
                <p:cNvCxnSpPr/>
                <p:nvPr/>
              </p:nvCxnSpPr>
              <p:spPr>
                <a:xfrm>
                  <a:off x="9982200" y="0"/>
                  <a:ext cx="2209800" cy="222646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5" name="Google Shape;55;p24"/>
                <p:cNvCxnSpPr/>
                <p:nvPr/>
              </p:nvCxnSpPr>
              <p:spPr>
                <a:xfrm>
                  <a:off x="11199019" y="0"/>
                  <a:ext cx="992981" cy="1002506"/>
                </a:xfrm>
                <a:prstGeom prst="straightConnector1">
                  <a:avLst/>
                </a:prstGeom>
                <a:noFill/>
                <a:ln w="9525" cap="flat" cmpd="sng">
                  <a:solidFill>
                    <a:srgbClr val="D8D8D8">
                      <a:alpha val="24313"/>
                    </a:srgbClr>
                  </a:solidFill>
                  <a:prstDash val="solid"/>
                  <a:miter lim="800000"/>
                  <a:headEnd type="none" w="sm" len="sm"/>
                  <a:tailEnd type="none" w="sm" len="sm"/>
                </a:ln>
              </p:spPr>
            </p:cxnSp>
          </p:grpSp>
          <p:cxnSp>
            <p:nvCxnSpPr>
              <p:cNvPr id="56" name="Google Shape;56;p24"/>
              <p:cNvCxnSpPr/>
              <p:nvPr/>
            </p:nvCxnSpPr>
            <p:spPr>
              <a:xfrm rot="10800000">
                <a:off x="-1" y="1012053"/>
                <a:ext cx="5828811" cy="5845945"/>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7" name="Google Shape;57;p24"/>
              <p:cNvCxnSpPr/>
              <p:nvPr/>
            </p:nvCxnSpPr>
            <p:spPr>
              <a:xfrm rot="10800000">
                <a:off x="-1" y="2227340"/>
                <a:ext cx="4614781" cy="4630658"/>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8" name="Google Shape;58;p24"/>
              <p:cNvCxnSpPr/>
              <p:nvPr/>
            </p:nvCxnSpPr>
            <p:spPr>
              <a:xfrm rot="10800000">
                <a:off x="-1" y="3432149"/>
                <a:ext cx="3398419" cy="3425849"/>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59" name="Google Shape;59;p24"/>
              <p:cNvCxnSpPr/>
              <p:nvPr/>
            </p:nvCxnSpPr>
            <p:spPr>
              <a:xfrm rot="10800000">
                <a:off x="-1" y="4651431"/>
                <a:ext cx="2196496" cy="2206567"/>
              </a:xfrm>
              <a:prstGeom prst="straightConnector1">
                <a:avLst/>
              </a:prstGeom>
              <a:noFill/>
              <a:ln w="9525" cap="flat" cmpd="sng">
                <a:solidFill>
                  <a:srgbClr val="D8D8D8">
                    <a:alpha val="24313"/>
                  </a:srgbClr>
                </a:solidFill>
                <a:prstDash val="solid"/>
                <a:miter lim="800000"/>
                <a:headEnd type="none" w="sm" len="sm"/>
                <a:tailEnd type="none" w="sm" len="sm"/>
              </a:ln>
            </p:spPr>
          </p:cxnSp>
          <p:cxnSp>
            <p:nvCxnSpPr>
              <p:cNvPr id="60" name="Google Shape;60;p24"/>
              <p:cNvCxnSpPr/>
              <p:nvPr/>
            </p:nvCxnSpPr>
            <p:spPr>
              <a:xfrm rot="10800000">
                <a:off x="-1" y="5864453"/>
                <a:ext cx="987003" cy="993545"/>
              </a:xfrm>
              <a:prstGeom prst="straightConnector1">
                <a:avLst/>
              </a:prstGeom>
              <a:noFill/>
              <a:ln w="9525" cap="flat" cmpd="sng">
                <a:solidFill>
                  <a:srgbClr val="D8D8D8">
                    <a:alpha val="24313"/>
                  </a:srgbClr>
                </a:solidFill>
                <a:prstDash val="solid"/>
                <a:miter lim="800000"/>
                <a:headEnd type="none" w="sm" len="sm"/>
                <a:tailEnd type="none" w="sm" len="sm"/>
              </a:ln>
            </p:spPr>
          </p:cxnSp>
        </p:grpSp>
      </p:grpSp>
      <p:sp>
        <p:nvSpPr>
          <p:cNvPr id="61" name="Google Shape;61;p2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4"/>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png"/><Relationship Id="rId7"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8.jpg"/><Relationship Id="rId5" Type="http://schemas.openxmlformats.org/officeDocument/2006/relationships/image" Target="../media/image27.jpg"/><Relationship Id="rId10" Type="http://schemas.openxmlformats.org/officeDocument/2006/relationships/image" Target="../media/image32.png"/><Relationship Id="rId4" Type="http://schemas.openxmlformats.org/officeDocument/2006/relationships/image" Target="../media/image1.png"/><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4313"/>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Projekt št.</a:t>
            </a:r>
            <a:r>
              <a:rPr lang="sl-SI" sz="1100" b="1">
                <a:solidFill>
                  <a:srgbClr val="0070C0"/>
                </a:solidFill>
                <a:latin typeface="Calibri"/>
                <a:ea typeface="Calibri"/>
                <a:cs typeface="Calibri"/>
                <a:sym typeface="Calibri"/>
              </a:rPr>
              <a:t> 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a:stretch/>
        </p:blipFill>
        <p:spPr>
          <a:xfrm>
            <a:off x="8746584" y="5436828"/>
            <a:ext cx="2220297" cy="495376"/>
          </a:xfrm>
          <a:prstGeom prst="rect">
            <a:avLst/>
          </a:prstGeom>
          <a:noFill/>
          <a:ln>
            <a:noFill/>
          </a:ln>
        </p:spPr>
      </p:pic>
      <p:sp>
        <p:nvSpPr>
          <p:cNvPr id="401" name="Google Shape;401;p1"/>
          <p:cNvSpPr txBox="1"/>
          <p:nvPr/>
        </p:nvSpPr>
        <p:spPr>
          <a:xfrm>
            <a:off x="2603001" y="2193125"/>
            <a:ext cx="6774000" cy="180210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C52B87"/>
              </a:buClr>
              <a:buSzPts val="4000"/>
              <a:buFont typeface="Calibri"/>
              <a:buNone/>
            </a:pPr>
            <a:r>
              <a:rPr lang="sl-SI" sz="4200" b="1">
                <a:solidFill>
                  <a:srgbClr val="C52B87"/>
                </a:solidFill>
                <a:latin typeface="Calibri"/>
                <a:ea typeface="Calibri"/>
                <a:cs typeface="Calibri"/>
                <a:sym typeface="Calibri"/>
              </a:rPr>
              <a:t>Enota 5: Vključujoče in na kompetence usmerjeno učenje</a:t>
            </a:r>
            <a:endParaRPr sz="4200" b="1">
              <a:solidFill>
                <a:srgbClr val="C52B87"/>
              </a:solidFill>
              <a:latin typeface="Calibri"/>
              <a:ea typeface="Calibri"/>
              <a:cs typeface="Calibri"/>
              <a:sym typeface="Calibri"/>
            </a:endParaRPr>
          </a:p>
        </p:txBody>
      </p:sp>
      <p:sp>
        <p:nvSpPr>
          <p:cNvPr id="402" name="Google Shape;402;p1"/>
          <p:cNvSpPr txBox="1"/>
          <p:nvPr/>
        </p:nvSpPr>
        <p:spPr>
          <a:xfrm>
            <a:off x="2493050" y="4074827"/>
            <a:ext cx="6774000" cy="971278"/>
          </a:xfrm>
          <a:prstGeom prst="rect">
            <a:avLst/>
          </a:prstGeom>
          <a:noFill/>
          <a:ln>
            <a:noFill/>
          </a:ln>
        </p:spPr>
        <p:txBody>
          <a:bodyPr spcFirstLastPara="1" wrap="square" lIns="91425" tIns="45700" rIns="91425" bIns="45700" anchor="b" anchorCtr="0">
            <a:noAutofit/>
          </a:bodyPr>
          <a:lstStyle/>
          <a:p>
            <a:pPr marL="0" lvl="0" indent="0" algn="ctr" rtl="0">
              <a:lnSpc>
                <a:spcPct val="56000"/>
              </a:lnSpc>
              <a:spcBef>
                <a:spcPts val="0"/>
              </a:spcBef>
              <a:spcAft>
                <a:spcPts val="0"/>
              </a:spcAft>
              <a:buClr>
                <a:srgbClr val="C52B87"/>
              </a:buClr>
              <a:buSzPts val="3100"/>
              <a:buFont typeface="Calibri"/>
              <a:buNone/>
            </a:pPr>
            <a:r>
              <a:rPr lang="sl-SI" sz="3200" b="1" dirty="0">
                <a:solidFill>
                  <a:srgbClr val="C52B87"/>
                </a:solidFill>
                <a:latin typeface="Calibri"/>
                <a:ea typeface="Calibri"/>
                <a:cs typeface="Calibri"/>
                <a:sym typeface="Calibri"/>
              </a:rPr>
              <a:t>Spodbujanje avtonomije udeležencev in digitalne kompetence v izobraževanju odraslih</a:t>
            </a:r>
            <a:endParaRPr sz="1185" b="0" i="0" u="none" strike="noStrike" cap="none" dirty="0">
              <a:solidFill>
                <a:srgbClr val="000000"/>
              </a:solidFill>
              <a:latin typeface="Arial"/>
              <a:ea typeface="Arial"/>
              <a:cs typeface="Arial"/>
              <a:sym typeface="Arial"/>
            </a:endParaRPr>
          </a:p>
        </p:txBody>
      </p:sp>
      <p:pic>
        <p:nvPicPr>
          <p:cNvPr id="12" name="Slika 11">
            <a:extLst>
              <a:ext uri="{FF2B5EF4-FFF2-40B4-BE49-F238E27FC236}">
                <a16:creationId xmlns:a16="http://schemas.microsoft.com/office/drawing/2014/main" id="{2B1B3D52-8EA3-44BA-8EB3-BE9B80D59FA9}"/>
              </a:ext>
            </a:extLst>
          </p:cNvPr>
          <p:cNvPicPr>
            <a:picLocks noChangeAspect="1"/>
          </p:cNvPicPr>
          <p:nvPr/>
        </p:nvPicPr>
        <p:blipFill>
          <a:blip r:embed="rId10"/>
          <a:stretch>
            <a:fillRect/>
          </a:stretch>
        </p:blipFill>
        <p:spPr>
          <a:xfrm>
            <a:off x="8366361" y="5449344"/>
            <a:ext cx="2535677" cy="5319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1"/>
        <p:cNvGrpSpPr/>
        <p:nvPr/>
      </p:nvGrpSpPr>
      <p:grpSpPr>
        <a:xfrm>
          <a:off x="0" y="0"/>
          <a:ext cx="0" cy="0"/>
          <a:chOff x="0" y="0"/>
          <a:chExt cx="0" cy="0"/>
        </a:xfrm>
      </p:grpSpPr>
      <p:sp>
        <p:nvSpPr>
          <p:cNvPr id="472" name="Google Shape;472;p12"/>
          <p:cNvSpPr txBox="1">
            <a:spLocks noGrp="1"/>
          </p:cNvSpPr>
          <p:nvPr>
            <p:ph type="title"/>
          </p:nvPr>
        </p:nvSpPr>
        <p:spPr>
          <a:xfrm>
            <a:off x="4229100" y="60385"/>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sz="3700" dirty="0">
                <a:solidFill>
                  <a:srgbClr val="0070C0"/>
                </a:solidFill>
                <a:latin typeface="Calibri"/>
                <a:ea typeface="Calibri"/>
                <a:cs typeface="Calibri"/>
                <a:sym typeface="Calibri"/>
              </a:rPr>
              <a:t>Nasveti za </a:t>
            </a:r>
            <a:r>
              <a:rPr lang="sl-SI" sz="3700" dirty="0">
                <a:solidFill>
                  <a:srgbClr val="C52B87"/>
                </a:solidFill>
                <a:latin typeface="Calibri"/>
                <a:ea typeface="Calibri"/>
                <a:cs typeface="Calibri"/>
                <a:sym typeface="Calibri"/>
              </a:rPr>
              <a:t>izobraževalce</a:t>
            </a:r>
            <a:endParaRPr sz="3700" dirty="0">
              <a:solidFill>
                <a:srgbClr val="C52B87"/>
              </a:solidFill>
              <a:latin typeface="Calibri"/>
              <a:ea typeface="Calibri"/>
              <a:cs typeface="Calibri"/>
              <a:sym typeface="Calibri"/>
            </a:endParaRPr>
          </a:p>
        </p:txBody>
      </p:sp>
      <p:sp>
        <p:nvSpPr>
          <p:cNvPr id="473" name="Google Shape;473;p12"/>
          <p:cNvSpPr txBox="1"/>
          <p:nvPr/>
        </p:nvSpPr>
        <p:spPr>
          <a:xfrm>
            <a:off x="1720200" y="1642275"/>
            <a:ext cx="9032400" cy="37302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1000"/>
              </a:spcBef>
              <a:spcAft>
                <a:spcPts val="0"/>
              </a:spcAft>
              <a:buClr>
                <a:srgbClr val="000000"/>
              </a:buClr>
              <a:buSzPts val="1800"/>
              <a:buFont typeface="Arial"/>
              <a:buNone/>
            </a:pPr>
            <a:r>
              <a:rPr lang="sl-SI" sz="2500" b="1" dirty="0">
                <a:solidFill>
                  <a:schemeClr val="accent6"/>
                </a:solidFill>
                <a:latin typeface="Calibri"/>
                <a:ea typeface="Calibri"/>
                <a:cs typeface="Calibri"/>
                <a:sym typeface="Calibri"/>
              </a:rPr>
              <a:t>Spodbujajte, ne rešujte.</a:t>
            </a:r>
            <a:endParaRPr sz="2500" b="1"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0"/>
              </a:spcAft>
              <a:buClr>
                <a:srgbClr val="000000"/>
              </a:buClr>
              <a:buSzPts val="1800"/>
              <a:buFont typeface="Arial"/>
              <a:buNone/>
            </a:pPr>
            <a:r>
              <a:rPr lang="sl-SI" sz="2500" b="1" dirty="0">
                <a:solidFill>
                  <a:schemeClr val="accent6"/>
                </a:solidFill>
                <a:latin typeface="Calibri"/>
                <a:ea typeface="Calibri"/>
                <a:cs typeface="Calibri"/>
                <a:sym typeface="Calibri"/>
              </a:rPr>
              <a:t>Povratne informacije usmerite v napredek, ne v popolnost.</a:t>
            </a:r>
            <a:endParaRPr sz="2500" b="1"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0"/>
              </a:spcAft>
              <a:buClr>
                <a:srgbClr val="000000"/>
              </a:buClr>
              <a:buSzPts val="1800"/>
              <a:buFont typeface="Arial"/>
              <a:buNone/>
            </a:pPr>
            <a:r>
              <a:rPr lang="sl-SI" sz="2500" b="1" dirty="0">
                <a:solidFill>
                  <a:schemeClr val="accent6"/>
                </a:solidFill>
                <a:latin typeface="Calibri"/>
                <a:ea typeface="Calibri"/>
                <a:cs typeface="Calibri"/>
                <a:sym typeface="Calibri"/>
              </a:rPr>
              <a:t>Razdelite naloge na vidne majhne zmage.</a:t>
            </a:r>
            <a:endParaRPr sz="2500" b="1"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0"/>
              </a:spcAft>
              <a:buClr>
                <a:srgbClr val="000000"/>
              </a:buClr>
              <a:buSzPts val="1800"/>
              <a:buFont typeface="Arial"/>
              <a:buNone/>
            </a:pPr>
            <a:r>
              <a:rPr lang="sl-SI" sz="2500" b="1" dirty="0">
                <a:solidFill>
                  <a:schemeClr val="accent6"/>
                </a:solidFill>
                <a:latin typeface="Calibri"/>
                <a:ea typeface="Calibri"/>
                <a:cs typeface="Calibri"/>
                <a:sym typeface="Calibri"/>
              </a:rPr>
              <a:t>Začnite z govorjenjem in samozavestjo, preden se lotite orodij.</a:t>
            </a:r>
            <a:endParaRPr sz="2500" b="1" dirty="0">
              <a:solidFill>
                <a:schemeClr val="accent6"/>
              </a:solidFill>
              <a:latin typeface="Calibri"/>
              <a:ea typeface="Calibri"/>
              <a:cs typeface="Calibri"/>
              <a:sym typeface="Calibri"/>
            </a:endParaRPr>
          </a:p>
          <a:p>
            <a:pPr marL="0" marR="0" lvl="0" indent="0" algn="ctr" rtl="0">
              <a:lnSpc>
                <a:spcPct val="150000"/>
              </a:lnSpc>
              <a:spcBef>
                <a:spcPts val="1000"/>
              </a:spcBef>
              <a:spcAft>
                <a:spcPts val="1000"/>
              </a:spcAft>
              <a:buClr>
                <a:srgbClr val="000000"/>
              </a:buClr>
              <a:buSzPts val="1800"/>
              <a:buFont typeface="Arial"/>
              <a:buNone/>
            </a:pPr>
            <a:r>
              <a:rPr lang="sl-SI" sz="2500" b="1" dirty="0">
                <a:solidFill>
                  <a:schemeClr val="accent6"/>
                </a:solidFill>
                <a:latin typeface="Calibri"/>
                <a:ea typeface="Calibri"/>
                <a:cs typeface="Calibri"/>
                <a:sym typeface="Calibri"/>
              </a:rPr>
              <a:t>Nadomestite predpostavke z vprašanji.</a:t>
            </a:r>
            <a:endParaRPr sz="2500" b="1" dirty="0">
              <a:solidFill>
                <a:schemeClr val="accent6"/>
              </a:solidFill>
              <a:latin typeface="Calibri"/>
              <a:ea typeface="Calibri"/>
              <a:cs typeface="Calibri"/>
              <a:sym typeface="Calibri"/>
            </a:endParaRPr>
          </a:p>
        </p:txBody>
      </p:sp>
      <p:pic>
        <p:nvPicPr>
          <p:cNvPr id="4" name="Slika 3">
            <a:extLst>
              <a:ext uri="{FF2B5EF4-FFF2-40B4-BE49-F238E27FC236}">
                <a16:creationId xmlns:a16="http://schemas.microsoft.com/office/drawing/2014/main" id="{A78A78EE-83A8-49E0-A900-F3E93B8ED098}"/>
              </a:ext>
            </a:extLst>
          </p:cNvPr>
          <p:cNvPicPr>
            <a:picLocks noChangeAspect="1"/>
          </p:cNvPicPr>
          <p:nvPr/>
        </p:nvPicPr>
        <p:blipFill>
          <a:blip r:embed="rId4"/>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F94C3F7F-4823-4EDE-9E4D-23D293C4E72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7"/>
        <p:cNvGrpSpPr/>
        <p:nvPr/>
      </p:nvGrpSpPr>
      <p:grpSpPr>
        <a:xfrm>
          <a:off x="0" y="0"/>
          <a:ext cx="0" cy="0"/>
          <a:chOff x="0" y="0"/>
          <a:chExt cx="0" cy="0"/>
        </a:xfrm>
      </p:grpSpPr>
      <p:sp>
        <p:nvSpPr>
          <p:cNvPr id="478" name="Google Shape;478;p13"/>
          <p:cNvSpPr txBox="1"/>
          <p:nvPr/>
        </p:nvSpPr>
        <p:spPr>
          <a:xfrm>
            <a:off x="698663" y="537359"/>
            <a:ext cx="36447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Dodatni viri</a:t>
            </a:r>
            <a:endParaRPr sz="1400" b="0" i="0" u="none" strike="noStrike" cap="none">
              <a:solidFill>
                <a:srgbClr val="000000"/>
              </a:solidFill>
              <a:latin typeface="Arial"/>
              <a:ea typeface="Arial"/>
              <a:cs typeface="Arial"/>
              <a:sym typeface="Arial"/>
            </a:endParaRPr>
          </a:p>
        </p:txBody>
      </p:sp>
      <p:grpSp>
        <p:nvGrpSpPr>
          <p:cNvPr id="479" name="Google Shape;479;p13"/>
          <p:cNvGrpSpPr/>
          <p:nvPr/>
        </p:nvGrpSpPr>
        <p:grpSpPr>
          <a:xfrm>
            <a:off x="591150" y="1161391"/>
            <a:ext cx="11207261" cy="4369732"/>
            <a:chOff x="1626" y="1006340"/>
            <a:chExt cx="8879148" cy="2102956"/>
          </a:xfrm>
        </p:grpSpPr>
        <p:sp>
          <p:nvSpPr>
            <p:cNvPr id="480" name="Google Shape;480;p13"/>
            <p:cNvSpPr/>
            <p:nvPr/>
          </p:nvSpPr>
          <p:spPr>
            <a:xfrm>
              <a:off x="1626" y="1006340"/>
              <a:ext cx="1869294" cy="934647"/>
            </a:xfrm>
            <a:prstGeom prst="roundRect">
              <a:avLst>
                <a:gd name="adj" fmla="val 10000"/>
              </a:avLst>
            </a:prstGeom>
            <a:solidFill>
              <a:srgbClr val="FDC844"/>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920">
                  <a:solidFill>
                    <a:schemeClr val="dk1"/>
                  </a:solidFill>
                </a:rPr>
                <a:t>Evropska komisija</a:t>
              </a:r>
              <a:endParaRPr sz="1920">
                <a:solidFill>
                  <a:schemeClr val="dk1"/>
                </a:solidFill>
              </a:endParaRPr>
            </a:p>
            <a:p>
              <a:pPr marL="0" marR="0" lvl="0" indent="0" algn="ctr" rtl="0">
                <a:lnSpc>
                  <a:spcPct val="100000"/>
                </a:lnSpc>
                <a:spcBef>
                  <a:spcPts val="0"/>
                </a:spcBef>
                <a:spcAft>
                  <a:spcPts val="0"/>
                </a:spcAft>
                <a:buClr>
                  <a:schemeClr val="dk1"/>
                </a:buClr>
                <a:buSzPts val="1820"/>
                <a:buFont typeface="Arial"/>
                <a:buNone/>
              </a:pPr>
              <a:r>
                <a:rPr lang="sl-SI" sz="1920">
                  <a:solidFill>
                    <a:schemeClr val="dk1"/>
                  </a:solidFill>
                </a:rPr>
                <a:t>2022</a:t>
              </a:r>
              <a:endParaRPr sz="1920">
                <a:solidFill>
                  <a:schemeClr val="dk1"/>
                </a:solidFill>
              </a:endParaRPr>
            </a:p>
          </p:txBody>
        </p:sp>
        <p:sp>
          <p:nvSpPr>
            <p:cNvPr id="481" name="Google Shape;481;p13"/>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82" name="Google Shape;482;p13"/>
            <p:cNvSpPr/>
            <p:nvPr/>
          </p:nvSpPr>
          <p:spPr>
            <a:xfrm>
              <a:off x="375485" y="2174649"/>
              <a:ext cx="1495435" cy="934647"/>
            </a:xfrm>
            <a:prstGeom prst="roundRect">
              <a:avLst>
                <a:gd name="adj" fmla="val 10000"/>
              </a:avLst>
            </a:prstGeom>
            <a:solidFill>
              <a:schemeClr val="lt1">
                <a:alpha val="89019"/>
              </a:schemeClr>
            </a:solidFill>
            <a:ln w="12850" cap="flat" cmpd="sng">
              <a:solidFill>
                <a:srgbClr val="FAA544"/>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l" rtl="0">
                <a:lnSpc>
                  <a:spcPct val="100000"/>
                </a:lnSpc>
                <a:spcBef>
                  <a:spcPts val="0"/>
                </a:spcBef>
                <a:spcAft>
                  <a:spcPts val="0"/>
                </a:spcAft>
                <a:buClr>
                  <a:schemeClr val="dk1"/>
                </a:buClr>
                <a:buSzPts val="1820"/>
                <a:buFont typeface="Arial"/>
                <a:buNone/>
              </a:pPr>
              <a:endParaRPr sz="1819" b="0" i="0" u="none" strike="noStrike" cap="none">
                <a:solidFill>
                  <a:schemeClr val="dk1"/>
                </a:solidFill>
                <a:latin typeface="Arial"/>
                <a:ea typeface="Arial"/>
                <a:cs typeface="Arial"/>
                <a:sym typeface="Arial"/>
              </a:endParaRPr>
            </a:p>
          </p:txBody>
        </p:sp>
        <p:sp>
          <p:nvSpPr>
            <p:cNvPr id="483" name="Google Shape;483;p13"/>
            <p:cNvSpPr txBox="1"/>
            <p:nvPr/>
          </p:nvSpPr>
          <p:spPr>
            <a:xfrm>
              <a:off x="402860" y="2202024"/>
              <a:ext cx="1440685" cy="879897"/>
            </a:xfrm>
            <a:prstGeom prst="rect">
              <a:avLst/>
            </a:prstGeom>
            <a:noFill/>
            <a:ln>
              <a:noFill/>
            </a:ln>
          </p:spPr>
          <p:txBody>
            <a:bodyPr spcFirstLastPara="1" wrap="square" lIns="84725" tIns="56500" rIns="84725" bIns="56500" anchor="ctr" anchorCtr="0">
              <a:noAutofit/>
            </a:bodyPr>
            <a:lstStyle/>
            <a:p>
              <a:pPr marL="0" marR="0" lvl="0" indent="0" algn="ctr" rtl="0">
                <a:lnSpc>
                  <a:spcPct val="90000"/>
                </a:lnSpc>
                <a:spcBef>
                  <a:spcPts val="0"/>
                </a:spcBef>
                <a:spcAft>
                  <a:spcPts val="0"/>
                </a:spcAft>
                <a:buClr>
                  <a:schemeClr val="dk1"/>
                </a:buClr>
                <a:buSzPts val="4448"/>
                <a:buFont typeface="Calibri"/>
                <a:buNone/>
              </a:pPr>
              <a:r>
                <a:rPr lang="sl-SI" sz="1819">
                  <a:solidFill>
                    <a:schemeClr val="dk1"/>
                  </a:solidFill>
                  <a:latin typeface="Calibri"/>
                  <a:ea typeface="Calibri"/>
                  <a:cs typeface="Calibri"/>
                  <a:sym typeface="Calibri"/>
                </a:rPr>
                <a:t>Evropski okvir digitalnih kompetenc za državljane (DigComp 2.2)</a:t>
              </a:r>
              <a:endParaRPr sz="1819" b="0" i="0" u="none" strike="noStrike" cap="none">
                <a:solidFill>
                  <a:schemeClr val="dk1"/>
                </a:solidFill>
                <a:latin typeface="Calibri"/>
                <a:ea typeface="Calibri"/>
                <a:cs typeface="Calibri"/>
                <a:sym typeface="Calibri"/>
              </a:endParaRPr>
            </a:p>
          </p:txBody>
        </p:sp>
        <p:sp>
          <p:nvSpPr>
            <p:cNvPr id="484" name="Google Shape;484;p13"/>
            <p:cNvSpPr/>
            <p:nvPr/>
          </p:nvSpPr>
          <p:spPr>
            <a:xfrm>
              <a:off x="2338243" y="1006340"/>
              <a:ext cx="1869294" cy="934647"/>
            </a:xfrm>
            <a:prstGeom prst="roundRect">
              <a:avLst>
                <a:gd name="adj" fmla="val 10000"/>
              </a:avLst>
            </a:prstGeom>
            <a:solidFill>
              <a:srgbClr val="FAA544"/>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819">
                  <a:solidFill>
                    <a:schemeClr val="dk1"/>
                  </a:solidFill>
                </a:rPr>
                <a:t>UNESCO</a:t>
              </a:r>
              <a:endParaRPr sz="1819">
                <a:solidFill>
                  <a:schemeClr val="dk1"/>
                </a:solidFill>
              </a:endParaRPr>
            </a:p>
            <a:p>
              <a:pPr marL="0" marR="0" lvl="0" indent="0" algn="ctr" rtl="0">
                <a:lnSpc>
                  <a:spcPct val="100000"/>
                </a:lnSpc>
                <a:spcBef>
                  <a:spcPts val="0"/>
                </a:spcBef>
                <a:spcAft>
                  <a:spcPts val="0"/>
                </a:spcAft>
                <a:buClr>
                  <a:schemeClr val="dk1"/>
                </a:buClr>
                <a:buSzPts val="1820"/>
                <a:buFont typeface="Arial"/>
                <a:buNone/>
              </a:pPr>
              <a:r>
                <a:rPr lang="sl-SI" sz="1819">
                  <a:solidFill>
                    <a:schemeClr val="dk1"/>
                  </a:solidFill>
                </a:rPr>
                <a:t>2021</a:t>
              </a:r>
              <a:endParaRPr sz="1819">
                <a:solidFill>
                  <a:schemeClr val="dk1"/>
                </a:solidFill>
              </a:endParaRPr>
            </a:p>
          </p:txBody>
        </p:sp>
        <p:sp>
          <p:nvSpPr>
            <p:cNvPr id="485" name="Google Shape;485;p13"/>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86" name="Google Shape;486;p13"/>
            <p:cNvSpPr/>
            <p:nvPr/>
          </p:nvSpPr>
          <p:spPr>
            <a:xfrm>
              <a:off x="2712102" y="2174649"/>
              <a:ext cx="1495435" cy="934647"/>
            </a:xfrm>
            <a:prstGeom prst="roundRect">
              <a:avLst>
                <a:gd name="adj" fmla="val 10000"/>
              </a:avLst>
            </a:prstGeom>
            <a:solidFill>
              <a:schemeClr val="lt1">
                <a:alpha val="89019"/>
              </a:schemeClr>
            </a:solidFill>
            <a:ln w="12850" cap="flat" cmpd="sng">
              <a:solidFill>
                <a:srgbClr val="FDC844"/>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718">
                  <a:solidFill>
                    <a:schemeClr val="dk1"/>
                  </a:solidFill>
                </a:rPr>
                <a:t>Skupaj si zamislimo našo prihodnost: nova družbena pogodba za izobraževanje</a:t>
              </a:r>
              <a:endParaRPr sz="1718" b="0" i="0" u="none" strike="noStrike" cap="none">
                <a:solidFill>
                  <a:schemeClr val="dk1"/>
                </a:solidFill>
                <a:latin typeface="Arial"/>
                <a:ea typeface="Arial"/>
                <a:cs typeface="Arial"/>
                <a:sym typeface="Arial"/>
              </a:endParaRPr>
            </a:p>
          </p:txBody>
        </p:sp>
        <p:sp>
          <p:nvSpPr>
            <p:cNvPr id="487" name="Google Shape;487;p13"/>
            <p:cNvSpPr/>
            <p:nvPr/>
          </p:nvSpPr>
          <p:spPr>
            <a:xfrm>
              <a:off x="4674862" y="1006340"/>
              <a:ext cx="1869294" cy="934647"/>
            </a:xfrm>
            <a:prstGeom prst="roundRect">
              <a:avLst>
                <a:gd name="adj" fmla="val 10000"/>
              </a:avLst>
            </a:prstGeom>
            <a:solidFill>
              <a:srgbClr val="5DC7F4"/>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819">
                  <a:solidFill>
                    <a:schemeClr val="dk1"/>
                  </a:solidFill>
                </a:rPr>
                <a:t>OECD</a:t>
              </a:r>
              <a:endParaRPr sz="1819">
                <a:solidFill>
                  <a:schemeClr val="dk1"/>
                </a:solidFill>
              </a:endParaRPr>
            </a:p>
            <a:p>
              <a:pPr marL="0" marR="0" lvl="0" indent="0" algn="ctr" rtl="0">
                <a:lnSpc>
                  <a:spcPct val="100000"/>
                </a:lnSpc>
                <a:spcBef>
                  <a:spcPts val="0"/>
                </a:spcBef>
                <a:spcAft>
                  <a:spcPts val="0"/>
                </a:spcAft>
                <a:buClr>
                  <a:schemeClr val="dk1"/>
                </a:buClr>
                <a:buSzPts val="1820"/>
                <a:buFont typeface="Arial"/>
                <a:buNone/>
              </a:pPr>
              <a:r>
                <a:rPr lang="sl-SI" sz="1819">
                  <a:solidFill>
                    <a:schemeClr val="dk1"/>
                  </a:solidFill>
                </a:rPr>
                <a:t>2021</a:t>
              </a:r>
              <a:endParaRPr sz="1819">
                <a:solidFill>
                  <a:schemeClr val="dk1"/>
                </a:solidFill>
              </a:endParaRPr>
            </a:p>
          </p:txBody>
        </p:sp>
        <p:sp>
          <p:nvSpPr>
            <p:cNvPr id="488" name="Google Shape;488;p13"/>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89" name="Google Shape;489;p13"/>
            <p:cNvSpPr/>
            <p:nvPr/>
          </p:nvSpPr>
          <p:spPr>
            <a:xfrm>
              <a:off x="5048721" y="2174649"/>
              <a:ext cx="1495435" cy="934647"/>
            </a:xfrm>
            <a:prstGeom prst="roundRect">
              <a:avLst>
                <a:gd name="adj" fmla="val 10000"/>
              </a:avLst>
            </a:prstGeom>
            <a:solidFill>
              <a:schemeClr val="lt1">
                <a:alpha val="89019"/>
              </a:schemeClr>
            </a:solidFill>
            <a:ln w="12850" cap="flat" cmpd="sng">
              <a:solidFill>
                <a:srgbClr val="6576E9"/>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l" rtl="0">
                <a:lnSpc>
                  <a:spcPct val="100000"/>
                </a:lnSpc>
                <a:spcBef>
                  <a:spcPts val="0"/>
                </a:spcBef>
                <a:spcAft>
                  <a:spcPts val="0"/>
                </a:spcAft>
                <a:buClr>
                  <a:schemeClr val="dk1"/>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0" name="Google Shape;490;p13"/>
            <p:cNvSpPr txBox="1"/>
            <p:nvPr/>
          </p:nvSpPr>
          <p:spPr>
            <a:xfrm>
              <a:off x="5076095" y="2174649"/>
              <a:ext cx="1440685" cy="879897"/>
            </a:xfrm>
            <a:prstGeom prst="rect">
              <a:avLst/>
            </a:prstGeom>
            <a:noFill/>
            <a:ln>
              <a:noFill/>
            </a:ln>
          </p:spPr>
          <p:txBody>
            <a:bodyPr spcFirstLastPara="1" wrap="square" lIns="84725" tIns="56500" rIns="84725" bIns="56500" anchor="ctr" anchorCtr="0">
              <a:noAutofit/>
            </a:bodyPr>
            <a:lstStyle/>
            <a:p>
              <a:pPr marL="0" marR="0" lvl="0" indent="0" algn="ctr" rtl="0">
                <a:lnSpc>
                  <a:spcPct val="90000"/>
                </a:lnSpc>
                <a:spcBef>
                  <a:spcPts val="0"/>
                </a:spcBef>
                <a:spcAft>
                  <a:spcPts val="0"/>
                </a:spcAft>
                <a:buClr>
                  <a:schemeClr val="dk1"/>
                </a:buClr>
                <a:buSzPts val="4448"/>
                <a:buFont typeface="Calibri"/>
                <a:buNone/>
              </a:pPr>
              <a:r>
                <a:rPr lang="sl-SI" sz="1920">
                  <a:solidFill>
                    <a:schemeClr val="dk1"/>
                  </a:solidFill>
                  <a:latin typeface="Calibri"/>
                  <a:ea typeface="Calibri"/>
                  <a:cs typeface="Calibri"/>
                  <a:sym typeface="Calibri"/>
                </a:rPr>
                <a:t>Bralci 21. stoletja: Razvijanje bralnih in pisnih spretnosti v digitalnem svetu</a:t>
              </a:r>
              <a:endParaRPr sz="1920" b="0" i="0" u="none" strike="noStrike" cap="none">
                <a:solidFill>
                  <a:schemeClr val="dk1"/>
                </a:solidFill>
                <a:latin typeface="Calibri"/>
                <a:ea typeface="Calibri"/>
                <a:cs typeface="Calibri"/>
                <a:sym typeface="Calibri"/>
              </a:endParaRPr>
            </a:p>
          </p:txBody>
        </p:sp>
        <p:sp>
          <p:nvSpPr>
            <p:cNvPr id="491" name="Google Shape;491;p13"/>
            <p:cNvSpPr/>
            <p:nvPr/>
          </p:nvSpPr>
          <p:spPr>
            <a:xfrm>
              <a:off x="7011480" y="1006340"/>
              <a:ext cx="1869294" cy="934647"/>
            </a:xfrm>
            <a:prstGeom prst="roundRect">
              <a:avLst>
                <a:gd name="adj" fmla="val 10000"/>
              </a:avLst>
            </a:prstGeom>
            <a:solidFill>
              <a:srgbClr val="6576E9"/>
            </a:solidFill>
            <a:ln w="12850" cap="flat" cmpd="sng">
              <a:solidFill>
                <a:schemeClr val="lt1"/>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ctr" rtl="0">
                <a:lnSpc>
                  <a:spcPct val="100000"/>
                </a:lnSpc>
                <a:spcBef>
                  <a:spcPts val="0"/>
                </a:spcBef>
                <a:spcAft>
                  <a:spcPts val="0"/>
                </a:spcAft>
                <a:buClr>
                  <a:schemeClr val="dk1"/>
                </a:buClr>
                <a:buSzPts val="1820"/>
                <a:buFont typeface="Arial"/>
                <a:buNone/>
              </a:pPr>
              <a:r>
                <a:rPr lang="sl-SI" sz="1920">
                  <a:solidFill>
                    <a:schemeClr val="dk1"/>
                  </a:solidFill>
                </a:rPr>
                <a:t>Redecker &amp; Punie</a:t>
              </a:r>
              <a:endParaRPr sz="1920">
                <a:solidFill>
                  <a:schemeClr val="dk1"/>
                </a:solidFill>
              </a:endParaRPr>
            </a:p>
            <a:p>
              <a:pPr marL="0" marR="0" lvl="0" indent="0" algn="ctr" rtl="0">
                <a:lnSpc>
                  <a:spcPct val="100000"/>
                </a:lnSpc>
                <a:spcBef>
                  <a:spcPts val="0"/>
                </a:spcBef>
                <a:spcAft>
                  <a:spcPts val="0"/>
                </a:spcAft>
                <a:buClr>
                  <a:schemeClr val="dk1"/>
                </a:buClr>
                <a:buSzPts val="1820"/>
                <a:buFont typeface="Arial"/>
                <a:buNone/>
              </a:pPr>
              <a:r>
                <a:rPr lang="sl-SI" sz="1920">
                  <a:solidFill>
                    <a:schemeClr val="dk1"/>
                  </a:solidFill>
                </a:rPr>
                <a:t>2017</a:t>
              </a:r>
              <a:endParaRPr sz="1920">
                <a:solidFill>
                  <a:schemeClr val="dk1"/>
                </a:solidFill>
              </a:endParaRPr>
            </a:p>
          </p:txBody>
        </p:sp>
        <p:sp>
          <p:nvSpPr>
            <p:cNvPr id="492" name="Google Shape;492;p13"/>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850" cap="flat" cmpd="sng">
              <a:solidFill>
                <a:srgbClr val="599BD5"/>
              </a:solidFill>
              <a:prstDash val="solid"/>
              <a:miter lim="800000"/>
              <a:headEnd type="none" w="sm" len="sm"/>
              <a:tailEnd type="none" w="sm" len="sm"/>
            </a:ln>
          </p:spPr>
          <p:txBody>
            <a:bodyPr spcFirstLastPara="1" wrap="square" lIns="92425" tIns="46200" rIns="92425" bIns="46200" anchor="t" anchorCtr="0">
              <a:noAutofit/>
            </a:bodyPr>
            <a:lstStyle/>
            <a:p>
              <a:pPr marL="0" marR="0" lvl="0" indent="0" algn="l" rtl="0">
                <a:lnSpc>
                  <a:spcPct val="100000"/>
                </a:lnSpc>
                <a:spcBef>
                  <a:spcPts val="0"/>
                </a:spcBef>
                <a:spcAft>
                  <a:spcPts val="0"/>
                </a:spcAft>
                <a:buClr>
                  <a:srgbClr val="000000"/>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3" name="Google Shape;493;p13"/>
            <p:cNvSpPr/>
            <p:nvPr/>
          </p:nvSpPr>
          <p:spPr>
            <a:xfrm>
              <a:off x="7385339" y="2174649"/>
              <a:ext cx="1495435" cy="934647"/>
            </a:xfrm>
            <a:prstGeom prst="roundRect">
              <a:avLst>
                <a:gd name="adj" fmla="val 10000"/>
              </a:avLst>
            </a:prstGeom>
            <a:solidFill>
              <a:schemeClr val="lt1">
                <a:alpha val="89019"/>
              </a:schemeClr>
            </a:solidFill>
            <a:ln w="12850" cap="flat" cmpd="sng">
              <a:solidFill>
                <a:srgbClr val="5DC7F4"/>
              </a:solidFill>
              <a:prstDash val="solid"/>
              <a:miter lim="800000"/>
              <a:headEnd type="none" w="sm" len="sm"/>
              <a:tailEnd type="none" w="sm" len="sm"/>
            </a:ln>
          </p:spPr>
          <p:txBody>
            <a:bodyPr spcFirstLastPara="1" wrap="square" lIns="92425" tIns="92425" rIns="92425" bIns="92425" anchor="ctr" anchorCtr="0">
              <a:noAutofit/>
            </a:bodyPr>
            <a:lstStyle/>
            <a:p>
              <a:pPr marL="0" marR="0" lvl="0" indent="0" algn="l" rtl="0">
                <a:lnSpc>
                  <a:spcPct val="100000"/>
                </a:lnSpc>
                <a:spcBef>
                  <a:spcPts val="0"/>
                </a:spcBef>
                <a:spcAft>
                  <a:spcPts val="0"/>
                </a:spcAft>
                <a:buClr>
                  <a:schemeClr val="dk1"/>
                </a:buClr>
                <a:buSzPts val="1820"/>
                <a:buFont typeface="Arial"/>
                <a:buNone/>
              </a:pPr>
              <a:endParaRPr sz="1819" b="0" i="0" u="none" strike="noStrike" cap="none">
                <a:solidFill>
                  <a:schemeClr val="dk1"/>
                </a:solidFill>
                <a:latin typeface="Arial"/>
                <a:ea typeface="Arial"/>
                <a:cs typeface="Arial"/>
                <a:sym typeface="Arial"/>
              </a:endParaRPr>
            </a:p>
          </p:txBody>
        </p:sp>
        <p:sp>
          <p:nvSpPr>
            <p:cNvPr id="494" name="Google Shape;494;p13"/>
            <p:cNvSpPr txBox="1"/>
            <p:nvPr/>
          </p:nvSpPr>
          <p:spPr>
            <a:xfrm>
              <a:off x="7412715" y="2202024"/>
              <a:ext cx="1440685" cy="879897"/>
            </a:xfrm>
            <a:prstGeom prst="rect">
              <a:avLst/>
            </a:prstGeom>
            <a:noFill/>
            <a:ln>
              <a:noFill/>
            </a:ln>
          </p:spPr>
          <p:txBody>
            <a:bodyPr spcFirstLastPara="1" wrap="square" lIns="102050" tIns="68050" rIns="102050" bIns="68050" anchor="ctr" anchorCtr="0">
              <a:noAutofit/>
            </a:bodyPr>
            <a:lstStyle/>
            <a:p>
              <a:pPr marL="0" marR="0" lvl="0" indent="0" algn="ctr" rtl="0">
                <a:lnSpc>
                  <a:spcPct val="90000"/>
                </a:lnSpc>
                <a:spcBef>
                  <a:spcPts val="0"/>
                </a:spcBef>
                <a:spcAft>
                  <a:spcPts val="0"/>
                </a:spcAft>
                <a:buClr>
                  <a:schemeClr val="dk1"/>
                </a:buClr>
                <a:buSzPts val="5358"/>
                <a:buFont typeface="Calibri"/>
                <a:buNone/>
              </a:pPr>
              <a:r>
                <a:rPr lang="sl-SI" sz="1819">
                  <a:solidFill>
                    <a:schemeClr val="dk1"/>
                  </a:solidFill>
                  <a:latin typeface="Calibri"/>
                  <a:ea typeface="Calibri"/>
                  <a:cs typeface="Calibri"/>
                  <a:sym typeface="Calibri"/>
                </a:rPr>
                <a:t>Evropski okvir za digitalno kompetenco izobraževalcev (DigCompEdu)</a:t>
              </a:r>
              <a:endParaRPr sz="1819" b="0" i="0" u="none" strike="noStrike" cap="none">
                <a:solidFill>
                  <a:schemeClr val="dk1"/>
                </a:solidFill>
                <a:latin typeface="Calibri"/>
                <a:ea typeface="Calibri"/>
                <a:cs typeface="Calibri"/>
                <a:sym typeface="Calibri"/>
              </a:endParaRPr>
            </a:p>
          </p:txBody>
        </p:sp>
      </p:grpSp>
      <p:pic>
        <p:nvPicPr>
          <p:cNvPr id="19" name="Slika 18">
            <a:extLst>
              <a:ext uri="{FF2B5EF4-FFF2-40B4-BE49-F238E27FC236}">
                <a16:creationId xmlns:a16="http://schemas.microsoft.com/office/drawing/2014/main" id="{D164DC46-1AB1-417B-A0D8-A8F350F0E981}"/>
              </a:ext>
            </a:extLst>
          </p:cNvPr>
          <p:cNvPicPr>
            <a:picLocks noChangeAspect="1"/>
          </p:cNvPicPr>
          <p:nvPr/>
        </p:nvPicPr>
        <p:blipFill>
          <a:blip r:embed="rId4"/>
          <a:stretch>
            <a:fillRect/>
          </a:stretch>
        </p:blipFill>
        <p:spPr>
          <a:xfrm>
            <a:off x="597212" y="6315296"/>
            <a:ext cx="1551289" cy="325453"/>
          </a:xfrm>
          <a:prstGeom prst="rect">
            <a:avLst/>
          </a:prstGeom>
        </p:spPr>
      </p:pic>
      <p:sp>
        <p:nvSpPr>
          <p:cNvPr id="20" name="Pravokotnik 19">
            <a:extLst>
              <a:ext uri="{FF2B5EF4-FFF2-40B4-BE49-F238E27FC236}">
                <a16:creationId xmlns:a16="http://schemas.microsoft.com/office/drawing/2014/main" id="{140BCA20-870F-4BDF-A928-59802F8960B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8"/>
        <p:cNvGrpSpPr/>
        <p:nvPr/>
      </p:nvGrpSpPr>
      <p:grpSpPr>
        <a:xfrm>
          <a:off x="0" y="0"/>
          <a:ext cx="0" cy="0"/>
          <a:chOff x="0" y="0"/>
          <a:chExt cx="0" cy="0"/>
        </a:xfrm>
      </p:grpSpPr>
      <p:pic>
        <p:nvPicPr>
          <p:cNvPr id="499" name="Google Shape;499;p14"/>
          <p:cNvPicPr preferRelativeResize="0">
            <a:picLocks noGrp="1"/>
          </p:cNvPicPr>
          <p:nvPr>
            <p:ph type="pic" idx="2"/>
          </p:nvPr>
        </p:nvPicPr>
        <p:blipFill rotWithShape="1">
          <a:blip r:embed="rId4">
            <a:alphaModFix/>
          </a:blip>
          <a:srcRect t="3908" b="3908"/>
          <a:stretch/>
        </p:blipFill>
        <p:spPr>
          <a:xfrm>
            <a:off x="5916114" y="337462"/>
            <a:ext cx="5895601" cy="5434500"/>
          </a:xfrm>
          <a:prstGeom prst="rect">
            <a:avLst/>
          </a:prstGeom>
          <a:noFill/>
          <a:ln>
            <a:noFill/>
          </a:ln>
        </p:spPr>
      </p:pic>
      <p:sp>
        <p:nvSpPr>
          <p:cNvPr id="500" name="Google Shape;500;p14"/>
          <p:cNvSpPr txBox="1"/>
          <p:nvPr/>
        </p:nvSpPr>
        <p:spPr>
          <a:xfrm>
            <a:off x="606244" y="4328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01" name="Google Shape;501;p14"/>
          <p:cNvSpPr/>
          <p:nvPr/>
        </p:nvSpPr>
        <p:spPr>
          <a:xfrm>
            <a:off x="382050" y="994100"/>
            <a:ext cx="5346000" cy="779465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1900" i="0" u="none" strike="noStrike" cap="none" dirty="0">
                <a:solidFill>
                  <a:schemeClr val="dk1"/>
                </a:solidFill>
                <a:latin typeface="Calibri"/>
                <a:ea typeface="Calibri"/>
                <a:cs typeface="Calibri"/>
                <a:sym typeface="Calibri"/>
              </a:rPr>
              <a:t>Vprašanje z več možnimi odgovori: </a:t>
            </a:r>
            <a:endParaRPr sz="1900" i="0" u="none" strike="noStrike" cap="none" dirty="0">
              <a:solidFill>
                <a:srgbClr val="000000"/>
              </a:solidFill>
              <a:latin typeface="Calibri"/>
              <a:ea typeface="Calibri"/>
              <a:cs typeface="Calibri"/>
              <a:sym typeface="Calibri"/>
            </a:endParaRPr>
          </a:p>
          <a:p>
            <a:pPr marL="0" lvl="0" indent="0" algn="l" rtl="0">
              <a:lnSpc>
                <a:spcPct val="115000"/>
              </a:lnSpc>
              <a:spcBef>
                <a:spcPts val="1400"/>
              </a:spcBef>
              <a:spcAft>
                <a:spcPts val="0"/>
              </a:spcAft>
              <a:buClr>
                <a:schemeClr val="dk2"/>
              </a:buClr>
              <a:buSzPts val="1100"/>
              <a:buFont typeface="Arial"/>
              <a:buNone/>
            </a:pPr>
            <a:r>
              <a:rPr lang="sl-SI" sz="1900" b="1" dirty="0">
                <a:solidFill>
                  <a:schemeClr val="dk2"/>
                </a:solidFill>
                <a:latin typeface="Calibri"/>
                <a:ea typeface="Calibri"/>
                <a:cs typeface="Calibri"/>
                <a:sym typeface="Calibri"/>
              </a:rPr>
              <a:t>V1. Kakšen je glavni cilj digitalne vključenosti v izobraževanju odraslih?</a:t>
            </a:r>
            <a:endParaRPr sz="1900" b="1"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900" dirty="0">
                <a:solidFill>
                  <a:schemeClr val="dk2"/>
                </a:solidFill>
                <a:latin typeface="Calibri"/>
                <a:ea typeface="Calibri"/>
                <a:cs typeface="Calibri"/>
                <a:sym typeface="Calibri"/>
              </a:rPr>
              <a:t>A) Zagotoviti, da ima vsak udeleženec najnovejšo napravo</a:t>
            </a:r>
            <a:br>
              <a:rPr lang="sl-SI" sz="1900" dirty="0">
                <a:solidFill>
                  <a:schemeClr val="dk2"/>
                </a:solidFill>
                <a:latin typeface="Calibri"/>
                <a:ea typeface="Calibri"/>
                <a:cs typeface="Calibri"/>
                <a:sym typeface="Calibri"/>
              </a:rPr>
            </a:br>
            <a:r>
              <a:rPr lang="sl-SI" sz="1900" dirty="0">
                <a:solidFill>
                  <a:schemeClr val="dk2"/>
                </a:solidFill>
                <a:latin typeface="Calibri"/>
                <a:ea typeface="Calibri"/>
                <a:cs typeface="Calibri"/>
                <a:sym typeface="Calibri"/>
              </a:rPr>
              <a:t>B) Nadomestiti osebno učenje z učenjem prek spleta</a:t>
            </a:r>
            <a:br>
              <a:rPr lang="sl-SI" sz="1900" dirty="0">
                <a:solidFill>
                  <a:schemeClr val="dk2"/>
                </a:solidFill>
                <a:latin typeface="Calibri"/>
                <a:ea typeface="Calibri"/>
                <a:cs typeface="Calibri"/>
                <a:sym typeface="Calibri"/>
              </a:rPr>
            </a:br>
            <a:r>
              <a:rPr lang="sl-SI" sz="1900" dirty="0">
                <a:solidFill>
                  <a:schemeClr val="dk2"/>
                </a:solidFill>
                <a:latin typeface="Calibri"/>
                <a:ea typeface="Calibri"/>
                <a:cs typeface="Calibri"/>
                <a:sym typeface="Calibri"/>
              </a:rPr>
              <a:t>C) Zagotoviti enakopraven dostop, sodelovanje in smiselno uporabo za vse udeležence</a:t>
            </a:r>
            <a:br>
              <a:rPr lang="sl-SI" sz="1900" dirty="0">
                <a:solidFill>
                  <a:schemeClr val="dk2"/>
                </a:solidFill>
                <a:latin typeface="Calibri"/>
                <a:ea typeface="Calibri"/>
                <a:cs typeface="Calibri"/>
                <a:sym typeface="Calibri"/>
              </a:rPr>
            </a:br>
            <a:r>
              <a:rPr lang="sl-SI" sz="1900" dirty="0">
                <a:solidFill>
                  <a:schemeClr val="dk2"/>
                </a:solidFill>
                <a:latin typeface="Calibri"/>
                <a:ea typeface="Calibri"/>
                <a:cs typeface="Calibri"/>
                <a:sym typeface="Calibri"/>
              </a:rPr>
              <a:t>D) Omejiti tehnologijo le na napredne udeležence</a:t>
            </a:r>
            <a:endParaRPr sz="1900"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900" b="1" dirty="0">
                <a:solidFill>
                  <a:schemeClr val="dk2"/>
                </a:solidFill>
                <a:latin typeface="Calibri"/>
                <a:ea typeface="Calibri"/>
                <a:cs typeface="Calibri"/>
                <a:sym typeface="Calibri"/>
              </a:rPr>
              <a:t>Pravilen odgovor: C</a:t>
            </a:r>
            <a:br>
              <a:rPr lang="sl-SI" sz="1900" b="1" dirty="0">
                <a:solidFill>
                  <a:schemeClr val="dk2"/>
                </a:solidFill>
                <a:latin typeface="Calibri"/>
                <a:ea typeface="Calibri"/>
                <a:cs typeface="Calibri"/>
                <a:sym typeface="Calibri"/>
              </a:rPr>
            </a:br>
            <a:r>
              <a:rPr lang="sl-SI" sz="1900" b="1" dirty="0">
                <a:solidFill>
                  <a:schemeClr val="dk2"/>
                </a:solidFill>
                <a:latin typeface="Calibri"/>
                <a:ea typeface="Calibri"/>
                <a:cs typeface="Calibri"/>
                <a:sym typeface="Calibri"/>
              </a:rPr>
              <a:t>Razlog: </a:t>
            </a:r>
            <a:r>
              <a:rPr lang="sl-SI" sz="1900" dirty="0">
                <a:solidFill>
                  <a:schemeClr val="dk2"/>
                </a:solidFill>
                <a:latin typeface="Calibri"/>
                <a:ea typeface="Calibri"/>
                <a:cs typeface="Calibri"/>
                <a:sym typeface="Calibri"/>
              </a:rPr>
              <a:t>Digitalna vključenost se osredotoča na omogočanje vsem učencem, da imajo dostop ter smiselno in samozavestno sodelujejo, ne glede na ozadje ali sposobnosti.</a:t>
            </a:r>
            <a:endParaRPr sz="1900" dirty="0">
              <a:solidFill>
                <a:schemeClr val="dk2"/>
              </a:solidFill>
              <a:latin typeface="Calibri"/>
              <a:ea typeface="Calibri"/>
              <a:cs typeface="Calibri"/>
              <a:sym typeface="Calibri"/>
            </a:endParaRPr>
          </a:p>
          <a:p>
            <a:pPr marL="0" marR="0" lvl="0" indent="0" algn="just" rtl="0">
              <a:lnSpc>
                <a:spcPct val="115000"/>
              </a:lnSpc>
              <a:spcBef>
                <a:spcPts val="1200"/>
              </a:spcBef>
              <a:spcAft>
                <a:spcPts val="0"/>
              </a:spcAft>
              <a:buClr>
                <a:srgbClr val="000000"/>
              </a:buClr>
              <a:buSzPts val="1200"/>
              <a:buFont typeface="Arial"/>
              <a:buNone/>
            </a:pPr>
            <a:endParaRPr sz="1900"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200"/>
              <a:buFont typeface="Arial"/>
              <a:buNone/>
            </a:pPr>
            <a:endParaRPr sz="190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200"/>
              <a:buFont typeface="Arial"/>
              <a:buNone/>
            </a:pPr>
            <a:endParaRPr sz="190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200"/>
              <a:buFont typeface="Arial"/>
              <a:buNone/>
            </a:pPr>
            <a:endParaRPr sz="190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200"/>
              <a:buFont typeface="Arial"/>
              <a:buNone/>
            </a:pPr>
            <a:r>
              <a:rPr lang="sl-SI" sz="1900" i="0" u="none" strike="noStrike" cap="none" dirty="0">
                <a:solidFill>
                  <a:schemeClr val="dk1"/>
                </a:solidFill>
                <a:latin typeface="Calibri"/>
                <a:ea typeface="Calibri"/>
                <a:cs typeface="Calibri"/>
                <a:sym typeface="Calibri"/>
              </a:rPr>
              <a:t>*Prosimo, označite pravilni odgovor z </a:t>
            </a:r>
            <a:r>
              <a:rPr lang="sl-SI" sz="1900" i="0" u="none" strike="noStrike" cap="none" dirty="0">
                <a:solidFill>
                  <a:schemeClr val="dk1"/>
                </a:solidFill>
                <a:highlight>
                  <a:srgbClr val="00FF00"/>
                </a:highlight>
                <a:latin typeface="Calibri"/>
                <a:ea typeface="Calibri"/>
                <a:cs typeface="Calibri"/>
                <a:sym typeface="Calibri"/>
              </a:rPr>
              <a:t>zeleno barvo</a:t>
            </a:r>
            <a:endParaRPr sz="1900" i="0" u="none" strike="noStrike" cap="none" dirty="0">
              <a:solidFill>
                <a:srgbClr val="000000"/>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1200"/>
              <a:buFont typeface="Arial"/>
              <a:buNone/>
            </a:pPr>
            <a:r>
              <a:rPr lang="sl-SI" sz="1900" i="0" u="none" strike="noStrike" cap="none" dirty="0">
                <a:solidFill>
                  <a:schemeClr val="dk1"/>
                </a:solidFill>
                <a:latin typeface="Calibri"/>
                <a:ea typeface="Calibri"/>
                <a:cs typeface="Calibri"/>
                <a:sym typeface="Calibri"/>
              </a:rPr>
              <a:t>** Navedite razlog za pravilni odgovor </a:t>
            </a:r>
            <a:endParaRPr sz="190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900"/>
              <a:buFont typeface="Arial"/>
              <a:buNone/>
            </a:pPr>
            <a:endParaRPr sz="19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D3B0CDA4-D475-4DC1-8355-D41B0035727A}"/>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C86C13B3-B01C-4277-8460-F9324D601DD6}"/>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5"/>
        <p:cNvGrpSpPr/>
        <p:nvPr/>
      </p:nvGrpSpPr>
      <p:grpSpPr>
        <a:xfrm>
          <a:off x="0" y="0"/>
          <a:ext cx="0" cy="0"/>
          <a:chOff x="0" y="0"/>
          <a:chExt cx="0" cy="0"/>
        </a:xfrm>
      </p:grpSpPr>
      <p:pic>
        <p:nvPicPr>
          <p:cNvPr id="506" name="Google Shape;506;p15"/>
          <p:cNvPicPr preferRelativeResize="0">
            <a:picLocks noGrp="1"/>
          </p:cNvPicPr>
          <p:nvPr>
            <p:ph type="pic" idx="2"/>
          </p:nvPr>
        </p:nvPicPr>
        <p:blipFill rotWithShape="1">
          <a:blip r:embed="rId4">
            <a:alphaModFix/>
          </a:blip>
          <a:srcRect t="3908" b="3908"/>
          <a:stretch/>
        </p:blipFill>
        <p:spPr>
          <a:xfrm>
            <a:off x="5832489" y="232912"/>
            <a:ext cx="5895601" cy="5434500"/>
          </a:xfrm>
          <a:prstGeom prst="rect">
            <a:avLst/>
          </a:prstGeom>
          <a:noFill/>
          <a:ln>
            <a:noFill/>
          </a:ln>
        </p:spPr>
      </p:pic>
      <p:sp>
        <p:nvSpPr>
          <p:cNvPr id="507" name="Google Shape;507;p15"/>
          <p:cNvSpPr txBox="1"/>
          <p:nvPr/>
        </p:nvSpPr>
        <p:spPr>
          <a:xfrm>
            <a:off x="512094" y="4328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08" name="Google Shape;508;p15"/>
          <p:cNvSpPr/>
          <p:nvPr/>
        </p:nvSpPr>
        <p:spPr>
          <a:xfrm>
            <a:off x="512100" y="990666"/>
            <a:ext cx="4950600" cy="47094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2000" i="0" u="none" strike="noStrike" cap="none" dirty="0">
                <a:solidFill>
                  <a:schemeClr val="dk1"/>
                </a:solidFill>
                <a:latin typeface="Calibri"/>
                <a:ea typeface="Calibri"/>
                <a:cs typeface="Calibri"/>
                <a:sym typeface="Calibri"/>
              </a:rPr>
              <a:t>Vprašanje z več možnimi odgovori: </a:t>
            </a:r>
            <a:endParaRPr sz="2000" i="0" u="none" strike="noStrike" cap="none" dirty="0">
              <a:solidFill>
                <a:srgbClr val="000000"/>
              </a:solidFill>
              <a:latin typeface="Calibri"/>
              <a:ea typeface="Calibri"/>
              <a:cs typeface="Calibri"/>
              <a:sym typeface="Calibri"/>
            </a:endParaRPr>
          </a:p>
          <a:p>
            <a:pPr marL="0" lvl="0" indent="0" algn="l" rtl="0">
              <a:lnSpc>
                <a:spcPct val="115000"/>
              </a:lnSpc>
              <a:spcBef>
                <a:spcPts val="1400"/>
              </a:spcBef>
              <a:spcAft>
                <a:spcPts val="0"/>
              </a:spcAft>
              <a:buClr>
                <a:schemeClr val="dk2"/>
              </a:buClr>
              <a:buSzPts val="1100"/>
              <a:buFont typeface="Arial"/>
              <a:buNone/>
            </a:pPr>
            <a:r>
              <a:rPr lang="sl-SI" sz="2000" b="1" dirty="0">
                <a:solidFill>
                  <a:schemeClr val="dk2"/>
                </a:solidFill>
                <a:latin typeface="Calibri"/>
                <a:ea typeface="Calibri"/>
                <a:cs typeface="Calibri"/>
                <a:sym typeface="Calibri"/>
              </a:rPr>
              <a:t>V2. Pri učenju, usmerjenem v kompetence, je prednost dana:</a:t>
            </a:r>
            <a:endParaRPr sz="2000" b="1"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2000" dirty="0">
                <a:solidFill>
                  <a:schemeClr val="dk2"/>
                </a:solidFill>
                <a:latin typeface="Calibri"/>
                <a:ea typeface="Calibri"/>
                <a:cs typeface="Calibri"/>
                <a:sym typeface="Calibri"/>
              </a:rPr>
              <a:t>A) Zapomnitev funkcij orodij in menijev</a:t>
            </a:r>
            <a:br>
              <a:rPr lang="sl-SI" sz="2000" dirty="0">
                <a:solidFill>
                  <a:schemeClr val="dk2"/>
                </a:solidFill>
                <a:latin typeface="Calibri"/>
                <a:ea typeface="Calibri"/>
                <a:cs typeface="Calibri"/>
                <a:sym typeface="Calibri"/>
              </a:rPr>
            </a:br>
            <a:r>
              <a:rPr lang="sl-SI" sz="2000" dirty="0">
                <a:solidFill>
                  <a:schemeClr val="dk2"/>
                </a:solidFill>
                <a:latin typeface="Calibri"/>
                <a:ea typeface="Calibri"/>
                <a:cs typeface="Calibri"/>
                <a:sym typeface="Calibri"/>
              </a:rPr>
              <a:t>B) Razvijanje prenosljivih veščin, ki jih je mogoče uporabiti v resničnih situacijah</a:t>
            </a:r>
            <a:br>
              <a:rPr lang="sl-SI" sz="2000" dirty="0">
                <a:solidFill>
                  <a:schemeClr val="dk2"/>
                </a:solidFill>
                <a:latin typeface="Calibri"/>
                <a:ea typeface="Calibri"/>
                <a:cs typeface="Calibri"/>
                <a:sym typeface="Calibri"/>
              </a:rPr>
            </a:br>
            <a:r>
              <a:rPr lang="sl-SI" sz="2000" dirty="0">
                <a:solidFill>
                  <a:schemeClr val="dk2"/>
                </a:solidFill>
                <a:latin typeface="Calibri"/>
                <a:ea typeface="Calibri"/>
                <a:cs typeface="Calibri"/>
                <a:sym typeface="Calibri"/>
              </a:rPr>
              <a:t>C) Izvajanje nalog točno tako, kot jih predstavi izobraževalec</a:t>
            </a:r>
            <a:br>
              <a:rPr lang="sl-SI" sz="2000" dirty="0">
                <a:solidFill>
                  <a:schemeClr val="dk2"/>
                </a:solidFill>
                <a:latin typeface="Calibri"/>
                <a:ea typeface="Calibri"/>
                <a:cs typeface="Calibri"/>
                <a:sym typeface="Calibri"/>
              </a:rPr>
            </a:br>
            <a:r>
              <a:rPr lang="sl-SI" sz="2000" dirty="0">
                <a:solidFill>
                  <a:schemeClr val="dk2"/>
                </a:solidFill>
                <a:latin typeface="Calibri"/>
                <a:ea typeface="Calibri"/>
                <a:cs typeface="Calibri"/>
                <a:sym typeface="Calibri"/>
              </a:rPr>
              <a:t>D) Uporabo čim več orodij</a:t>
            </a:r>
            <a:endParaRPr sz="2000"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2000" b="1" dirty="0">
                <a:solidFill>
                  <a:schemeClr val="dk2"/>
                </a:solidFill>
                <a:latin typeface="Calibri"/>
                <a:ea typeface="Calibri"/>
                <a:cs typeface="Calibri"/>
                <a:sym typeface="Calibri"/>
              </a:rPr>
              <a:t>Pravilen odgovor: B</a:t>
            </a:r>
            <a:br>
              <a:rPr lang="sl-SI" sz="2000" b="1" dirty="0">
                <a:solidFill>
                  <a:schemeClr val="dk2"/>
                </a:solidFill>
                <a:latin typeface="Calibri"/>
                <a:ea typeface="Calibri"/>
                <a:cs typeface="Calibri"/>
                <a:sym typeface="Calibri"/>
              </a:rPr>
            </a:br>
            <a:r>
              <a:rPr lang="sl-SI" sz="2000" b="1" dirty="0">
                <a:solidFill>
                  <a:schemeClr val="dk2"/>
                </a:solidFill>
                <a:latin typeface="Calibri"/>
                <a:ea typeface="Calibri"/>
                <a:cs typeface="Calibri"/>
                <a:sym typeface="Calibri"/>
              </a:rPr>
              <a:t>Razlog: </a:t>
            </a:r>
            <a:r>
              <a:rPr lang="sl-SI" sz="2000" dirty="0">
                <a:solidFill>
                  <a:schemeClr val="dk2"/>
                </a:solidFill>
                <a:latin typeface="Calibri"/>
                <a:ea typeface="Calibri"/>
                <a:cs typeface="Calibri"/>
                <a:sym typeface="Calibri"/>
              </a:rPr>
              <a:t>Kompetenčno usmerjeno učenje poudarja uporabo v praksi in razvoj sposobnosti, ne pa zapomnitev orodij.</a:t>
            </a:r>
            <a:endParaRPr sz="2000" dirty="0">
              <a:solidFill>
                <a:schemeClr val="dk2"/>
              </a:solidFill>
              <a:latin typeface="Calibri"/>
              <a:ea typeface="Calibri"/>
              <a:cs typeface="Calibri"/>
              <a:sym typeface="Calibri"/>
            </a:endParaRPr>
          </a:p>
          <a:p>
            <a:pPr marL="0" marR="0" lvl="0" indent="0" algn="just" rtl="0">
              <a:lnSpc>
                <a:spcPct val="115000"/>
              </a:lnSpc>
              <a:spcBef>
                <a:spcPts val="1200"/>
              </a:spcBef>
              <a:spcAft>
                <a:spcPts val="0"/>
              </a:spcAft>
              <a:buClr>
                <a:srgbClr val="000000"/>
              </a:buClr>
              <a:buSzPts val="1200"/>
              <a:buFont typeface="Arial"/>
              <a:buNone/>
            </a:pPr>
            <a:endParaRPr sz="2000"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900"/>
              <a:buFont typeface="Arial"/>
              <a:buNone/>
            </a:pPr>
            <a:endParaRPr sz="20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74AAA001-E695-47B7-8470-FCE31F703D0F}"/>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2EA4CC44-DE8D-4E26-A509-6F3CB243F214}"/>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2"/>
        <p:cNvGrpSpPr/>
        <p:nvPr/>
      </p:nvGrpSpPr>
      <p:grpSpPr>
        <a:xfrm>
          <a:off x="0" y="0"/>
          <a:ext cx="0" cy="0"/>
          <a:chOff x="0" y="0"/>
          <a:chExt cx="0" cy="0"/>
        </a:xfrm>
      </p:grpSpPr>
      <p:pic>
        <p:nvPicPr>
          <p:cNvPr id="513" name="Google Shape;513;p16"/>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14" name="Google Shape;514;p16"/>
          <p:cNvSpPr txBox="1"/>
          <p:nvPr/>
        </p:nvSpPr>
        <p:spPr>
          <a:xfrm>
            <a:off x="470294" y="474634"/>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15" name="Google Shape;515;p16"/>
          <p:cNvSpPr/>
          <p:nvPr/>
        </p:nvSpPr>
        <p:spPr>
          <a:xfrm>
            <a:off x="470300" y="1135600"/>
            <a:ext cx="4929900" cy="47721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2000" i="0" u="none" strike="noStrike" cap="none" dirty="0">
                <a:solidFill>
                  <a:schemeClr val="dk1"/>
                </a:solidFill>
                <a:latin typeface="Calibri"/>
                <a:ea typeface="Calibri"/>
                <a:cs typeface="Calibri"/>
                <a:sym typeface="Calibri"/>
              </a:rPr>
              <a:t>Vprašanje z več možnimi odgovori: </a:t>
            </a:r>
            <a:endParaRPr sz="2000" i="0" u="none" strike="noStrike" cap="none" dirty="0">
              <a:solidFill>
                <a:srgbClr val="000000"/>
              </a:solidFill>
              <a:latin typeface="Calibri"/>
              <a:ea typeface="Calibri"/>
              <a:cs typeface="Calibri"/>
              <a:sym typeface="Calibri"/>
            </a:endParaRPr>
          </a:p>
          <a:p>
            <a:pPr marL="0" lvl="0" indent="0" algn="l" rtl="0">
              <a:lnSpc>
                <a:spcPct val="115000"/>
              </a:lnSpc>
              <a:spcBef>
                <a:spcPts val="1400"/>
              </a:spcBef>
              <a:spcAft>
                <a:spcPts val="0"/>
              </a:spcAft>
              <a:buClr>
                <a:schemeClr val="dk2"/>
              </a:buClr>
              <a:buSzPts val="1100"/>
              <a:buFont typeface="Arial"/>
              <a:buNone/>
            </a:pPr>
            <a:r>
              <a:rPr lang="sl-SI" sz="2000" b="1" dirty="0">
                <a:solidFill>
                  <a:schemeClr val="dk2"/>
                </a:solidFill>
                <a:latin typeface="Calibri"/>
                <a:ea typeface="Calibri"/>
                <a:cs typeface="Calibri"/>
                <a:sym typeface="Calibri"/>
              </a:rPr>
              <a:t>V3. Kritična digitalna pismenost vključuje:</a:t>
            </a:r>
            <a:endParaRPr sz="2000" b="1"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2000" dirty="0">
                <a:solidFill>
                  <a:schemeClr val="dk2"/>
                </a:solidFill>
                <a:latin typeface="Calibri"/>
                <a:ea typeface="Calibri"/>
                <a:cs typeface="Calibri"/>
                <a:sym typeface="Calibri"/>
              </a:rPr>
              <a:t>A) Enako zaupanje v vse spletne informacije</a:t>
            </a:r>
            <a:br>
              <a:rPr lang="sl-SI" sz="2000" dirty="0">
                <a:solidFill>
                  <a:schemeClr val="dk2"/>
                </a:solidFill>
                <a:latin typeface="Calibri"/>
                <a:ea typeface="Calibri"/>
                <a:cs typeface="Calibri"/>
                <a:sym typeface="Calibri"/>
              </a:rPr>
            </a:br>
            <a:r>
              <a:rPr lang="sl-SI" sz="2000" dirty="0">
                <a:solidFill>
                  <a:schemeClr val="dk2"/>
                </a:solidFill>
                <a:latin typeface="Calibri"/>
                <a:ea typeface="Calibri"/>
                <a:cs typeface="Calibri"/>
                <a:sym typeface="Calibri"/>
              </a:rPr>
              <a:t>B) Predpostavko, da so algoritmi nevtralni</a:t>
            </a:r>
            <a:br>
              <a:rPr lang="sl-SI" sz="2000" dirty="0">
                <a:solidFill>
                  <a:schemeClr val="dk2"/>
                </a:solidFill>
                <a:latin typeface="Calibri"/>
                <a:ea typeface="Calibri"/>
                <a:cs typeface="Calibri"/>
                <a:sym typeface="Calibri"/>
              </a:rPr>
            </a:br>
            <a:r>
              <a:rPr lang="sl-SI" sz="2000" dirty="0">
                <a:solidFill>
                  <a:schemeClr val="dk2"/>
                </a:solidFill>
                <a:latin typeface="Calibri"/>
                <a:ea typeface="Calibri"/>
                <a:cs typeface="Calibri"/>
                <a:sym typeface="Calibri"/>
              </a:rPr>
              <a:t>C) Razumevanje pristranskosti, varnosti, vpliva in uporabe podatkov</a:t>
            </a:r>
            <a:br>
              <a:rPr lang="sl-SI" sz="2000" dirty="0">
                <a:solidFill>
                  <a:schemeClr val="dk2"/>
                </a:solidFill>
                <a:latin typeface="Calibri"/>
                <a:ea typeface="Calibri"/>
                <a:cs typeface="Calibri"/>
                <a:sym typeface="Calibri"/>
              </a:rPr>
            </a:br>
            <a:r>
              <a:rPr lang="sl-SI" sz="2000" dirty="0">
                <a:solidFill>
                  <a:schemeClr val="dk2"/>
                </a:solidFill>
                <a:latin typeface="Calibri"/>
                <a:ea typeface="Calibri"/>
                <a:cs typeface="Calibri"/>
                <a:sym typeface="Calibri"/>
              </a:rPr>
              <a:t>D) Popolno izogibanje družbenim omrežjem</a:t>
            </a:r>
            <a:endParaRPr sz="2000"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2000" b="1" dirty="0">
                <a:solidFill>
                  <a:schemeClr val="dk2"/>
                </a:solidFill>
                <a:latin typeface="Calibri"/>
                <a:ea typeface="Calibri"/>
                <a:cs typeface="Calibri"/>
                <a:sym typeface="Calibri"/>
              </a:rPr>
              <a:t>Pravilen odgovor: C</a:t>
            </a:r>
            <a:br>
              <a:rPr lang="sl-SI" sz="2000" b="1" dirty="0">
                <a:solidFill>
                  <a:schemeClr val="dk2"/>
                </a:solidFill>
                <a:latin typeface="Calibri"/>
                <a:ea typeface="Calibri"/>
                <a:cs typeface="Calibri"/>
                <a:sym typeface="Calibri"/>
              </a:rPr>
            </a:br>
            <a:r>
              <a:rPr lang="sl-SI" sz="2000" b="1" dirty="0">
                <a:solidFill>
                  <a:schemeClr val="dk2"/>
                </a:solidFill>
                <a:latin typeface="Calibri"/>
                <a:ea typeface="Calibri"/>
                <a:cs typeface="Calibri"/>
                <a:sym typeface="Calibri"/>
              </a:rPr>
              <a:t>Razlog: </a:t>
            </a:r>
            <a:r>
              <a:rPr lang="sl-SI" sz="2000" dirty="0">
                <a:solidFill>
                  <a:schemeClr val="dk2"/>
                </a:solidFill>
                <a:latin typeface="Calibri"/>
                <a:ea typeface="Calibri"/>
                <a:cs typeface="Calibri"/>
                <a:sym typeface="Calibri"/>
              </a:rPr>
              <a:t>Kritična digitalna pismenost presega tehnične veščine in vključuje zavest o zanesljivosti informacij, zasebnosti podatkov, vplivu in digitalnem blagostanju.</a:t>
            </a:r>
            <a:endParaRPr sz="2000" dirty="0">
              <a:solidFill>
                <a:schemeClr val="dk2"/>
              </a:solidFill>
              <a:latin typeface="Calibri"/>
              <a:ea typeface="Calibri"/>
              <a:cs typeface="Calibri"/>
              <a:sym typeface="Calibri"/>
            </a:endParaRPr>
          </a:p>
          <a:p>
            <a:pPr marL="0" marR="0" lvl="0" indent="0" algn="just" rtl="0">
              <a:lnSpc>
                <a:spcPct val="115000"/>
              </a:lnSpc>
              <a:spcBef>
                <a:spcPts val="1200"/>
              </a:spcBef>
              <a:spcAft>
                <a:spcPts val="0"/>
              </a:spcAft>
              <a:buClr>
                <a:srgbClr val="000000"/>
              </a:buClr>
              <a:buSzPts val="1200"/>
              <a:buFont typeface="Arial"/>
              <a:buNone/>
            </a:pPr>
            <a:endParaRPr sz="2000"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900"/>
              <a:buFont typeface="Arial"/>
              <a:buNone/>
            </a:pPr>
            <a:endParaRPr sz="20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8CBCFC06-9C5A-478A-98C4-3493DEBBABFF}"/>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09F5C07D-F912-415C-B8A2-A9247943619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9"/>
        <p:cNvGrpSpPr/>
        <p:nvPr/>
      </p:nvGrpSpPr>
      <p:grpSpPr>
        <a:xfrm>
          <a:off x="0" y="0"/>
          <a:ext cx="0" cy="0"/>
          <a:chOff x="0" y="0"/>
          <a:chExt cx="0" cy="0"/>
        </a:xfrm>
      </p:grpSpPr>
      <p:pic>
        <p:nvPicPr>
          <p:cNvPr id="520" name="Google Shape;520;p17"/>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21" name="Google Shape;521;p17"/>
          <p:cNvSpPr txBox="1"/>
          <p:nvPr/>
        </p:nvSpPr>
        <p:spPr>
          <a:xfrm>
            <a:off x="616644" y="4328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22" name="Google Shape;522;p17"/>
          <p:cNvSpPr/>
          <p:nvPr/>
        </p:nvSpPr>
        <p:spPr>
          <a:xfrm>
            <a:off x="528425" y="894500"/>
            <a:ext cx="5059800" cy="5193176"/>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200"/>
              <a:buFont typeface="Arial"/>
              <a:buNone/>
            </a:pPr>
            <a:r>
              <a:rPr lang="sl-SI" sz="1800" i="0" u="none" strike="noStrike" cap="none" dirty="0">
                <a:solidFill>
                  <a:schemeClr val="dk1"/>
                </a:solidFill>
                <a:latin typeface="Calibri"/>
                <a:ea typeface="Calibri"/>
                <a:cs typeface="Calibri"/>
                <a:sym typeface="Calibri"/>
              </a:rPr>
              <a:t>Vprašanje z več možnimi odgovori: </a:t>
            </a:r>
            <a:endParaRPr sz="1800" i="0" u="none" strike="noStrike" cap="none" dirty="0">
              <a:solidFill>
                <a:srgbClr val="000000"/>
              </a:solidFill>
              <a:latin typeface="Calibri"/>
              <a:ea typeface="Calibri"/>
              <a:cs typeface="Calibri"/>
              <a:sym typeface="Calibri"/>
            </a:endParaRPr>
          </a:p>
          <a:p>
            <a:pPr marL="0" lvl="0" indent="0" algn="l" rtl="0">
              <a:lnSpc>
                <a:spcPct val="115000"/>
              </a:lnSpc>
              <a:spcBef>
                <a:spcPts val="14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V4. Katera od naslednjih možnosti je pogosta ovira za digitalno kompetenco odraslih </a:t>
            </a:r>
            <a:r>
              <a:rPr lang="sl-SI" sz="1800" b="1" dirty="0" err="1">
                <a:solidFill>
                  <a:schemeClr val="dk2"/>
                </a:solidFill>
                <a:latin typeface="Calibri"/>
                <a:ea typeface="Calibri"/>
                <a:cs typeface="Calibri"/>
                <a:sym typeface="Calibri"/>
              </a:rPr>
              <a:t>izobraževancev</a:t>
            </a:r>
            <a:r>
              <a:rPr lang="sl-SI" sz="1800" b="1" dirty="0">
                <a:solidFill>
                  <a:schemeClr val="dk2"/>
                </a:solidFill>
                <a:latin typeface="Calibri"/>
                <a:ea typeface="Calibri"/>
                <a:cs typeface="Calibri"/>
                <a:sym typeface="Calibri"/>
              </a:rPr>
              <a:t>?</a:t>
            </a:r>
            <a:endParaRPr sz="1800" b="1"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800" dirty="0">
                <a:solidFill>
                  <a:schemeClr val="dk2"/>
                </a:solidFill>
                <a:latin typeface="Calibri"/>
                <a:ea typeface="Calibri"/>
                <a:cs typeface="Calibri"/>
                <a:sym typeface="Calibri"/>
              </a:rPr>
              <a:t>A) Radovednost</a:t>
            </a:r>
            <a:br>
              <a:rPr lang="sl-SI" sz="1800" dirty="0">
                <a:solidFill>
                  <a:schemeClr val="dk2"/>
                </a:solidFill>
                <a:latin typeface="Calibri"/>
                <a:ea typeface="Calibri"/>
                <a:cs typeface="Calibri"/>
                <a:sym typeface="Calibri"/>
              </a:rPr>
            </a:br>
            <a:r>
              <a:rPr lang="sl-SI" sz="1800" dirty="0">
                <a:solidFill>
                  <a:schemeClr val="dk2"/>
                </a:solidFill>
                <a:latin typeface="Calibri"/>
                <a:ea typeface="Calibri"/>
                <a:cs typeface="Calibri"/>
                <a:sym typeface="Calibri"/>
              </a:rPr>
              <a:t>B) Dostop do več naprav</a:t>
            </a:r>
            <a:br>
              <a:rPr lang="sl-SI" sz="1800" dirty="0">
                <a:solidFill>
                  <a:schemeClr val="dk2"/>
                </a:solidFill>
                <a:latin typeface="Calibri"/>
                <a:ea typeface="Calibri"/>
                <a:cs typeface="Calibri"/>
                <a:sym typeface="Calibri"/>
              </a:rPr>
            </a:br>
            <a:r>
              <a:rPr lang="sl-SI" sz="1800" dirty="0">
                <a:solidFill>
                  <a:schemeClr val="dk2"/>
                </a:solidFill>
                <a:latin typeface="Calibri"/>
                <a:ea typeface="Calibri"/>
                <a:cs typeface="Calibri"/>
                <a:sym typeface="Calibri"/>
              </a:rPr>
              <a:t>C) Pomanjkanje samozavesti ali strah pred napakami</a:t>
            </a:r>
            <a:br>
              <a:rPr lang="sl-SI" sz="1800" dirty="0">
                <a:solidFill>
                  <a:schemeClr val="dk2"/>
                </a:solidFill>
                <a:latin typeface="Calibri"/>
                <a:ea typeface="Calibri"/>
                <a:cs typeface="Calibri"/>
                <a:sym typeface="Calibri"/>
              </a:rPr>
            </a:br>
            <a:r>
              <a:rPr lang="sl-SI" sz="1800" dirty="0">
                <a:solidFill>
                  <a:schemeClr val="dk2"/>
                </a:solidFill>
                <a:latin typeface="Calibri"/>
                <a:ea typeface="Calibri"/>
                <a:cs typeface="Calibri"/>
                <a:sym typeface="Calibri"/>
              </a:rPr>
              <a:t>D) Preveč podpore</a:t>
            </a:r>
            <a:endParaRPr sz="1800"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Pravilen odgovor: C</a:t>
            </a:r>
            <a:br>
              <a:rPr lang="sl-SI" sz="1800" b="1" dirty="0">
                <a:solidFill>
                  <a:schemeClr val="dk2"/>
                </a:solidFill>
                <a:latin typeface="Calibri"/>
                <a:ea typeface="Calibri"/>
                <a:cs typeface="Calibri"/>
                <a:sym typeface="Calibri"/>
              </a:rPr>
            </a:br>
            <a:r>
              <a:rPr lang="sl-SI" sz="1800" b="1" dirty="0">
                <a:solidFill>
                  <a:schemeClr val="dk2"/>
                </a:solidFill>
                <a:latin typeface="Calibri"/>
                <a:ea typeface="Calibri"/>
                <a:cs typeface="Calibri"/>
                <a:sym typeface="Calibri"/>
              </a:rPr>
              <a:t>Razlog: </a:t>
            </a:r>
            <a:r>
              <a:rPr lang="sl-SI" sz="1800" dirty="0">
                <a:solidFill>
                  <a:schemeClr val="dk2"/>
                </a:solidFill>
                <a:latin typeface="Calibri"/>
                <a:ea typeface="Calibri"/>
                <a:cs typeface="Calibri"/>
                <a:sym typeface="Calibri"/>
              </a:rPr>
              <a:t>Psihološke ovire, kot so strah, </a:t>
            </a:r>
            <a:r>
              <a:rPr lang="sl-SI" sz="1800" dirty="0" err="1">
                <a:solidFill>
                  <a:schemeClr val="dk2"/>
                </a:solidFill>
                <a:latin typeface="Calibri"/>
                <a:ea typeface="Calibri"/>
                <a:cs typeface="Calibri"/>
                <a:sym typeface="Calibri"/>
              </a:rPr>
              <a:t>zadreganost</a:t>
            </a:r>
            <a:r>
              <a:rPr lang="sl-SI" sz="1800" dirty="0">
                <a:solidFill>
                  <a:schemeClr val="dk2"/>
                </a:solidFill>
                <a:latin typeface="Calibri"/>
                <a:ea typeface="Calibri"/>
                <a:cs typeface="Calibri"/>
                <a:sym typeface="Calibri"/>
              </a:rPr>
              <a:t> ali pomanjkanje samozavesti, so med največjimi izzivi, s katerimi se soočajo odrasli.</a:t>
            </a:r>
            <a:endParaRPr sz="1800" dirty="0">
              <a:solidFill>
                <a:schemeClr val="dk2"/>
              </a:solidFill>
              <a:latin typeface="Calibri"/>
              <a:ea typeface="Calibri"/>
              <a:cs typeface="Calibri"/>
              <a:sym typeface="Calibri"/>
            </a:endParaRPr>
          </a:p>
          <a:p>
            <a:pPr marL="0" marR="0" lvl="0" indent="0" algn="just" rtl="0">
              <a:lnSpc>
                <a:spcPct val="115000"/>
              </a:lnSpc>
              <a:spcBef>
                <a:spcPts val="1200"/>
              </a:spcBef>
              <a:spcAft>
                <a:spcPts val="0"/>
              </a:spcAft>
              <a:buClr>
                <a:srgbClr val="000000"/>
              </a:buClr>
              <a:buSzPts val="1200"/>
              <a:buFont typeface="Arial"/>
              <a:buNone/>
            </a:pPr>
            <a:r>
              <a:rPr lang="sl-SI" sz="1800" i="0" u="none" strike="noStrike" cap="none" dirty="0">
                <a:solidFill>
                  <a:schemeClr val="dk1"/>
                </a:solidFill>
                <a:latin typeface="Calibri"/>
                <a:ea typeface="Calibri"/>
                <a:cs typeface="Calibri"/>
                <a:sym typeface="Calibri"/>
              </a:rPr>
              <a:t> </a:t>
            </a:r>
            <a:endParaRPr sz="1800" i="0" u="none" strike="noStrike" cap="none" dirty="0">
              <a:solidFill>
                <a:schemeClr val="dk1"/>
              </a:solidFill>
              <a:latin typeface="Calibri"/>
              <a:ea typeface="Calibri"/>
              <a:cs typeface="Calibri"/>
              <a:sym typeface="Calibri"/>
            </a:endParaRPr>
          </a:p>
          <a:p>
            <a:pPr marL="0" marR="0" lvl="0" indent="0" algn="just" rtl="0">
              <a:lnSpc>
                <a:spcPct val="115000"/>
              </a:lnSpc>
              <a:spcBef>
                <a:spcPts val="0"/>
              </a:spcBef>
              <a:spcAft>
                <a:spcPts val="0"/>
              </a:spcAft>
              <a:buClr>
                <a:srgbClr val="000000"/>
              </a:buClr>
              <a:buSzPts val="900"/>
              <a:buFont typeface="Arial"/>
              <a:buNone/>
            </a:pPr>
            <a:endParaRPr sz="18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F98A83D7-7737-4146-ACB7-7A415F96401C}"/>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966B6DDF-419D-4871-B88F-A73AAF33CDD0}"/>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6"/>
        <p:cNvGrpSpPr/>
        <p:nvPr/>
      </p:nvGrpSpPr>
      <p:grpSpPr>
        <a:xfrm>
          <a:off x="0" y="0"/>
          <a:ext cx="0" cy="0"/>
          <a:chOff x="0" y="0"/>
          <a:chExt cx="0" cy="0"/>
        </a:xfrm>
      </p:grpSpPr>
      <p:pic>
        <p:nvPicPr>
          <p:cNvPr id="527" name="Google Shape;527;p18"/>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28" name="Google Shape;528;p18"/>
          <p:cNvSpPr txBox="1"/>
          <p:nvPr/>
        </p:nvSpPr>
        <p:spPr>
          <a:xfrm>
            <a:off x="470319" y="23290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529" name="Google Shape;529;p18"/>
          <p:cNvSpPr/>
          <p:nvPr/>
        </p:nvSpPr>
        <p:spPr>
          <a:xfrm>
            <a:off x="470325" y="785025"/>
            <a:ext cx="5118000" cy="6024173"/>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800" i="0" u="none" strike="noStrike" cap="none" dirty="0">
                <a:solidFill>
                  <a:schemeClr val="dk1"/>
                </a:solidFill>
                <a:latin typeface="Calibri"/>
                <a:ea typeface="Calibri"/>
                <a:cs typeface="Calibri"/>
                <a:sym typeface="Calibri"/>
              </a:rPr>
              <a:t>Vprašanje z več možnimi odgovori: </a:t>
            </a:r>
            <a:endParaRPr sz="1800" i="0" u="none" strike="noStrike" cap="none" dirty="0">
              <a:solidFill>
                <a:srgbClr val="000000"/>
              </a:solidFill>
              <a:latin typeface="Calibri"/>
              <a:ea typeface="Calibri"/>
              <a:cs typeface="Calibri"/>
              <a:sym typeface="Calibri"/>
            </a:endParaRPr>
          </a:p>
          <a:p>
            <a:pPr marL="0" lvl="0" indent="0" algn="l" rtl="0">
              <a:lnSpc>
                <a:spcPct val="115000"/>
              </a:lnSpc>
              <a:spcBef>
                <a:spcPts val="14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V5. Osebni načrti za digitalno preoblikovanje spodbujajo udeležence tako, da:</a:t>
            </a:r>
            <a:endParaRPr sz="1800" b="1"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800" dirty="0">
                <a:solidFill>
                  <a:schemeClr val="dk2"/>
                </a:solidFill>
                <a:latin typeface="Calibri"/>
                <a:ea typeface="Calibri"/>
                <a:cs typeface="Calibri"/>
                <a:sym typeface="Calibri"/>
              </a:rPr>
              <a:t>A) jim natančno povedo, katera orodja morajo uporabljati</a:t>
            </a:r>
            <a:br>
              <a:rPr lang="sl-SI" sz="1800" dirty="0">
                <a:solidFill>
                  <a:schemeClr val="dk2"/>
                </a:solidFill>
                <a:latin typeface="Calibri"/>
                <a:ea typeface="Calibri"/>
                <a:cs typeface="Calibri"/>
                <a:sym typeface="Calibri"/>
              </a:rPr>
            </a:br>
            <a:r>
              <a:rPr lang="sl-SI" sz="1800" dirty="0">
                <a:solidFill>
                  <a:schemeClr val="dk2"/>
                </a:solidFill>
                <a:latin typeface="Calibri"/>
                <a:ea typeface="Calibri"/>
                <a:cs typeface="Calibri"/>
                <a:sym typeface="Calibri"/>
              </a:rPr>
              <a:t>B) napredek pogojujejo z izobraževalcem</a:t>
            </a:r>
            <a:br>
              <a:rPr lang="sl-SI" sz="1800" dirty="0">
                <a:solidFill>
                  <a:schemeClr val="dk2"/>
                </a:solidFill>
                <a:latin typeface="Calibri"/>
                <a:ea typeface="Calibri"/>
                <a:cs typeface="Calibri"/>
                <a:sym typeface="Calibri"/>
              </a:rPr>
            </a:br>
            <a:r>
              <a:rPr lang="sl-SI" sz="1800" dirty="0">
                <a:solidFill>
                  <a:schemeClr val="dk2"/>
                </a:solidFill>
                <a:latin typeface="Calibri"/>
                <a:ea typeface="Calibri"/>
                <a:cs typeface="Calibri"/>
                <a:sym typeface="Calibri"/>
              </a:rPr>
              <a:t>C) spodbujajo odgovornost, zastavljanje ciljev in samostojno učenje</a:t>
            </a:r>
            <a:br>
              <a:rPr lang="sl-SI" sz="1800" dirty="0">
                <a:solidFill>
                  <a:schemeClr val="dk2"/>
                </a:solidFill>
                <a:latin typeface="Calibri"/>
                <a:ea typeface="Calibri"/>
                <a:cs typeface="Calibri"/>
                <a:sym typeface="Calibri"/>
              </a:rPr>
            </a:br>
            <a:r>
              <a:rPr lang="sl-SI" sz="1800" dirty="0">
                <a:solidFill>
                  <a:schemeClr val="dk2"/>
                </a:solidFill>
                <a:latin typeface="Calibri"/>
                <a:ea typeface="Calibri"/>
                <a:cs typeface="Calibri"/>
                <a:sym typeface="Calibri"/>
              </a:rPr>
              <a:t>D) Odpravljajo potrebo po povratnih informacijah ali podpori</a:t>
            </a:r>
            <a:endParaRPr sz="1800" dirty="0">
              <a:solidFill>
                <a:schemeClr val="dk2"/>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Pravilen odgovor: C</a:t>
            </a:r>
            <a:br>
              <a:rPr lang="sl-SI" sz="1800" b="1" dirty="0">
                <a:solidFill>
                  <a:schemeClr val="dk2"/>
                </a:solidFill>
                <a:latin typeface="Calibri"/>
                <a:ea typeface="Calibri"/>
                <a:cs typeface="Calibri"/>
                <a:sym typeface="Calibri"/>
              </a:rPr>
            </a:br>
            <a:r>
              <a:rPr lang="sl-SI" sz="1800" b="1" dirty="0">
                <a:solidFill>
                  <a:schemeClr val="dk2"/>
                </a:solidFill>
                <a:latin typeface="Calibri"/>
                <a:ea typeface="Calibri"/>
                <a:cs typeface="Calibri"/>
                <a:sym typeface="Calibri"/>
              </a:rPr>
              <a:t>Razlog: </a:t>
            </a:r>
            <a:r>
              <a:rPr lang="sl-SI" sz="1800" dirty="0">
                <a:solidFill>
                  <a:schemeClr val="dk2"/>
                </a:solidFill>
                <a:latin typeface="Calibri"/>
                <a:ea typeface="Calibri"/>
                <a:cs typeface="Calibri"/>
                <a:sym typeface="Calibri"/>
              </a:rPr>
              <a:t>Akcijski načrti pomagajo </a:t>
            </a:r>
            <a:r>
              <a:rPr lang="sl-SI" sz="1800" dirty="0" err="1">
                <a:solidFill>
                  <a:schemeClr val="dk2"/>
                </a:solidFill>
                <a:latin typeface="Calibri"/>
                <a:ea typeface="Calibri"/>
                <a:cs typeface="Calibri"/>
                <a:sym typeface="Calibri"/>
              </a:rPr>
              <a:t>izobraževancem</a:t>
            </a:r>
            <a:r>
              <a:rPr lang="sl-SI" sz="1800" dirty="0">
                <a:solidFill>
                  <a:schemeClr val="dk2"/>
                </a:solidFill>
                <a:latin typeface="Calibri"/>
                <a:ea typeface="Calibri"/>
                <a:cs typeface="Calibri"/>
                <a:sym typeface="Calibri"/>
              </a:rPr>
              <a:t> prevzeti odgovornost, postaviti cilje in spremljati napredek, s čimer se okrepi njihova samostojnost in samozavest.</a:t>
            </a:r>
            <a:endParaRPr sz="1800" dirty="0">
              <a:solidFill>
                <a:schemeClr val="dk2"/>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1800"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C24BFB73-0AA0-4A9A-AEED-85244F44FEDF}"/>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1D597C38-9001-4CE7-BDA0-FFA717B1E33C}"/>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33"/>
        <p:cNvGrpSpPr/>
        <p:nvPr/>
      </p:nvGrpSpPr>
      <p:grpSpPr>
        <a:xfrm>
          <a:off x="0" y="0"/>
          <a:ext cx="0" cy="0"/>
          <a:chOff x="0" y="0"/>
          <a:chExt cx="0" cy="0"/>
        </a:xfrm>
      </p:grpSpPr>
      <p:pic>
        <p:nvPicPr>
          <p:cNvPr id="534" name="Google Shape;534;p19"/>
          <p:cNvPicPr preferRelativeResize="0">
            <a:picLocks noGrp="1"/>
          </p:cNvPicPr>
          <p:nvPr>
            <p:ph type="pic" idx="2"/>
          </p:nvPr>
        </p:nvPicPr>
        <p:blipFill rotWithShape="1">
          <a:blip r:embed="rId4">
            <a:alphaModFix/>
          </a:blip>
          <a:srcRect t="3908" b="3908"/>
          <a:stretch/>
        </p:blipFill>
        <p:spPr>
          <a:xfrm>
            <a:off x="655608" y="370936"/>
            <a:ext cx="5895601" cy="5434500"/>
          </a:xfrm>
          <a:prstGeom prst="rect">
            <a:avLst/>
          </a:prstGeom>
          <a:noFill/>
          <a:ln>
            <a:noFill/>
          </a:ln>
        </p:spPr>
      </p:pic>
      <p:sp>
        <p:nvSpPr>
          <p:cNvPr id="535" name="Google Shape;535;p19"/>
          <p:cNvSpPr txBox="1"/>
          <p:nvPr/>
        </p:nvSpPr>
        <p:spPr>
          <a:xfrm>
            <a:off x="6797264" y="370916"/>
            <a:ext cx="44721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Vprašanja za samorefleksijo </a:t>
            </a:r>
            <a:endParaRPr sz="1400" b="0" i="0" u="none" strike="noStrike" cap="none">
              <a:solidFill>
                <a:srgbClr val="000000"/>
              </a:solidFill>
              <a:latin typeface="Arial"/>
              <a:ea typeface="Arial"/>
              <a:cs typeface="Arial"/>
              <a:sym typeface="Arial"/>
            </a:endParaRPr>
          </a:p>
        </p:txBody>
      </p:sp>
      <p:sp>
        <p:nvSpPr>
          <p:cNvPr id="536" name="Google Shape;536;p19"/>
          <p:cNvSpPr/>
          <p:nvPr/>
        </p:nvSpPr>
        <p:spPr>
          <a:xfrm>
            <a:off x="6797275" y="832625"/>
            <a:ext cx="5029800" cy="4878731"/>
          </a:xfrm>
          <a:prstGeom prst="rect">
            <a:avLst/>
          </a:prstGeom>
          <a:noFill/>
          <a:ln>
            <a:noFill/>
          </a:ln>
        </p:spPr>
        <p:txBody>
          <a:bodyPr spcFirstLastPara="1" wrap="square" lIns="91425" tIns="45700" rIns="91425" bIns="45700" anchor="t" anchorCtr="0">
            <a:spAutoFit/>
          </a:bodyPr>
          <a:lstStyle/>
          <a:p>
            <a:pPr marL="0" lvl="0" indent="0" algn="just" rtl="0">
              <a:lnSpc>
                <a:spcPct val="115000"/>
              </a:lnSpc>
              <a:spcBef>
                <a:spcPts val="14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V1. </a:t>
            </a:r>
            <a:r>
              <a:rPr lang="sl-SI" sz="1800" dirty="0">
                <a:solidFill>
                  <a:schemeClr val="dk2"/>
                </a:solidFill>
                <a:latin typeface="Calibri"/>
                <a:ea typeface="Calibri"/>
                <a:cs typeface="Calibri"/>
                <a:sym typeface="Calibri"/>
              </a:rPr>
              <a:t>Kakšna so moja trenutna prepričanja o odraslih in njihovi sposobnosti uporabe digitalnih orodij ter kako ta prepričanja vplivajo na moje poučevanje?</a:t>
            </a:r>
            <a:endParaRPr sz="1800" dirty="0">
              <a:solidFill>
                <a:schemeClr val="dk2"/>
              </a:solidFill>
              <a:latin typeface="Calibri"/>
              <a:ea typeface="Calibri"/>
              <a:cs typeface="Calibri"/>
              <a:sym typeface="Calibri"/>
            </a:endParaRPr>
          </a:p>
          <a:p>
            <a:pPr marL="0" lvl="0" indent="0" algn="just" rtl="0">
              <a:lnSpc>
                <a:spcPct val="115000"/>
              </a:lnSpc>
              <a:spcBef>
                <a:spcPts val="14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V2. </a:t>
            </a:r>
            <a:r>
              <a:rPr lang="sl-SI" sz="1800" dirty="0">
                <a:solidFill>
                  <a:schemeClr val="dk2"/>
                </a:solidFill>
                <a:latin typeface="Calibri"/>
                <a:ea typeface="Calibri"/>
                <a:cs typeface="Calibri"/>
                <a:sym typeface="Calibri"/>
              </a:rPr>
              <a:t>Kateri praktični ukrep bom v naslednjem mesecu sprejel, da bi v svoji pedagoški praksi spodbujal avtonomijo in krepitev vloge </a:t>
            </a:r>
            <a:r>
              <a:rPr lang="sl-SI" sz="1800" dirty="0" err="1">
                <a:solidFill>
                  <a:schemeClr val="dk2"/>
                </a:solidFill>
                <a:latin typeface="Calibri"/>
                <a:ea typeface="Calibri"/>
                <a:cs typeface="Calibri"/>
                <a:sym typeface="Calibri"/>
              </a:rPr>
              <a:t>izobraževancev</a:t>
            </a:r>
            <a:r>
              <a:rPr lang="sl-SI" sz="1800" dirty="0">
                <a:solidFill>
                  <a:schemeClr val="dk2"/>
                </a:solidFill>
                <a:latin typeface="Calibri"/>
                <a:ea typeface="Calibri"/>
                <a:cs typeface="Calibri"/>
                <a:sym typeface="Calibri"/>
              </a:rPr>
              <a:t>?</a:t>
            </a:r>
            <a:endParaRPr sz="1800" dirty="0">
              <a:solidFill>
                <a:schemeClr val="dk2"/>
              </a:solidFill>
              <a:latin typeface="Calibri"/>
              <a:ea typeface="Calibri"/>
              <a:cs typeface="Calibri"/>
              <a:sym typeface="Calibri"/>
            </a:endParaRPr>
          </a:p>
          <a:p>
            <a:pPr marL="0" lvl="0" indent="0" algn="just" rtl="0">
              <a:lnSpc>
                <a:spcPct val="115000"/>
              </a:lnSpc>
              <a:spcBef>
                <a:spcPts val="1400"/>
              </a:spcBef>
              <a:spcAft>
                <a:spcPts val="0"/>
              </a:spcAft>
              <a:buClr>
                <a:schemeClr val="dk2"/>
              </a:buClr>
              <a:buSzPts val="1100"/>
              <a:buFont typeface="Arial"/>
              <a:buNone/>
            </a:pPr>
            <a:r>
              <a:rPr lang="sl-SI" sz="1800" b="1" dirty="0">
                <a:solidFill>
                  <a:schemeClr val="dk2"/>
                </a:solidFill>
                <a:latin typeface="Calibri"/>
                <a:ea typeface="Calibri"/>
                <a:cs typeface="Calibri"/>
                <a:sym typeface="Calibri"/>
              </a:rPr>
              <a:t>V3. </a:t>
            </a:r>
            <a:r>
              <a:rPr lang="sl-SI" sz="1800" dirty="0">
                <a:solidFill>
                  <a:schemeClr val="dk2"/>
                </a:solidFill>
                <a:latin typeface="Calibri"/>
                <a:ea typeface="Calibri"/>
                <a:cs typeface="Calibri"/>
                <a:sym typeface="Calibri"/>
              </a:rPr>
              <a:t>Katero področje digitalne kompetence moram osebno okrepiti, da bom lahko bolje podprl potrebe svojih udeležencev, in katera sredstva ali ukrepi mi bodo pomagali pri izboljšanju?</a:t>
            </a:r>
            <a:endParaRPr sz="1800" dirty="0">
              <a:solidFill>
                <a:srgbClr val="5F625F"/>
              </a:solidFill>
              <a:latin typeface="Calibri"/>
              <a:ea typeface="Calibri"/>
              <a:cs typeface="Calibri"/>
              <a:sym typeface="Calibri"/>
            </a:endParaRPr>
          </a:p>
          <a:p>
            <a:pPr marL="0" marR="0" lvl="0" indent="0" algn="l" rtl="0">
              <a:lnSpc>
                <a:spcPct val="100000"/>
              </a:lnSpc>
              <a:spcBef>
                <a:spcPts val="400"/>
              </a:spcBef>
              <a:spcAft>
                <a:spcPts val="0"/>
              </a:spcAft>
              <a:buClr>
                <a:srgbClr val="000000"/>
              </a:buClr>
              <a:buSzPts val="1100"/>
              <a:buFont typeface="Arial"/>
              <a:buNone/>
            </a:pPr>
            <a:endParaRPr sz="180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18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08EE51CE-4646-4CE1-8C2C-F36DA8C0A416}"/>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D280EB8B-C764-4D90-9359-3D87596920C1}"/>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0"/>
        <p:cNvGrpSpPr/>
        <p:nvPr/>
      </p:nvGrpSpPr>
      <p:grpSpPr>
        <a:xfrm>
          <a:off x="0" y="0"/>
          <a:ext cx="0" cy="0"/>
          <a:chOff x="0" y="0"/>
          <a:chExt cx="0" cy="0"/>
        </a:xfrm>
      </p:grpSpPr>
      <p:pic>
        <p:nvPicPr>
          <p:cNvPr id="541" name="Google Shape;541;p21"/>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42" name="Google Shape;542;p21"/>
          <p:cNvSpPr txBox="1"/>
          <p:nvPr/>
        </p:nvSpPr>
        <p:spPr>
          <a:xfrm>
            <a:off x="601594" y="232909"/>
            <a:ext cx="19608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Zaključek</a:t>
            </a:r>
            <a:endParaRPr sz="1400" b="0" i="0" u="none" strike="noStrike" cap="none">
              <a:solidFill>
                <a:srgbClr val="000000"/>
              </a:solidFill>
              <a:latin typeface="Arial"/>
              <a:ea typeface="Arial"/>
              <a:cs typeface="Arial"/>
              <a:sym typeface="Arial"/>
            </a:endParaRPr>
          </a:p>
        </p:txBody>
      </p:sp>
      <p:sp>
        <p:nvSpPr>
          <p:cNvPr id="543" name="Google Shape;543;p21"/>
          <p:cNvSpPr/>
          <p:nvPr/>
        </p:nvSpPr>
        <p:spPr>
          <a:xfrm>
            <a:off x="601600" y="694600"/>
            <a:ext cx="4977300" cy="5342961"/>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2"/>
              </a:buClr>
              <a:buSzPts val="1100"/>
              <a:buFont typeface="Arial"/>
              <a:buNone/>
            </a:pPr>
            <a:r>
              <a:rPr lang="sl-SI" sz="1600" dirty="0">
                <a:solidFill>
                  <a:srgbClr val="5F625F"/>
                </a:solidFill>
                <a:latin typeface="Calibri"/>
                <a:ea typeface="Calibri"/>
                <a:cs typeface="Calibri"/>
                <a:sym typeface="Calibri"/>
              </a:rPr>
              <a:t>V tej enoti smo raziskali, kako vključujoči in na kompetence usmerjeni pristopi omogočajo odraslim udeležencem, da se samozavestno vključijo v vse bolj digitalno družbo. Z upoštevanjem raznolikosti potreb in izkušenj učencev lahko izobraževalci ustvarijo učna okolja, ki spodbujajo enakost, spoštovanje in dostopnost za vse.</a:t>
            </a:r>
            <a:endParaRPr sz="1600" dirty="0">
              <a:solidFill>
                <a:srgbClr val="5F625F"/>
              </a:solidFill>
              <a:latin typeface="Calibri"/>
              <a:ea typeface="Calibri"/>
              <a:cs typeface="Calibri"/>
              <a:sym typeface="Calibri"/>
            </a:endParaRPr>
          </a:p>
          <a:p>
            <a:pPr marL="0" lvl="0" indent="0" algn="l" rtl="0">
              <a:lnSpc>
                <a:spcPct val="115000"/>
              </a:lnSpc>
              <a:spcBef>
                <a:spcPts val="1200"/>
              </a:spcBef>
              <a:spcAft>
                <a:spcPts val="0"/>
              </a:spcAft>
              <a:buClr>
                <a:schemeClr val="dk2"/>
              </a:buClr>
              <a:buSzPts val="1100"/>
              <a:buFont typeface="Arial"/>
              <a:buNone/>
            </a:pPr>
            <a:r>
              <a:rPr lang="sl-SI" sz="1600" dirty="0">
                <a:solidFill>
                  <a:srgbClr val="5F625F"/>
                </a:solidFill>
                <a:latin typeface="Calibri"/>
                <a:ea typeface="Calibri"/>
                <a:cs typeface="Calibri"/>
                <a:sym typeface="Calibri"/>
              </a:rPr>
              <a:t>Preučili smo, kako digitalna kompetenca presega uporabo orodij in vključuje kritično mišljenje, varno in odgovorno sodelovanje ter sposobnost smiselne uporabe digitalnih veščin v poklicnih, izobraževalnih in osebnih kontekstih. S pomočjo </a:t>
            </a:r>
            <a:r>
              <a:rPr lang="sl-SI" sz="1600" dirty="0" err="1">
                <a:solidFill>
                  <a:srgbClr val="5F625F"/>
                </a:solidFill>
                <a:latin typeface="Calibri"/>
                <a:ea typeface="Calibri"/>
                <a:cs typeface="Calibri"/>
                <a:sym typeface="Calibri"/>
              </a:rPr>
              <a:t>opolnomočenja</a:t>
            </a:r>
            <a:r>
              <a:rPr lang="sl-SI" sz="1600" dirty="0">
                <a:solidFill>
                  <a:srgbClr val="5F625F"/>
                </a:solidFill>
                <a:latin typeface="Calibri"/>
                <a:ea typeface="Calibri"/>
                <a:cs typeface="Calibri"/>
                <a:sym typeface="Calibri"/>
              </a:rPr>
              <a:t>, postavljanja ciljev in osebnih načrtov preobrazbe odrasli učenci pridobijo agencijo, odpornost in lastništvo nad svojo učno potjo.</a:t>
            </a:r>
            <a:endParaRPr sz="1600"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1600"/>
              <a:buFont typeface="Arial"/>
              <a:buNone/>
            </a:pPr>
            <a:endParaRPr sz="1600" dirty="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60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16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95171E5C-64C0-49BE-A9F9-3162ED1A099B}"/>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ABAF0360-CD6E-48CF-BACA-953E505C358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7"/>
        <p:cNvGrpSpPr/>
        <p:nvPr/>
      </p:nvGrpSpPr>
      <p:grpSpPr>
        <a:xfrm>
          <a:off x="0" y="0"/>
          <a:ext cx="0" cy="0"/>
          <a:chOff x="0" y="0"/>
          <a:chExt cx="0" cy="0"/>
        </a:xfrm>
      </p:grpSpPr>
      <p:pic>
        <p:nvPicPr>
          <p:cNvPr id="548" name="Google Shape;548;g3af3434b6b5_0_2"/>
          <p:cNvPicPr preferRelativeResize="0">
            <a:picLocks noGrp="1"/>
          </p:cNvPicPr>
          <p:nvPr>
            <p:ph type="pic" idx="2"/>
          </p:nvPr>
        </p:nvPicPr>
        <p:blipFill rotWithShape="1">
          <a:blip r:embed="rId4">
            <a:alphaModFix/>
          </a:blip>
          <a:srcRect t="3908" b="3908"/>
          <a:stretch/>
        </p:blipFill>
        <p:spPr>
          <a:xfrm>
            <a:off x="5727939" y="232912"/>
            <a:ext cx="5895601" cy="5434500"/>
          </a:xfrm>
          <a:prstGeom prst="rect">
            <a:avLst/>
          </a:prstGeom>
          <a:noFill/>
          <a:ln>
            <a:noFill/>
          </a:ln>
        </p:spPr>
      </p:pic>
      <p:sp>
        <p:nvSpPr>
          <p:cNvPr id="549" name="Google Shape;549;g3af3434b6b5_0_2"/>
          <p:cNvSpPr txBox="1"/>
          <p:nvPr/>
        </p:nvSpPr>
        <p:spPr>
          <a:xfrm>
            <a:off x="690494" y="417634"/>
            <a:ext cx="19608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Zaključek</a:t>
            </a:r>
            <a:endParaRPr sz="1400" b="0" i="0" u="none" strike="noStrike" cap="none">
              <a:solidFill>
                <a:srgbClr val="000000"/>
              </a:solidFill>
              <a:latin typeface="Arial"/>
              <a:ea typeface="Arial"/>
              <a:cs typeface="Arial"/>
              <a:sym typeface="Arial"/>
            </a:endParaRPr>
          </a:p>
        </p:txBody>
      </p:sp>
      <p:sp>
        <p:nvSpPr>
          <p:cNvPr id="550" name="Google Shape;550;g3af3434b6b5_0_2"/>
          <p:cNvSpPr/>
          <p:nvPr/>
        </p:nvSpPr>
        <p:spPr>
          <a:xfrm>
            <a:off x="601600" y="879300"/>
            <a:ext cx="4977300" cy="491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2"/>
              </a:buClr>
              <a:buSzPts val="1100"/>
              <a:buFont typeface="Arial"/>
              <a:buNone/>
            </a:pPr>
            <a:r>
              <a:rPr lang="sl-SI" sz="2300" dirty="0">
                <a:solidFill>
                  <a:srgbClr val="5F625F"/>
                </a:solidFill>
                <a:latin typeface="Calibri"/>
                <a:ea typeface="Calibri"/>
                <a:cs typeface="Calibri"/>
                <a:sym typeface="Calibri"/>
              </a:rPr>
              <a:t>Naša vloga kot izobraževalcev ni zgolj prenašanje znanja, temveč odstranjevanje ovir, spodbujanje rasti in spodbujanje udeležencev k premišljeni in samostojni uporabi tehnologije. S spodbujanjem kompetenc, samozavesti in samostojnosti prispevamo k kulturi vseživljenjskega učenja, v kateri so odrasli opremljeni za spopadanje s spremembami in polno sodelovanje v digitalnem svetu.</a:t>
            </a:r>
            <a:endParaRPr sz="2300"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1600"/>
              <a:buFont typeface="Arial"/>
              <a:buNone/>
            </a:pPr>
            <a:endParaRPr sz="2300" dirty="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90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1600" i="0" u="none" strike="noStrike" cap="none" dirty="0">
              <a:solidFill>
                <a:schemeClr val="dk1"/>
              </a:solidFill>
              <a:latin typeface="Calibri"/>
              <a:ea typeface="Calibri"/>
              <a:cs typeface="Calibri"/>
              <a:sym typeface="Calibri"/>
            </a:endParaRPr>
          </a:p>
        </p:txBody>
      </p:sp>
      <p:pic>
        <p:nvPicPr>
          <p:cNvPr id="5" name="Slika 4">
            <a:extLst>
              <a:ext uri="{FF2B5EF4-FFF2-40B4-BE49-F238E27FC236}">
                <a16:creationId xmlns:a16="http://schemas.microsoft.com/office/drawing/2014/main" id="{D085CB27-7226-4395-9465-1723B9C6E653}"/>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A79517FC-4257-4330-818B-AA3338D6B804}"/>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6730976" y="751216"/>
            <a:ext cx="3657600" cy="66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sz="3000">
                <a:solidFill>
                  <a:srgbClr val="C52B87"/>
                </a:solidFill>
                <a:latin typeface="Calibri"/>
                <a:ea typeface="Calibri"/>
                <a:cs typeface="Calibri"/>
                <a:sym typeface="Calibri"/>
              </a:rPr>
              <a:t>Cilj enote </a:t>
            </a:r>
            <a:endParaRPr sz="3000"/>
          </a:p>
        </p:txBody>
      </p:sp>
      <p:sp>
        <p:nvSpPr>
          <p:cNvPr id="408" name="Google Shape;408;p2"/>
          <p:cNvSpPr>
            <a:spLocks noGrp="1"/>
          </p:cNvSpPr>
          <p:nvPr>
            <p:ph type="pic" idx="2"/>
          </p:nvPr>
        </p:nvSpPr>
        <p:spPr>
          <a:xfrm>
            <a:off x="263205" y="267417"/>
            <a:ext cx="6091588" cy="5839925"/>
          </a:xfrm>
          <a:prstGeom prst="rect">
            <a:avLst/>
          </a:prstGeom>
          <a:noFill/>
          <a:ln>
            <a:noFill/>
          </a:ln>
        </p:spPr>
      </p:sp>
      <p:sp>
        <p:nvSpPr>
          <p:cNvPr id="409" name="Google Shape;409;p2"/>
          <p:cNvSpPr txBox="1">
            <a:spLocks noGrp="1"/>
          </p:cNvSpPr>
          <p:nvPr>
            <p:ph type="body" idx="1"/>
          </p:nvPr>
        </p:nvSpPr>
        <p:spPr>
          <a:xfrm>
            <a:off x="6730973" y="1622245"/>
            <a:ext cx="4372500" cy="3613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600"/>
              <a:buNone/>
            </a:pPr>
            <a:r>
              <a:rPr lang="sl-SI" sz="2400" dirty="0">
                <a:solidFill>
                  <a:srgbClr val="5F625F"/>
                </a:solidFill>
                <a:latin typeface="Calibri"/>
                <a:ea typeface="Calibri"/>
                <a:cs typeface="Calibri"/>
                <a:sym typeface="Calibri"/>
              </a:rPr>
              <a:t>Cilj te enote je spodbujati aktivno vlogo udeleženca, enakost in digitalno kompetenco prek vključujoče, na udeleženca osredotočene digitalne pedagogike, ki odraslim omogoča, da postanejo samozavestni, samostojni in prilagodljivi uporabniki tehnologije za osebni in poklicni razvoj.</a:t>
            </a:r>
            <a:endParaRPr sz="2400" dirty="0"/>
          </a:p>
        </p:txBody>
      </p:sp>
      <p:pic>
        <p:nvPicPr>
          <p:cNvPr id="410" name="Google Shape;410;p2" descr="aim of training"/>
          <p:cNvPicPr preferRelativeResize="0"/>
          <p:nvPr/>
        </p:nvPicPr>
        <p:blipFill>
          <a:blip r:embed="rId4">
            <a:alphaModFix/>
          </a:blip>
          <a:stretch>
            <a:fillRect/>
          </a:stretch>
        </p:blipFill>
        <p:spPr>
          <a:xfrm>
            <a:off x="548952" y="506484"/>
            <a:ext cx="5361750" cy="5361800"/>
          </a:xfrm>
          <a:prstGeom prst="rect">
            <a:avLst/>
          </a:prstGeom>
          <a:noFill/>
          <a:ln>
            <a:noFill/>
          </a:ln>
        </p:spPr>
      </p:pic>
      <p:pic>
        <p:nvPicPr>
          <p:cNvPr id="6" name="Slika 5">
            <a:extLst>
              <a:ext uri="{FF2B5EF4-FFF2-40B4-BE49-F238E27FC236}">
                <a16:creationId xmlns:a16="http://schemas.microsoft.com/office/drawing/2014/main" id="{B800D31D-964C-4124-A0FB-637AABC955CE}"/>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F9468E87-38DF-4B04-97D8-EC4C9620A47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4"/>
        <p:cNvGrpSpPr/>
        <p:nvPr/>
      </p:nvGrpSpPr>
      <p:grpSpPr>
        <a:xfrm>
          <a:off x="0" y="0"/>
          <a:ext cx="0" cy="0"/>
          <a:chOff x="0" y="0"/>
          <a:chExt cx="0" cy="0"/>
        </a:xfrm>
      </p:grpSpPr>
      <p:sp>
        <p:nvSpPr>
          <p:cNvPr id="555" name="Google Shape;555;p20"/>
          <p:cNvSpPr>
            <a:spLocks noGrp="1"/>
          </p:cNvSpPr>
          <p:nvPr>
            <p:ph type="pic" idx="2"/>
          </p:nvPr>
        </p:nvSpPr>
        <p:spPr>
          <a:xfrm>
            <a:off x="655608" y="370936"/>
            <a:ext cx="5895579" cy="5434643"/>
          </a:xfrm>
          <a:prstGeom prst="rect">
            <a:avLst/>
          </a:prstGeom>
          <a:noFill/>
          <a:ln>
            <a:noFill/>
          </a:ln>
        </p:spPr>
      </p:sp>
      <p:sp>
        <p:nvSpPr>
          <p:cNvPr id="556" name="Google Shape;556;p20"/>
          <p:cNvSpPr txBox="1"/>
          <p:nvPr/>
        </p:nvSpPr>
        <p:spPr>
          <a:xfrm>
            <a:off x="6797264" y="370916"/>
            <a:ext cx="1972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Viri</a:t>
            </a:r>
            <a:endParaRPr sz="1400" b="0" i="0" u="none" strike="noStrike" cap="none">
              <a:solidFill>
                <a:srgbClr val="000000"/>
              </a:solidFill>
              <a:latin typeface="Arial"/>
              <a:ea typeface="Arial"/>
              <a:cs typeface="Arial"/>
              <a:sym typeface="Arial"/>
            </a:endParaRPr>
          </a:p>
        </p:txBody>
      </p:sp>
      <p:sp>
        <p:nvSpPr>
          <p:cNvPr id="557" name="Google Shape;557;p20"/>
          <p:cNvSpPr/>
          <p:nvPr/>
        </p:nvSpPr>
        <p:spPr>
          <a:xfrm>
            <a:off x="6733775" y="832625"/>
            <a:ext cx="5080800" cy="4637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2"/>
              </a:buClr>
              <a:buSzPts val="1100"/>
              <a:buFont typeface="Arial"/>
              <a:buNone/>
            </a:pPr>
            <a:r>
              <a:rPr lang="sl-SI" sz="1200">
                <a:solidFill>
                  <a:schemeClr val="dk2"/>
                </a:solidFill>
                <a:latin typeface="Calibri"/>
                <a:ea typeface="Calibri"/>
                <a:cs typeface="Calibri"/>
                <a:sym typeface="Calibri"/>
              </a:rPr>
              <a:t>Evropska komisija. (2022). </a:t>
            </a:r>
            <a:r>
              <a:rPr lang="sl-SI" sz="1200" i="1">
                <a:solidFill>
                  <a:schemeClr val="dk2"/>
                </a:solidFill>
                <a:latin typeface="Calibri"/>
                <a:ea typeface="Calibri"/>
                <a:cs typeface="Calibri"/>
                <a:sym typeface="Calibri"/>
              </a:rPr>
              <a:t>Evropski okvir digitalnih kompetenc za državljane (DigComp 2.2): Z novimi primeri znanja, spretnosti in odnosov</a:t>
            </a:r>
            <a:r>
              <a:rPr lang="sl-SI" sz="1200">
                <a:solidFill>
                  <a:schemeClr val="dk2"/>
                </a:solidFill>
                <a:latin typeface="Calibri"/>
                <a:ea typeface="Calibri"/>
                <a:cs typeface="Calibri"/>
                <a:sym typeface="Calibri"/>
              </a:rPr>
              <a:t>. Urad za publikacije Evropske unije.</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Redecker, C., &amp; Punie, Y. (2017). </a:t>
            </a:r>
            <a:r>
              <a:rPr lang="sl-SI" sz="1200" i="1">
                <a:solidFill>
                  <a:schemeClr val="dk2"/>
                </a:solidFill>
                <a:latin typeface="Calibri"/>
                <a:ea typeface="Calibri"/>
                <a:cs typeface="Calibri"/>
                <a:sym typeface="Calibri"/>
              </a:rPr>
              <a:t>Evropski okvir za digitalno kompetenco izobraževalcev (DigCompEdu)</a:t>
            </a:r>
            <a:r>
              <a:rPr lang="sl-SI" sz="1200">
                <a:solidFill>
                  <a:schemeClr val="dk2"/>
                </a:solidFill>
                <a:latin typeface="Calibri"/>
                <a:ea typeface="Calibri"/>
                <a:cs typeface="Calibri"/>
                <a:sym typeface="Calibri"/>
              </a:rPr>
              <a:t>. Urad za publikacije Evropske unije.</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UNESCO. (2021). </a:t>
            </a:r>
            <a:r>
              <a:rPr lang="sl-SI" sz="1200" i="1">
                <a:solidFill>
                  <a:schemeClr val="dk2"/>
                </a:solidFill>
                <a:latin typeface="Calibri"/>
                <a:ea typeface="Calibri"/>
                <a:cs typeface="Calibri"/>
                <a:sym typeface="Calibri"/>
              </a:rPr>
              <a:t>Skupaj si zamislimo našo prihodnost: nova družbena pogodba za izobraževanje</a:t>
            </a:r>
            <a:r>
              <a:rPr lang="sl-SI" sz="1200">
                <a:solidFill>
                  <a:schemeClr val="dk2"/>
                </a:solidFill>
                <a:latin typeface="Calibri"/>
                <a:ea typeface="Calibri"/>
                <a:cs typeface="Calibri"/>
                <a:sym typeface="Calibri"/>
              </a:rPr>
              <a:t>. UNESCO.</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UNESCO. (2018). </a:t>
            </a:r>
            <a:r>
              <a:rPr lang="sl-SI" sz="1200" i="1">
                <a:solidFill>
                  <a:schemeClr val="dk2"/>
                </a:solidFill>
                <a:latin typeface="Calibri"/>
                <a:ea typeface="Calibri"/>
                <a:cs typeface="Calibri"/>
                <a:sym typeface="Calibri"/>
              </a:rPr>
              <a:t>Globalni referenčni okvir za veščine digitalne pismenosti za kazalnik 4.4.2</a:t>
            </a:r>
            <a:r>
              <a:rPr lang="sl-SI" sz="1200">
                <a:solidFill>
                  <a:schemeClr val="dk2"/>
                </a:solidFill>
                <a:latin typeface="Calibri"/>
                <a:ea typeface="Calibri"/>
                <a:cs typeface="Calibri"/>
                <a:sym typeface="Calibri"/>
              </a:rPr>
              <a:t>. UNESCO.</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OECD. (2021). </a:t>
            </a:r>
            <a:r>
              <a:rPr lang="sl-SI" sz="1200" i="1">
                <a:solidFill>
                  <a:schemeClr val="dk2"/>
                </a:solidFill>
                <a:latin typeface="Calibri"/>
                <a:ea typeface="Calibri"/>
                <a:cs typeface="Calibri"/>
                <a:sym typeface="Calibri"/>
              </a:rPr>
              <a:t>Bralci 21. stoletja: Razvijanje pismenosti v digitalnem svetu</a:t>
            </a:r>
            <a:r>
              <a:rPr lang="sl-SI" sz="1200">
                <a:solidFill>
                  <a:schemeClr val="dk2"/>
                </a:solidFill>
                <a:latin typeface="Calibri"/>
                <a:ea typeface="Calibri"/>
                <a:cs typeface="Calibri"/>
                <a:sym typeface="Calibri"/>
              </a:rPr>
              <a:t>. Založba OECD.</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Belshaw, D. (2014). </a:t>
            </a:r>
            <a:r>
              <a:rPr lang="sl-SI" sz="1200" i="1">
                <a:solidFill>
                  <a:schemeClr val="dk2"/>
                </a:solidFill>
                <a:latin typeface="Calibri"/>
                <a:ea typeface="Calibri"/>
                <a:cs typeface="Calibri"/>
                <a:sym typeface="Calibri"/>
              </a:rPr>
              <a:t>Bistveni elementi digitalne pismenosti</a:t>
            </a:r>
            <a:r>
              <a:rPr lang="sl-SI" sz="1200">
                <a:solidFill>
                  <a:schemeClr val="dk2"/>
                </a:solidFill>
                <a:latin typeface="Calibri"/>
                <a:ea typeface="Calibri"/>
                <a:cs typeface="Calibri"/>
                <a:sym typeface="Calibri"/>
              </a:rPr>
              <a:t>. Samozaložba.</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Freire, P. (1970). </a:t>
            </a:r>
            <a:r>
              <a:rPr lang="sl-SI" sz="1200" i="1">
                <a:solidFill>
                  <a:schemeClr val="dk2"/>
                </a:solidFill>
                <a:latin typeface="Calibri"/>
                <a:ea typeface="Calibri"/>
                <a:cs typeface="Calibri"/>
                <a:sym typeface="Calibri"/>
              </a:rPr>
              <a:t>Pedagogika zatiranih</a:t>
            </a:r>
            <a:r>
              <a:rPr lang="sl-SI" sz="1200">
                <a:solidFill>
                  <a:schemeClr val="dk2"/>
                </a:solidFill>
                <a:latin typeface="Calibri"/>
                <a:ea typeface="Calibri"/>
                <a:cs typeface="Calibri"/>
                <a:sym typeface="Calibri"/>
              </a:rPr>
              <a:t>. Continuum. (Osnovno za agencijo učenca).</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JISC. (2019). </a:t>
            </a:r>
            <a:r>
              <a:rPr lang="sl-SI" sz="1200" i="1">
                <a:solidFill>
                  <a:schemeClr val="dk2"/>
                </a:solidFill>
                <a:latin typeface="Calibri"/>
                <a:ea typeface="Calibri"/>
                <a:cs typeface="Calibri"/>
                <a:sym typeface="Calibri"/>
              </a:rPr>
              <a:t>Raziskava o vpogledih v digitalne izkušnje: raziskovanje digitalnih izkušenj učencev</a:t>
            </a:r>
            <a:r>
              <a:rPr lang="sl-SI" sz="1200">
                <a:solidFill>
                  <a:schemeClr val="dk2"/>
                </a:solidFill>
                <a:latin typeface="Calibri"/>
                <a:ea typeface="Calibri"/>
                <a:cs typeface="Calibri"/>
                <a:sym typeface="Calibri"/>
              </a:rPr>
              <a:t>. JISC.</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Mezirow, J. (1991). </a:t>
            </a:r>
            <a:r>
              <a:rPr lang="sl-SI" sz="1200" i="1">
                <a:solidFill>
                  <a:schemeClr val="dk2"/>
                </a:solidFill>
                <a:latin typeface="Calibri"/>
                <a:ea typeface="Calibri"/>
                <a:cs typeface="Calibri"/>
                <a:sym typeface="Calibri"/>
              </a:rPr>
              <a:t>Transformativne dimenzije učenja odraslih</a:t>
            </a:r>
            <a:r>
              <a:rPr lang="sl-SI" sz="1200">
                <a:solidFill>
                  <a:schemeClr val="dk2"/>
                </a:solidFill>
                <a:latin typeface="Calibri"/>
                <a:ea typeface="Calibri"/>
                <a:cs typeface="Calibri"/>
                <a:sym typeface="Calibri"/>
              </a:rPr>
              <a:t>. Jossey-Bass.</a:t>
            </a:r>
            <a:endParaRPr sz="1200">
              <a:solidFill>
                <a:schemeClr val="dk2"/>
              </a:solidFill>
              <a:latin typeface="Calibri"/>
              <a:ea typeface="Calibri"/>
              <a:cs typeface="Calibri"/>
              <a:sym typeface="Calibri"/>
            </a:endParaRPr>
          </a:p>
          <a:p>
            <a:pPr marL="0" lvl="0" indent="0" algn="l" rtl="0">
              <a:lnSpc>
                <a:spcPct val="115000"/>
              </a:lnSpc>
              <a:spcBef>
                <a:spcPts val="200"/>
              </a:spcBef>
              <a:spcAft>
                <a:spcPts val="0"/>
              </a:spcAft>
              <a:buClr>
                <a:schemeClr val="dk2"/>
              </a:buClr>
              <a:buSzPts val="1100"/>
              <a:buFont typeface="Arial"/>
              <a:buNone/>
            </a:pPr>
            <a:r>
              <a:rPr lang="sl-SI" sz="1200">
                <a:solidFill>
                  <a:schemeClr val="dk2"/>
                </a:solidFill>
                <a:latin typeface="Calibri"/>
                <a:ea typeface="Calibri"/>
                <a:cs typeface="Calibri"/>
                <a:sym typeface="Calibri"/>
              </a:rPr>
              <a:t>Brookfield, S. (2015). </a:t>
            </a:r>
            <a:r>
              <a:rPr lang="sl-SI" sz="1200" i="1">
                <a:solidFill>
                  <a:schemeClr val="dk2"/>
                </a:solidFill>
                <a:latin typeface="Calibri"/>
                <a:ea typeface="Calibri"/>
                <a:cs typeface="Calibri"/>
                <a:sym typeface="Calibri"/>
              </a:rPr>
              <a:t>Spretni učitelj: O tehniki, zaupanju in odzivnosti v učilnici </a:t>
            </a:r>
            <a:r>
              <a:rPr lang="sl-SI" sz="1200">
                <a:solidFill>
                  <a:schemeClr val="dk2"/>
                </a:solidFill>
                <a:latin typeface="Calibri"/>
                <a:ea typeface="Calibri"/>
                <a:cs typeface="Calibri"/>
                <a:sym typeface="Calibri"/>
              </a:rPr>
              <a:t>(3. izd.). Jossey-Bass.</a:t>
            </a:r>
            <a:endParaRPr sz="1200" i="0" u="none" strike="noStrike" cap="none">
              <a:solidFill>
                <a:schemeClr val="dk1"/>
              </a:solidFill>
              <a:latin typeface="Calibri"/>
              <a:ea typeface="Calibri"/>
              <a:cs typeface="Calibri"/>
              <a:sym typeface="Calibri"/>
            </a:endParaRPr>
          </a:p>
          <a:p>
            <a:pPr marL="0" marR="0" lvl="0" indent="0" algn="just" rtl="0">
              <a:lnSpc>
                <a:spcPct val="115000"/>
              </a:lnSpc>
              <a:spcBef>
                <a:spcPts val="200"/>
              </a:spcBef>
              <a:spcAft>
                <a:spcPts val="200"/>
              </a:spcAft>
              <a:buClr>
                <a:srgbClr val="000000"/>
              </a:buClr>
              <a:buSzPts val="900"/>
              <a:buFont typeface="Arial"/>
              <a:buNone/>
            </a:pPr>
            <a:endParaRPr sz="1000" i="0" u="none" strike="noStrike" cap="none">
              <a:solidFill>
                <a:schemeClr val="dk1"/>
              </a:solidFill>
              <a:latin typeface="Calibri"/>
              <a:ea typeface="Calibri"/>
              <a:cs typeface="Calibri"/>
              <a:sym typeface="Calibri"/>
            </a:endParaRPr>
          </a:p>
        </p:txBody>
      </p:sp>
      <p:pic>
        <p:nvPicPr>
          <p:cNvPr id="558" name="Google Shape;558;p20" descr="bibliography"/>
          <p:cNvPicPr preferRelativeResize="0"/>
          <p:nvPr/>
        </p:nvPicPr>
        <p:blipFill>
          <a:blip r:embed="rId4">
            <a:alphaModFix/>
          </a:blip>
          <a:stretch>
            <a:fillRect/>
          </a:stretch>
        </p:blipFill>
        <p:spPr>
          <a:xfrm>
            <a:off x="655600" y="432750"/>
            <a:ext cx="5895575" cy="5434650"/>
          </a:xfrm>
          <a:prstGeom prst="rect">
            <a:avLst/>
          </a:prstGeom>
          <a:noFill/>
          <a:ln>
            <a:noFill/>
          </a:ln>
        </p:spPr>
      </p:pic>
      <p:pic>
        <p:nvPicPr>
          <p:cNvPr id="6" name="Slika 5">
            <a:extLst>
              <a:ext uri="{FF2B5EF4-FFF2-40B4-BE49-F238E27FC236}">
                <a16:creationId xmlns:a16="http://schemas.microsoft.com/office/drawing/2014/main" id="{B8FF5A61-28C3-481E-B4C5-6CDEAEACCD8D}"/>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5E070914-899B-41A7-986C-93CA0EA3182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2"/>
        <p:cNvGrpSpPr/>
        <p:nvPr/>
      </p:nvGrpSpPr>
      <p:grpSpPr>
        <a:xfrm>
          <a:off x="0" y="0"/>
          <a:ext cx="0" cy="0"/>
          <a:chOff x="0" y="0"/>
          <a:chExt cx="0" cy="0"/>
        </a:xfrm>
      </p:grpSpPr>
      <p:pic>
        <p:nvPicPr>
          <p:cNvPr id="563" name="Google Shape;563;p22"/>
          <p:cNvPicPr preferRelativeResize="0">
            <a:picLocks noGrp="1"/>
          </p:cNvPicPr>
          <p:nvPr>
            <p:ph type="pic" idx="2"/>
          </p:nvPr>
        </p:nvPicPr>
        <p:blipFill rotWithShape="1">
          <a:blip r:embed="rId4">
            <a:alphaModFix/>
          </a:blip>
          <a:srcRect t="12223" b="26871"/>
          <a:stretch/>
        </p:blipFill>
        <p:spPr>
          <a:xfrm>
            <a:off x="3552225" y="2043325"/>
            <a:ext cx="5895575" cy="3590575"/>
          </a:xfrm>
          <a:prstGeom prst="rect">
            <a:avLst/>
          </a:prstGeom>
          <a:noFill/>
          <a:ln>
            <a:noFill/>
          </a:ln>
        </p:spPr>
      </p:pic>
      <p:sp>
        <p:nvSpPr>
          <p:cNvPr id="564" name="Google Shape;564;p22"/>
          <p:cNvSpPr txBox="1"/>
          <p:nvPr/>
        </p:nvSpPr>
        <p:spPr>
          <a:xfrm>
            <a:off x="637550" y="600050"/>
            <a:ext cx="11055900" cy="1108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sl-SI" sz="3300" b="1" i="0" u="none" strike="noStrike" cap="none" dirty="0">
                <a:solidFill>
                  <a:srgbClr val="C52B87"/>
                </a:solidFill>
                <a:highlight>
                  <a:schemeClr val="lt1"/>
                </a:highlight>
                <a:latin typeface="Calibri"/>
                <a:ea typeface="Calibri"/>
                <a:cs typeface="Calibri"/>
                <a:sym typeface="Calibri"/>
              </a:rPr>
              <a:t>Čestitamo za uspešno zaključitev enote </a:t>
            </a:r>
            <a:r>
              <a:rPr lang="sl-SI" sz="3300" b="1" dirty="0">
                <a:solidFill>
                  <a:srgbClr val="C52B87"/>
                </a:solidFill>
                <a:highlight>
                  <a:schemeClr val="lt1"/>
                </a:highlight>
                <a:latin typeface="Calibri"/>
                <a:ea typeface="Calibri"/>
                <a:cs typeface="Calibri"/>
                <a:sym typeface="Calibri"/>
              </a:rPr>
              <a:t>»Vključujoče in na kompetence usmerjeno učenje«</a:t>
            </a:r>
            <a:r>
              <a:rPr lang="sl-SI" sz="3300" b="1" i="0" u="none" strike="noStrike" cap="none" dirty="0">
                <a:solidFill>
                  <a:srgbClr val="C52B87"/>
                </a:solidFill>
                <a:highlight>
                  <a:schemeClr val="lt1"/>
                </a:highlight>
                <a:latin typeface="Calibri"/>
                <a:ea typeface="Calibri"/>
                <a:cs typeface="Calibri"/>
                <a:sym typeface="Calibri"/>
              </a:rPr>
              <a:t>!</a:t>
            </a:r>
            <a:endParaRPr sz="2300" b="0" i="0" u="none" strike="noStrike" cap="none" dirty="0">
              <a:solidFill>
                <a:srgbClr val="000000"/>
              </a:solidFill>
              <a:highlight>
                <a:schemeClr val="lt1"/>
              </a:highlight>
              <a:latin typeface="Arial"/>
              <a:ea typeface="Arial"/>
              <a:cs typeface="Arial"/>
              <a:sym typeface="Arial"/>
            </a:endParaRPr>
          </a:p>
        </p:txBody>
      </p:sp>
      <p:pic>
        <p:nvPicPr>
          <p:cNvPr id="4" name="Slika 3">
            <a:extLst>
              <a:ext uri="{FF2B5EF4-FFF2-40B4-BE49-F238E27FC236}">
                <a16:creationId xmlns:a16="http://schemas.microsoft.com/office/drawing/2014/main" id="{BF8E542E-C013-4218-BB2F-6CA1AC8562F4}"/>
              </a:ext>
            </a:extLst>
          </p:cNvPr>
          <p:cNvPicPr>
            <a:picLocks noChangeAspect="1"/>
          </p:cNvPicPr>
          <p:nvPr/>
        </p:nvPicPr>
        <p:blipFill>
          <a:blip r:embed="rId5"/>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C9A8F043-35FA-41FC-8EBB-8AAABADD03B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4313"/>
              </a:srgbClr>
            </a:gs>
          </a:gsLst>
          <a:lin ang="5400000" scaled="0"/>
        </a:gradFill>
        <a:effectLst/>
      </p:bgPr>
    </p:bg>
    <p:spTree>
      <p:nvGrpSpPr>
        <p:cNvPr id="1" name="Shape 569"/>
        <p:cNvGrpSpPr/>
        <p:nvPr/>
      </p:nvGrpSpPr>
      <p:grpSpPr>
        <a:xfrm>
          <a:off x="0" y="0"/>
          <a:ext cx="0" cy="0"/>
          <a:chOff x="0" y="0"/>
          <a:chExt cx="0" cy="0"/>
        </a:xfrm>
      </p:grpSpPr>
      <p:pic>
        <p:nvPicPr>
          <p:cNvPr id="570" name="Google Shape;570;p23"/>
          <p:cNvPicPr preferRelativeResize="0"/>
          <p:nvPr/>
        </p:nvPicPr>
        <p:blipFill rotWithShape="1">
          <a:blip r:embed="rId3">
            <a:alphaModFix/>
          </a:blip>
          <a:srcRect/>
          <a:stretch/>
        </p:blipFill>
        <p:spPr>
          <a:xfrm>
            <a:off x="8865752" y="5818900"/>
            <a:ext cx="1746138" cy="389585"/>
          </a:xfrm>
          <a:prstGeom prst="rect">
            <a:avLst/>
          </a:prstGeom>
          <a:noFill/>
          <a:ln>
            <a:noFill/>
          </a:ln>
        </p:spPr>
      </p:pic>
      <p:pic>
        <p:nvPicPr>
          <p:cNvPr id="571" name="Google Shape;571;p23"/>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572" name="Google Shape;572;p23"/>
          <p:cNvSpPr/>
          <p:nvPr/>
        </p:nvSpPr>
        <p:spPr>
          <a:xfrm>
            <a:off x="7718335" y="6208485"/>
            <a:ext cx="4040973"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sl-SI" sz="800" b="1" i="1" u="none" strike="noStrike" cap="none">
                <a:solidFill>
                  <a:srgbClr val="222C34"/>
                </a:solidFill>
                <a:latin typeface="Calibri"/>
                <a:ea typeface="Calibri"/>
                <a:cs typeface="Calibri"/>
                <a:sym typeface="Calibri"/>
              </a:rPr>
              <a:t>„Financirano s strani Evropske unije. Izražena stališča in mnenja so izključno stališča in mnenja avtorja(-ev) in ne odražajo nujno stališč in mnenj Evropske unije ali OeAD-GmbH. Niti Evropska unija niti organ, ki je dodelil sredstva, ne odgovarjata zanje.“</a:t>
            </a:r>
            <a:endParaRPr sz="800" b="0" i="0" u="none" strike="noStrike" cap="none">
              <a:solidFill>
                <a:schemeClr val="dk1"/>
              </a:solidFill>
              <a:latin typeface="Calibri"/>
              <a:ea typeface="Calibri"/>
              <a:cs typeface="Calibri"/>
              <a:sym typeface="Calibri"/>
            </a:endParaRPr>
          </a:p>
        </p:txBody>
      </p:sp>
      <p:pic>
        <p:nvPicPr>
          <p:cNvPr id="573" name="Google Shape;573;p23"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574" name="Google Shape;574;p23"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575" name="Google Shape;575;p23"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576" name="Google Shape;576;p23"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577" name="Google Shape;577;p23"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578" name="Google Shape;578;p23"/>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9" name="Google Shape;579;p23"/>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0" name="Google Shape;580;p23"/>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sl-SI" sz="1200" b="0" i="0" u="none" strike="noStrike" cap="none">
                <a:solidFill>
                  <a:schemeClr val="dk1"/>
                </a:solidFill>
                <a:latin typeface="Calibri"/>
                <a:ea typeface="Calibri"/>
                <a:cs typeface="Calibri"/>
                <a:sym typeface="Calibri"/>
              </a:rPr>
              <a:t>Projekt št.</a:t>
            </a:r>
            <a:r>
              <a:rPr lang="sl-SI" sz="1200" b="1" i="0" u="none" strike="noStrike" cap="none">
                <a:solidFill>
                  <a:schemeClr val="dk1"/>
                </a:solidFill>
                <a:latin typeface="Calibri"/>
                <a:ea typeface="Calibri"/>
                <a:cs typeface="Calibri"/>
                <a:sym typeface="Calibri"/>
              </a:rPr>
              <a:t> 2024-1-AT01-KA220-ADU-000254167</a:t>
            </a:r>
            <a:endParaRPr sz="1200" b="0" i="0" u="none" strike="noStrike" cap="none">
              <a:solidFill>
                <a:schemeClr val="dk1"/>
              </a:solidFill>
              <a:latin typeface="Arial"/>
              <a:ea typeface="Arial"/>
              <a:cs typeface="Arial"/>
              <a:sym typeface="Arial"/>
            </a:endParaRPr>
          </a:p>
        </p:txBody>
      </p:sp>
      <p:sp>
        <p:nvSpPr>
          <p:cNvPr id="581" name="Google Shape;581;p23"/>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sl-SI" sz="1200" b="1" i="0" u="none" strike="noStrike" cap="none">
                <a:solidFill>
                  <a:schemeClr val="dk1"/>
                </a:solidFill>
                <a:latin typeface="Calibri"/>
                <a:ea typeface="Calibri"/>
                <a:cs typeface="Calibri"/>
                <a:sym typeface="Calibri"/>
              </a:rPr>
              <a:t>Partnerji projekta: </a:t>
            </a:r>
            <a:endParaRPr sz="1200" b="0" i="0" u="none" strike="noStrike" cap="none">
              <a:solidFill>
                <a:schemeClr val="dk1"/>
              </a:solidFill>
              <a:latin typeface="Arial"/>
              <a:ea typeface="Arial"/>
              <a:cs typeface="Arial"/>
              <a:sym typeface="Arial"/>
            </a:endParaRPr>
          </a:p>
        </p:txBody>
      </p:sp>
      <p:pic>
        <p:nvPicPr>
          <p:cNvPr id="582" name="Google Shape;582;p23"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pic>
        <p:nvPicPr>
          <p:cNvPr id="15" name="Slika 14">
            <a:extLst>
              <a:ext uri="{FF2B5EF4-FFF2-40B4-BE49-F238E27FC236}">
                <a16:creationId xmlns:a16="http://schemas.microsoft.com/office/drawing/2014/main" id="{A5422DA4-7067-491B-B289-DF53FD9CEC4A}"/>
              </a:ext>
            </a:extLst>
          </p:cNvPr>
          <p:cNvPicPr>
            <a:picLocks noChangeAspect="1"/>
          </p:cNvPicPr>
          <p:nvPr/>
        </p:nvPicPr>
        <p:blipFill>
          <a:blip r:embed="rId11"/>
          <a:stretch>
            <a:fillRect/>
          </a:stretch>
        </p:blipFill>
        <p:spPr>
          <a:xfrm>
            <a:off x="8886754" y="5818900"/>
            <a:ext cx="1856977" cy="3895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4"/>
        <p:cNvGrpSpPr/>
        <p:nvPr/>
      </p:nvGrpSpPr>
      <p:grpSpPr>
        <a:xfrm>
          <a:off x="0" y="0"/>
          <a:ext cx="0" cy="0"/>
          <a:chOff x="0" y="0"/>
          <a:chExt cx="0" cy="0"/>
        </a:xfrm>
      </p:grpSpPr>
      <p:sp>
        <p:nvSpPr>
          <p:cNvPr id="415" name="Google Shape;415;p3"/>
          <p:cNvSpPr txBox="1">
            <a:spLocks noGrp="1"/>
          </p:cNvSpPr>
          <p:nvPr>
            <p:ph type="title"/>
          </p:nvPr>
        </p:nvSpPr>
        <p:spPr>
          <a:xfrm>
            <a:off x="715126" y="232899"/>
            <a:ext cx="3657600" cy="66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dirty="0">
                <a:solidFill>
                  <a:srgbClr val="C52B87"/>
                </a:solidFill>
                <a:latin typeface="Calibri"/>
                <a:ea typeface="Calibri"/>
                <a:cs typeface="Calibri"/>
                <a:sym typeface="Calibri"/>
              </a:rPr>
              <a:t>Učni </a:t>
            </a:r>
            <a:r>
              <a:rPr lang="sl-SI" dirty="0">
                <a:solidFill>
                  <a:srgbClr val="0070C0"/>
                </a:solidFill>
                <a:latin typeface="Calibri"/>
                <a:ea typeface="Calibri"/>
                <a:cs typeface="Calibri"/>
                <a:sym typeface="Calibri"/>
              </a:rPr>
              <a:t>izidi</a:t>
            </a:r>
            <a:endParaRPr dirty="0"/>
          </a:p>
        </p:txBody>
      </p:sp>
      <p:sp>
        <p:nvSpPr>
          <p:cNvPr id="416" name="Google Shape;416;p3"/>
          <p:cNvSpPr>
            <a:spLocks noGrp="1"/>
          </p:cNvSpPr>
          <p:nvPr>
            <p:ph type="pic" idx="2"/>
          </p:nvPr>
        </p:nvSpPr>
        <p:spPr>
          <a:xfrm>
            <a:off x="5727939" y="232912"/>
            <a:ext cx="5895579" cy="5434643"/>
          </a:xfrm>
          <a:prstGeom prst="rect">
            <a:avLst/>
          </a:prstGeom>
          <a:noFill/>
          <a:ln>
            <a:noFill/>
          </a:ln>
        </p:spPr>
      </p:sp>
      <p:sp>
        <p:nvSpPr>
          <p:cNvPr id="417" name="Google Shape;417;p3"/>
          <p:cNvSpPr txBox="1">
            <a:spLocks noGrp="1"/>
          </p:cNvSpPr>
          <p:nvPr>
            <p:ph type="body" idx="1"/>
          </p:nvPr>
        </p:nvSpPr>
        <p:spPr>
          <a:xfrm>
            <a:off x="715125" y="1153400"/>
            <a:ext cx="4776600" cy="45141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200"/>
              </a:spcBef>
              <a:spcAft>
                <a:spcPts val="0"/>
              </a:spcAft>
              <a:buNone/>
            </a:pPr>
            <a:r>
              <a:rPr lang="sl-SI" sz="2300" b="1" dirty="0">
                <a:solidFill>
                  <a:srgbClr val="5F625F"/>
                </a:solidFill>
                <a:latin typeface="Calibri"/>
                <a:ea typeface="Calibri"/>
                <a:cs typeface="Calibri"/>
                <a:sym typeface="Calibri"/>
              </a:rPr>
              <a:t>Po zaključku te enote SDL boste razvili sposobnost za:</a:t>
            </a:r>
            <a:endParaRPr sz="2300" b="1" dirty="0">
              <a:solidFill>
                <a:srgbClr val="5F625F"/>
              </a:solidFill>
              <a:latin typeface="Calibri"/>
              <a:ea typeface="Calibri"/>
              <a:cs typeface="Calibri"/>
              <a:sym typeface="Calibri"/>
            </a:endParaRPr>
          </a:p>
          <a:p>
            <a:pPr marL="285750" lvl="0" indent="-33020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Spodbujati digitalno učenje, ki upošteva raznolikost udeležencev.</a:t>
            </a:r>
            <a:endParaRPr sz="2300" dirty="0">
              <a:solidFill>
                <a:srgbClr val="5F625F"/>
              </a:solidFill>
              <a:latin typeface="Calibri"/>
              <a:ea typeface="Calibri"/>
              <a:cs typeface="Calibri"/>
              <a:sym typeface="Calibri"/>
            </a:endParaRPr>
          </a:p>
          <a:p>
            <a:pPr marL="285750" lvl="0" indent="-33020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Opolnomočiti odrasle, da razvijejo in uporabijo digitalne veščine v realnem svetu.</a:t>
            </a:r>
            <a:endParaRPr sz="2300" dirty="0">
              <a:solidFill>
                <a:srgbClr val="5F625F"/>
              </a:solidFill>
              <a:latin typeface="Calibri"/>
              <a:ea typeface="Calibri"/>
              <a:cs typeface="Calibri"/>
              <a:sym typeface="Calibri"/>
            </a:endParaRPr>
          </a:p>
          <a:p>
            <a:pPr marL="285750" lvl="0" indent="-33020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Usmerjati udeležence pri razvoju osebnih načrtov digitalne transformacije.</a:t>
            </a:r>
            <a:endParaRPr sz="2300" dirty="0">
              <a:solidFill>
                <a:srgbClr val="5F625F"/>
              </a:solidFill>
              <a:latin typeface="Calibri"/>
              <a:ea typeface="Calibri"/>
              <a:cs typeface="Calibri"/>
              <a:sym typeface="Calibri"/>
            </a:endParaRPr>
          </a:p>
          <a:p>
            <a:pPr marL="285750" lvl="0" indent="-330200" algn="l" rtl="0">
              <a:lnSpc>
                <a:spcPct val="90000"/>
              </a:lnSpc>
              <a:spcBef>
                <a:spcPts val="1200"/>
              </a:spcBef>
              <a:spcAft>
                <a:spcPts val="0"/>
              </a:spcAft>
              <a:buSzPts val="2300"/>
              <a:buFont typeface="Arial"/>
              <a:buChar char="•"/>
            </a:pPr>
            <a:r>
              <a:rPr lang="sl-SI" sz="2300" dirty="0">
                <a:solidFill>
                  <a:srgbClr val="5F625F"/>
                </a:solidFill>
                <a:latin typeface="Calibri"/>
                <a:ea typeface="Calibri"/>
                <a:cs typeface="Calibri"/>
                <a:sym typeface="Calibri"/>
              </a:rPr>
              <a:t>Spodbujati kritično digitalno pismenost in avtonomijo udeležencev.</a:t>
            </a:r>
            <a:endParaRPr sz="2300" dirty="0">
              <a:solidFill>
                <a:srgbClr val="5F625F"/>
              </a:solidFill>
              <a:latin typeface="Calibri"/>
              <a:ea typeface="Calibri"/>
              <a:cs typeface="Calibri"/>
              <a:sym typeface="Calibri"/>
            </a:endParaRPr>
          </a:p>
        </p:txBody>
      </p:sp>
      <p:pic>
        <p:nvPicPr>
          <p:cNvPr id="418" name="Google Shape;418;p3" descr="empty board teacher"/>
          <p:cNvPicPr preferRelativeResize="0"/>
          <p:nvPr/>
        </p:nvPicPr>
        <p:blipFill>
          <a:blip r:embed="rId4">
            <a:alphaModFix/>
          </a:blip>
          <a:stretch>
            <a:fillRect/>
          </a:stretch>
        </p:blipFill>
        <p:spPr>
          <a:xfrm>
            <a:off x="5894961" y="232900"/>
            <a:ext cx="5598025" cy="5434600"/>
          </a:xfrm>
          <a:prstGeom prst="rect">
            <a:avLst/>
          </a:prstGeom>
          <a:noFill/>
          <a:ln>
            <a:noFill/>
          </a:ln>
        </p:spPr>
      </p:pic>
      <p:pic>
        <p:nvPicPr>
          <p:cNvPr id="6" name="Slika 5">
            <a:extLst>
              <a:ext uri="{FF2B5EF4-FFF2-40B4-BE49-F238E27FC236}">
                <a16:creationId xmlns:a16="http://schemas.microsoft.com/office/drawing/2014/main" id="{F3287169-C9A3-4D6E-9BF6-57532D62CF8A}"/>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B0316A14-74FD-4913-9F4B-B0D7D2B4D40C}"/>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2"/>
        <p:cNvGrpSpPr/>
        <p:nvPr/>
      </p:nvGrpSpPr>
      <p:grpSpPr>
        <a:xfrm>
          <a:off x="0" y="0"/>
          <a:ext cx="0" cy="0"/>
          <a:chOff x="0" y="0"/>
          <a:chExt cx="0" cy="0"/>
        </a:xfrm>
      </p:grpSpPr>
      <p:sp>
        <p:nvSpPr>
          <p:cNvPr id="423" name="Google Shape;423;p4"/>
          <p:cNvSpPr txBox="1">
            <a:spLocks noGrp="1"/>
          </p:cNvSpPr>
          <p:nvPr>
            <p:ph type="title"/>
          </p:nvPr>
        </p:nvSpPr>
        <p:spPr>
          <a:xfrm>
            <a:off x="4229100" y="77638"/>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C52B87"/>
                </a:solidFill>
                <a:latin typeface="Calibri"/>
                <a:ea typeface="Calibri"/>
                <a:cs typeface="Calibri"/>
                <a:sym typeface="Calibri"/>
              </a:rPr>
              <a:t>Pregled </a:t>
            </a:r>
            <a:r>
              <a:rPr lang="sl-SI">
                <a:solidFill>
                  <a:srgbClr val="0070C0"/>
                </a:solidFill>
                <a:latin typeface="Calibri"/>
                <a:ea typeface="Calibri"/>
                <a:cs typeface="Calibri"/>
                <a:sym typeface="Calibri"/>
              </a:rPr>
              <a:t>enote</a:t>
            </a:r>
            <a:endParaRPr>
              <a:solidFill>
                <a:srgbClr val="C52B87"/>
              </a:solidFill>
              <a:latin typeface="Calibri"/>
              <a:ea typeface="Calibri"/>
              <a:cs typeface="Calibri"/>
              <a:sym typeface="Calibri"/>
            </a:endParaRPr>
          </a:p>
        </p:txBody>
      </p:sp>
      <p:sp>
        <p:nvSpPr>
          <p:cNvPr id="424" name="Google Shape;424;p4"/>
          <p:cNvSpPr txBox="1"/>
          <p:nvPr/>
        </p:nvSpPr>
        <p:spPr>
          <a:xfrm>
            <a:off x="396575" y="1575625"/>
            <a:ext cx="5232900" cy="1662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1700" dirty="0">
                <a:solidFill>
                  <a:schemeClr val="dk1"/>
                </a:solidFill>
                <a:latin typeface="Calibri"/>
                <a:ea typeface="Calibri"/>
                <a:cs typeface="Calibri"/>
                <a:sym typeface="Calibri"/>
              </a:rPr>
              <a:t>Digitalna vključenost in enakost:</a:t>
            </a:r>
            <a:endParaRPr sz="1500" b="0" i="0" u="none" strike="noStrike" cap="none" dirty="0">
              <a:solidFill>
                <a:srgbClr val="000000"/>
              </a:solidFill>
              <a:latin typeface="Arial"/>
              <a:ea typeface="Arial"/>
              <a:cs typeface="Arial"/>
              <a:sym typeface="Arial"/>
            </a:endParaRPr>
          </a:p>
          <a:p>
            <a:pPr marL="457200" lvl="0" indent="-336550" algn="l" rtl="0">
              <a:spcBef>
                <a:spcPts val="0"/>
              </a:spcBef>
              <a:spcAft>
                <a:spcPts val="0"/>
              </a:spcAft>
              <a:buClr>
                <a:srgbClr val="5F625F"/>
              </a:buClr>
              <a:buSzPts val="1700"/>
              <a:buFont typeface="Calibri"/>
              <a:buChar char="●"/>
            </a:pPr>
            <a:r>
              <a:rPr lang="sl-SI" sz="1700" dirty="0">
                <a:solidFill>
                  <a:srgbClr val="5F625F"/>
                </a:solidFill>
                <a:latin typeface="Calibri"/>
                <a:ea typeface="Calibri"/>
                <a:cs typeface="Calibri"/>
                <a:sym typeface="Calibri"/>
              </a:rPr>
              <a:t>Razumevanje vrzeli v digitalni samozavesti</a:t>
            </a:r>
            <a:endParaRPr sz="1700" dirty="0">
              <a:solidFill>
                <a:srgbClr val="5F625F"/>
              </a:solidFill>
              <a:latin typeface="Calibri"/>
              <a:ea typeface="Calibri"/>
              <a:cs typeface="Calibri"/>
              <a:sym typeface="Calibri"/>
            </a:endParaRPr>
          </a:p>
          <a:p>
            <a:pPr marL="457200" lvl="0" indent="-336550" algn="l" rtl="0">
              <a:spcBef>
                <a:spcPts val="0"/>
              </a:spcBef>
              <a:spcAft>
                <a:spcPts val="0"/>
              </a:spcAft>
              <a:buClr>
                <a:srgbClr val="5F625F"/>
              </a:buClr>
              <a:buSzPts val="1700"/>
              <a:buFont typeface="Calibri"/>
              <a:buChar char="●"/>
            </a:pPr>
            <a:r>
              <a:rPr lang="sl-SI" sz="1700" dirty="0">
                <a:solidFill>
                  <a:srgbClr val="5F625F"/>
                </a:solidFill>
                <a:latin typeface="Calibri"/>
                <a:ea typeface="Calibri"/>
                <a:cs typeface="Calibri"/>
                <a:sym typeface="Calibri"/>
              </a:rPr>
              <a:t>Ovire: ekonomske, kulturne, jezikovne, generacijske</a:t>
            </a:r>
            <a:endParaRPr sz="1700" dirty="0">
              <a:solidFill>
                <a:srgbClr val="5F625F"/>
              </a:solidFill>
              <a:latin typeface="Calibri"/>
              <a:ea typeface="Calibri"/>
              <a:cs typeface="Calibri"/>
              <a:sym typeface="Calibri"/>
            </a:endParaRPr>
          </a:p>
          <a:p>
            <a:pPr marL="457200" lvl="0" indent="-336550" algn="l" rtl="0">
              <a:spcBef>
                <a:spcPts val="0"/>
              </a:spcBef>
              <a:spcAft>
                <a:spcPts val="0"/>
              </a:spcAft>
              <a:buClr>
                <a:srgbClr val="5F625F"/>
              </a:buClr>
              <a:buSzPts val="1700"/>
              <a:buFont typeface="Calibri"/>
              <a:buChar char="●"/>
            </a:pPr>
            <a:r>
              <a:rPr lang="sl-SI" sz="1700" dirty="0">
                <a:solidFill>
                  <a:srgbClr val="5F625F"/>
                </a:solidFill>
                <a:latin typeface="Calibri"/>
                <a:ea typeface="Calibri"/>
                <a:cs typeface="Calibri"/>
                <a:sym typeface="Calibri"/>
              </a:rPr>
              <a:t>Dostopnost in univerzalna zasnova</a:t>
            </a:r>
            <a:endParaRPr sz="1700" dirty="0">
              <a:solidFill>
                <a:srgbClr val="5F625F"/>
              </a:solidFill>
              <a:latin typeface="Calibri"/>
              <a:ea typeface="Calibri"/>
              <a:cs typeface="Calibri"/>
              <a:sym typeface="Calibri"/>
            </a:endParaRPr>
          </a:p>
          <a:p>
            <a:pPr marL="457200" lvl="0" indent="-336550" algn="l" rtl="0">
              <a:spcBef>
                <a:spcPts val="0"/>
              </a:spcBef>
              <a:spcAft>
                <a:spcPts val="0"/>
              </a:spcAft>
              <a:buClr>
                <a:srgbClr val="5F625F"/>
              </a:buClr>
              <a:buSzPts val="1700"/>
              <a:buFont typeface="Calibri"/>
              <a:buChar char="●"/>
            </a:pPr>
            <a:r>
              <a:rPr lang="sl-SI" sz="1700" dirty="0">
                <a:solidFill>
                  <a:srgbClr val="5F625F"/>
                </a:solidFill>
                <a:latin typeface="Calibri"/>
                <a:ea typeface="Calibri"/>
                <a:cs typeface="Calibri"/>
                <a:sym typeface="Calibri"/>
              </a:rPr>
              <a:t>Prepoznavanje strukturne prikrajšanosti</a:t>
            </a:r>
            <a:endParaRPr sz="1700" dirty="0">
              <a:solidFill>
                <a:srgbClr val="5F625F"/>
              </a:solidFill>
              <a:latin typeface="Calibri"/>
              <a:ea typeface="Calibri"/>
              <a:cs typeface="Calibri"/>
              <a:sym typeface="Calibri"/>
            </a:endParaRPr>
          </a:p>
          <a:p>
            <a:pPr marL="457200" lvl="0" indent="-336550" algn="l" rtl="0">
              <a:spcBef>
                <a:spcPts val="0"/>
              </a:spcBef>
              <a:spcAft>
                <a:spcPts val="0"/>
              </a:spcAft>
              <a:buClr>
                <a:srgbClr val="5F625F"/>
              </a:buClr>
              <a:buSzPts val="1700"/>
              <a:buFont typeface="Calibri"/>
              <a:buChar char="●"/>
            </a:pPr>
            <a:r>
              <a:rPr lang="sl-SI" sz="1700" dirty="0">
                <a:solidFill>
                  <a:srgbClr val="5F625F"/>
                </a:solidFill>
                <a:latin typeface="Calibri"/>
                <a:ea typeface="Calibri"/>
                <a:cs typeface="Calibri"/>
                <a:sym typeface="Calibri"/>
              </a:rPr>
              <a:t>Tehnologija kot pravica, ne privilegij</a:t>
            </a:r>
            <a:endParaRPr sz="1700" dirty="0">
              <a:solidFill>
                <a:srgbClr val="5F625F"/>
              </a:solidFill>
              <a:latin typeface="Calibri"/>
              <a:ea typeface="Calibri"/>
              <a:cs typeface="Calibri"/>
              <a:sym typeface="Calibri"/>
            </a:endParaRPr>
          </a:p>
        </p:txBody>
      </p:sp>
      <p:sp>
        <p:nvSpPr>
          <p:cNvPr id="425" name="Google Shape;425;p4"/>
          <p:cNvSpPr txBox="1"/>
          <p:nvPr/>
        </p:nvSpPr>
        <p:spPr>
          <a:xfrm>
            <a:off x="396575" y="3915625"/>
            <a:ext cx="49410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dirty="0">
                <a:solidFill>
                  <a:schemeClr val="dk1"/>
                </a:solidFill>
                <a:latin typeface="Calibri"/>
                <a:ea typeface="Calibri"/>
                <a:cs typeface="Calibri"/>
                <a:sym typeface="Calibri"/>
              </a:rPr>
              <a:t>Učenje, usmerjeno v kompetence:</a:t>
            </a:r>
            <a:endParaRPr sz="1400" b="0" i="0" u="none" strike="noStrike" cap="none" dirty="0">
              <a:solidFill>
                <a:srgbClr val="000000"/>
              </a:solidFill>
              <a:latin typeface="Arial"/>
              <a:ea typeface="Arial"/>
              <a:cs typeface="Arial"/>
              <a:sym typeface="Arial"/>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Preseganje učnih orodij → poučevanje prenosljivih sposobnosti</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Reševanje problemov iz vsakdanjega življenja</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Projektno in </a:t>
            </a:r>
            <a:r>
              <a:rPr lang="sl-SI" sz="1600" dirty="0" err="1">
                <a:solidFill>
                  <a:srgbClr val="5F625F"/>
                </a:solidFill>
                <a:latin typeface="Calibri"/>
                <a:ea typeface="Calibri"/>
                <a:cs typeface="Calibri"/>
                <a:sym typeface="Calibri"/>
              </a:rPr>
              <a:t>kontekstualno</a:t>
            </a:r>
            <a:r>
              <a:rPr lang="sl-SI" sz="1600" dirty="0">
                <a:solidFill>
                  <a:srgbClr val="5F625F"/>
                </a:solidFill>
                <a:latin typeface="Calibri"/>
                <a:ea typeface="Calibri"/>
                <a:cs typeface="Calibri"/>
                <a:sym typeface="Calibri"/>
              </a:rPr>
              <a:t> učenje</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Sposobnosti, ki podpirajo zaposljivost in vseživljenjsko učenje</a:t>
            </a:r>
            <a:endParaRPr sz="1600" dirty="0">
              <a:solidFill>
                <a:srgbClr val="5F625F"/>
              </a:solidFill>
              <a:latin typeface="Calibri"/>
              <a:ea typeface="Calibri"/>
              <a:cs typeface="Calibri"/>
              <a:sym typeface="Calibri"/>
            </a:endParaRPr>
          </a:p>
        </p:txBody>
      </p:sp>
      <p:sp>
        <p:nvSpPr>
          <p:cNvPr id="426" name="Google Shape;426;p4"/>
          <p:cNvSpPr txBox="1"/>
          <p:nvPr/>
        </p:nvSpPr>
        <p:spPr>
          <a:xfrm>
            <a:off x="6264575" y="1373425"/>
            <a:ext cx="5011800" cy="135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dirty="0">
                <a:solidFill>
                  <a:schemeClr val="dk1"/>
                </a:solidFill>
                <a:latin typeface="Calibri"/>
                <a:ea typeface="Calibri"/>
                <a:cs typeface="Calibri"/>
                <a:sym typeface="Calibri"/>
              </a:rPr>
              <a:t>Kritična digitalna pismenost:</a:t>
            </a:r>
            <a:endParaRPr sz="1400" b="0" i="0" u="none" strike="noStrike" cap="none" dirty="0">
              <a:solidFill>
                <a:srgbClr val="000000"/>
              </a:solidFill>
              <a:latin typeface="Arial"/>
              <a:ea typeface="Arial"/>
              <a:cs typeface="Arial"/>
              <a:sym typeface="Arial"/>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Ocenjevanje resnice, informacij in pristranskosti</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Razumevanje algoritmov in vpliva</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Zavest o varnosti identitete in podatkov</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Čustvena odpornost in spletno dobro počutje</a:t>
            </a:r>
            <a:endParaRPr sz="1600" dirty="0">
              <a:solidFill>
                <a:srgbClr val="5F625F"/>
              </a:solidFill>
              <a:latin typeface="Calibri"/>
              <a:ea typeface="Calibri"/>
              <a:cs typeface="Calibri"/>
              <a:sym typeface="Calibri"/>
            </a:endParaRPr>
          </a:p>
        </p:txBody>
      </p:sp>
      <p:sp>
        <p:nvSpPr>
          <p:cNvPr id="427" name="Google Shape;427;p4"/>
          <p:cNvSpPr txBox="1"/>
          <p:nvPr/>
        </p:nvSpPr>
        <p:spPr>
          <a:xfrm>
            <a:off x="6264575" y="2807425"/>
            <a:ext cx="5321400" cy="135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dirty="0">
                <a:solidFill>
                  <a:schemeClr val="dk1"/>
                </a:solidFill>
                <a:latin typeface="Calibri"/>
                <a:ea typeface="Calibri"/>
                <a:cs typeface="Calibri"/>
                <a:sym typeface="Calibri"/>
              </a:rPr>
              <a:t>Krepitev avtonomije in samoregulacije udeleženca:</a:t>
            </a:r>
            <a:endParaRPr dirty="0"/>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Postavljanje ciljev in soustvarjanje učenja</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Modeli učenja po lastnem ritmu in samostojnega učenja</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Krepitev samozavesti z majhnimi uspehi</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Vloga povratnih informacij in priznanja</a:t>
            </a:r>
            <a:r>
              <a:rPr lang="sl-SI" sz="1600" b="0" i="0" u="none" strike="noStrike" cap="none" dirty="0">
                <a:solidFill>
                  <a:srgbClr val="5F625F"/>
                </a:solidFill>
                <a:latin typeface="Calibri"/>
                <a:ea typeface="Calibri"/>
                <a:cs typeface="Calibri"/>
                <a:sym typeface="Calibri"/>
              </a:rPr>
              <a:t> </a:t>
            </a:r>
            <a:endParaRPr sz="1600" b="0" i="0" u="none" strike="noStrike" cap="none" dirty="0">
              <a:solidFill>
                <a:srgbClr val="5F625F"/>
              </a:solidFill>
              <a:latin typeface="Calibri"/>
              <a:ea typeface="Calibri"/>
              <a:cs typeface="Calibri"/>
              <a:sym typeface="Calibri"/>
            </a:endParaRPr>
          </a:p>
        </p:txBody>
      </p:sp>
      <p:sp>
        <p:nvSpPr>
          <p:cNvPr id="428" name="Google Shape;428;p4"/>
          <p:cNvSpPr txBox="1"/>
          <p:nvPr/>
        </p:nvSpPr>
        <p:spPr>
          <a:xfrm>
            <a:off x="6264575" y="4276425"/>
            <a:ext cx="4432200" cy="135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dirty="0">
                <a:solidFill>
                  <a:schemeClr val="dk1"/>
                </a:solidFill>
                <a:latin typeface="Calibri"/>
                <a:ea typeface="Calibri"/>
                <a:cs typeface="Calibri"/>
                <a:sym typeface="Calibri"/>
              </a:rPr>
              <a:t>Načrtovanje digitalne transformacije:</a:t>
            </a:r>
            <a:endParaRPr dirty="0"/>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Načrt za spremembe</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Osebni ali institucionalni formati</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err="1">
                <a:solidFill>
                  <a:srgbClr val="5F625F"/>
                </a:solidFill>
                <a:latin typeface="Calibri"/>
                <a:ea typeface="Calibri"/>
                <a:cs typeface="Calibri"/>
                <a:sym typeface="Calibri"/>
              </a:rPr>
              <a:t>Samopregled</a:t>
            </a:r>
            <a:r>
              <a:rPr lang="sl-SI" sz="1600" dirty="0">
                <a:solidFill>
                  <a:srgbClr val="5F625F"/>
                </a:solidFill>
                <a:latin typeface="Calibri"/>
                <a:ea typeface="Calibri"/>
                <a:cs typeface="Calibri"/>
                <a:sym typeface="Calibri"/>
              </a:rPr>
              <a:t> → cilj → korak → rezultat</a:t>
            </a:r>
            <a:endParaRPr sz="1600" dirty="0">
              <a:solidFill>
                <a:srgbClr val="5F625F"/>
              </a:solidFill>
              <a:latin typeface="Calibri"/>
              <a:ea typeface="Calibri"/>
              <a:cs typeface="Calibri"/>
              <a:sym typeface="Calibri"/>
            </a:endParaRPr>
          </a:p>
          <a:p>
            <a:pPr marL="457200" lvl="0" indent="-330200" algn="l" rtl="0">
              <a:spcBef>
                <a:spcPts val="0"/>
              </a:spcBef>
              <a:spcAft>
                <a:spcPts val="0"/>
              </a:spcAft>
              <a:buClr>
                <a:srgbClr val="5F625F"/>
              </a:buClr>
              <a:buSzPts val="1600"/>
              <a:buFont typeface="Calibri"/>
              <a:buChar char="●"/>
            </a:pPr>
            <a:r>
              <a:rPr lang="sl-SI" sz="1600" dirty="0">
                <a:solidFill>
                  <a:srgbClr val="5F625F"/>
                </a:solidFill>
                <a:latin typeface="Calibri"/>
                <a:ea typeface="Calibri"/>
                <a:cs typeface="Calibri"/>
                <a:sym typeface="Calibri"/>
              </a:rPr>
              <a:t>Sledenje </a:t>
            </a:r>
            <a:r>
              <a:rPr lang="sl-SI" sz="1600" dirty="0" err="1">
                <a:solidFill>
                  <a:srgbClr val="5F625F"/>
                </a:solidFill>
                <a:latin typeface="Calibri"/>
                <a:ea typeface="Calibri"/>
                <a:cs typeface="Calibri"/>
                <a:sym typeface="Calibri"/>
              </a:rPr>
              <a:t>mikro</a:t>
            </a:r>
            <a:r>
              <a:rPr lang="sl-SI" sz="1600" dirty="0">
                <a:solidFill>
                  <a:srgbClr val="5F625F"/>
                </a:solidFill>
                <a:latin typeface="Calibri"/>
                <a:ea typeface="Calibri"/>
                <a:cs typeface="Calibri"/>
                <a:sym typeface="Calibri"/>
              </a:rPr>
              <a:t>-potrdilom in dosežkom</a:t>
            </a:r>
            <a:endParaRPr sz="1600" dirty="0">
              <a:solidFill>
                <a:srgbClr val="5F625F"/>
              </a:solidFill>
              <a:latin typeface="Calibri"/>
              <a:ea typeface="Calibri"/>
              <a:cs typeface="Calibri"/>
              <a:sym typeface="Calibri"/>
            </a:endParaRPr>
          </a:p>
        </p:txBody>
      </p:sp>
      <p:pic>
        <p:nvPicPr>
          <p:cNvPr id="8" name="Slika 7">
            <a:extLst>
              <a:ext uri="{FF2B5EF4-FFF2-40B4-BE49-F238E27FC236}">
                <a16:creationId xmlns:a16="http://schemas.microsoft.com/office/drawing/2014/main" id="{755C85EF-3CFF-460F-B96C-98F83F86F0CB}"/>
              </a:ext>
            </a:extLst>
          </p:cNvPr>
          <p:cNvPicPr>
            <a:picLocks noChangeAspect="1"/>
          </p:cNvPicPr>
          <p:nvPr/>
        </p:nvPicPr>
        <p:blipFill>
          <a:blip r:embed="rId4"/>
          <a:stretch>
            <a:fillRect/>
          </a:stretch>
        </p:blipFill>
        <p:spPr>
          <a:xfrm>
            <a:off x="597212" y="6315296"/>
            <a:ext cx="1551289" cy="325453"/>
          </a:xfrm>
          <a:prstGeom prst="rect">
            <a:avLst/>
          </a:prstGeom>
        </p:spPr>
      </p:pic>
      <p:sp>
        <p:nvSpPr>
          <p:cNvPr id="9" name="Pravokotnik 8">
            <a:extLst>
              <a:ext uri="{FF2B5EF4-FFF2-40B4-BE49-F238E27FC236}">
                <a16:creationId xmlns:a16="http://schemas.microsoft.com/office/drawing/2014/main" id="{EC96553E-5ADC-4AC7-8856-AE0213A3739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2"/>
        <p:cNvGrpSpPr/>
        <p:nvPr/>
      </p:nvGrpSpPr>
      <p:grpSpPr>
        <a:xfrm>
          <a:off x="0" y="0"/>
          <a:ext cx="0" cy="0"/>
          <a:chOff x="0" y="0"/>
          <a:chExt cx="0" cy="0"/>
        </a:xfrm>
      </p:grpSpPr>
      <p:sp>
        <p:nvSpPr>
          <p:cNvPr id="433" name="Google Shape;433;p5"/>
          <p:cNvSpPr>
            <a:spLocks noGrp="1"/>
          </p:cNvSpPr>
          <p:nvPr>
            <p:ph type="pic" idx="2"/>
          </p:nvPr>
        </p:nvSpPr>
        <p:spPr>
          <a:xfrm>
            <a:off x="5727939" y="232912"/>
            <a:ext cx="5895579" cy="5434643"/>
          </a:xfrm>
          <a:prstGeom prst="rect">
            <a:avLst/>
          </a:prstGeom>
          <a:noFill/>
          <a:ln>
            <a:noFill/>
          </a:ln>
        </p:spPr>
      </p:sp>
      <p:sp>
        <p:nvSpPr>
          <p:cNvPr id="434" name="Google Shape;434;p5"/>
          <p:cNvSpPr txBox="1"/>
          <p:nvPr/>
        </p:nvSpPr>
        <p:spPr>
          <a:xfrm>
            <a:off x="568475" y="591125"/>
            <a:ext cx="2813100" cy="556200"/>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rgbClr val="C52B87"/>
              </a:buClr>
              <a:buSzPts val="2600"/>
              <a:buFont typeface="Calibri"/>
              <a:buNone/>
            </a:pPr>
            <a:r>
              <a:rPr lang="sl-SI" sz="3300" b="1" i="0" u="none" strike="noStrike" cap="none">
                <a:solidFill>
                  <a:srgbClr val="C52B87"/>
                </a:solidFill>
                <a:latin typeface="Calibri"/>
                <a:ea typeface="Calibri"/>
                <a:cs typeface="Calibri"/>
                <a:sym typeface="Calibri"/>
              </a:rPr>
              <a:t>Primer iz prakse</a:t>
            </a:r>
            <a:endParaRPr sz="3300" b="1" i="0" u="none" strike="noStrike" cap="none">
              <a:solidFill>
                <a:srgbClr val="C52B87"/>
              </a:solidFill>
              <a:latin typeface="Calibri"/>
              <a:ea typeface="Calibri"/>
              <a:cs typeface="Calibri"/>
              <a:sym typeface="Calibri"/>
            </a:endParaRPr>
          </a:p>
        </p:txBody>
      </p:sp>
      <p:sp>
        <p:nvSpPr>
          <p:cNvPr id="435" name="Google Shape;435;p5"/>
          <p:cNvSpPr txBox="1"/>
          <p:nvPr/>
        </p:nvSpPr>
        <p:spPr>
          <a:xfrm>
            <a:off x="568485" y="1182413"/>
            <a:ext cx="50229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sl-SI" sz="2000" b="1">
                <a:solidFill>
                  <a:srgbClr val="343434"/>
                </a:solidFill>
                <a:latin typeface="Calibri"/>
                <a:ea typeface="Calibri"/>
                <a:cs typeface="Calibri"/>
                <a:sym typeface="Calibri"/>
              </a:rPr>
              <a:t>Eleni — vrnitev na delo po 12 letih</a:t>
            </a:r>
            <a:endParaRPr sz="2000" b="1" i="0" u="none" strike="noStrike" cap="none">
              <a:solidFill>
                <a:srgbClr val="343434"/>
              </a:solidFill>
              <a:latin typeface="Calibri"/>
              <a:ea typeface="Calibri"/>
              <a:cs typeface="Calibri"/>
              <a:sym typeface="Calibri"/>
            </a:endParaRPr>
          </a:p>
        </p:txBody>
      </p:sp>
      <p:sp>
        <p:nvSpPr>
          <p:cNvPr id="436" name="Google Shape;436;p5"/>
          <p:cNvSpPr/>
          <p:nvPr/>
        </p:nvSpPr>
        <p:spPr>
          <a:xfrm>
            <a:off x="568475" y="1847974"/>
            <a:ext cx="4707900" cy="3323946"/>
          </a:xfrm>
          <a:prstGeom prst="rect">
            <a:avLst/>
          </a:prstGeom>
          <a:noFill/>
          <a:ln>
            <a:noFill/>
          </a:ln>
        </p:spPr>
        <p:txBody>
          <a:bodyPr spcFirstLastPara="1" wrap="square" lIns="91425" tIns="45700" rIns="91425" bIns="45700" anchor="t" anchorCtr="0">
            <a:spAutoFit/>
          </a:bodyPr>
          <a:lstStyle/>
          <a:p>
            <a:pPr marL="457200" lvl="0" indent="-355600" algn="l" rtl="0">
              <a:lnSpc>
                <a:spcPct val="150000"/>
              </a:lnSpc>
              <a:spcBef>
                <a:spcPts val="0"/>
              </a:spcBef>
              <a:spcAft>
                <a:spcPts val="0"/>
              </a:spcAft>
              <a:buClr>
                <a:srgbClr val="5F625F"/>
              </a:buClr>
              <a:buSzPts val="2000"/>
              <a:buFont typeface="Calibri"/>
              <a:buChar char="●"/>
            </a:pPr>
            <a:r>
              <a:rPr lang="sl-SI" sz="2000" dirty="0">
                <a:solidFill>
                  <a:srgbClr val="5F625F"/>
                </a:solidFill>
                <a:latin typeface="Calibri"/>
                <a:ea typeface="Calibri"/>
                <a:cs typeface="Calibri"/>
                <a:sym typeface="Calibri"/>
              </a:rPr>
              <a:t>37-letna priseljenka in mati</a:t>
            </a:r>
            <a:endParaRPr sz="2000" dirty="0">
              <a:solidFill>
                <a:srgbClr val="5F625F"/>
              </a:solidFill>
              <a:latin typeface="Calibri"/>
              <a:ea typeface="Calibri"/>
              <a:cs typeface="Calibri"/>
              <a:sym typeface="Calibri"/>
            </a:endParaRPr>
          </a:p>
          <a:p>
            <a:pPr marL="457200" lvl="0" indent="-355600" algn="l" rtl="0">
              <a:lnSpc>
                <a:spcPct val="150000"/>
              </a:lnSpc>
              <a:spcBef>
                <a:spcPts val="0"/>
              </a:spcBef>
              <a:spcAft>
                <a:spcPts val="0"/>
              </a:spcAft>
              <a:buClr>
                <a:srgbClr val="5F625F"/>
              </a:buClr>
              <a:buSzPts val="2000"/>
              <a:buFont typeface="Calibri"/>
              <a:buChar char="●"/>
            </a:pPr>
            <a:r>
              <a:rPr lang="sl-SI" sz="2000" dirty="0">
                <a:solidFill>
                  <a:srgbClr val="5F625F"/>
                </a:solidFill>
                <a:latin typeface="Calibri"/>
                <a:ea typeface="Calibri"/>
                <a:cs typeface="Calibri"/>
                <a:sym typeface="Calibri"/>
              </a:rPr>
              <a:t>brez formalnih digitalnih kvalifikacij</a:t>
            </a:r>
            <a:endParaRPr sz="2000" dirty="0">
              <a:solidFill>
                <a:srgbClr val="5F625F"/>
              </a:solidFill>
              <a:latin typeface="Calibri"/>
              <a:ea typeface="Calibri"/>
              <a:cs typeface="Calibri"/>
              <a:sym typeface="Calibri"/>
            </a:endParaRPr>
          </a:p>
          <a:p>
            <a:pPr marL="457200" lvl="0" indent="-355600" algn="l" rtl="0">
              <a:lnSpc>
                <a:spcPct val="150000"/>
              </a:lnSpc>
              <a:spcBef>
                <a:spcPts val="0"/>
              </a:spcBef>
              <a:spcAft>
                <a:spcPts val="0"/>
              </a:spcAft>
              <a:buClr>
                <a:srgbClr val="5F625F"/>
              </a:buClr>
              <a:buSzPts val="2000"/>
              <a:buFont typeface="Calibri"/>
              <a:buChar char="●"/>
            </a:pPr>
            <a:r>
              <a:rPr lang="sl-SI" sz="2000" dirty="0">
                <a:solidFill>
                  <a:srgbClr val="5F625F"/>
                </a:solidFill>
                <a:latin typeface="Calibri"/>
                <a:ea typeface="Calibri"/>
                <a:cs typeface="Calibri"/>
                <a:sym typeface="Calibri"/>
              </a:rPr>
              <a:t>strah pred napakami in sodbami</a:t>
            </a:r>
            <a:endParaRPr sz="2000" dirty="0">
              <a:solidFill>
                <a:srgbClr val="5F625F"/>
              </a:solidFill>
              <a:latin typeface="Calibri"/>
              <a:ea typeface="Calibri"/>
              <a:cs typeface="Calibri"/>
              <a:sym typeface="Calibri"/>
            </a:endParaRPr>
          </a:p>
          <a:p>
            <a:pPr marL="457200" lvl="0" indent="-355600" algn="l" rtl="0">
              <a:lnSpc>
                <a:spcPct val="150000"/>
              </a:lnSpc>
              <a:spcBef>
                <a:spcPts val="0"/>
              </a:spcBef>
              <a:spcAft>
                <a:spcPts val="0"/>
              </a:spcAft>
              <a:buClr>
                <a:srgbClr val="5F625F"/>
              </a:buClr>
              <a:buSzPts val="2000"/>
              <a:buFont typeface="Calibri"/>
              <a:buChar char="●"/>
            </a:pPr>
            <a:r>
              <a:rPr lang="sl-SI" sz="2000" dirty="0">
                <a:solidFill>
                  <a:srgbClr val="5F625F"/>
                </a:solidFill>
                <a:latin typeface="Calibri"/>
                <a:ea typeface="Calibri"/>
                <a:cs typeface="Calibri"/>
                <a:sym typeface="Calibri"/>
              </a:rPr>
              <a:t>želi administrativno delo, vendar se izogiba digitalnim sistemom</a:t>
            </a:r>
            <a:endParaRPr sz="2000" dirty="0">
              <a:solidFill>
                <a:srgbClr val="5F625F"/>
              </a:solidFill>
              <a:latin typeface="Calibri"/>
              <a:ea typeface="Calibri"/>
              <a:cs typeface="Calibri"/>
              <a:sym typeface="Calibri"/>
            </a:endParaRPr>
          </a:p>
          <a:p>
            <a:pPr marL="0" lvl="0" indent="0" algn="l" rtl="0">
              <a:lnSpc>
                <a:spcPct val="150000"/>
              </a:lnSpc>
              <a:spcBef>
                <a:spcPts val="0"/>
              </a:spcBef>
              <a:spcAft>
                <a:spcPts val="0"/>
              </a:spcAft>
              <a:buNone/>
            </a:pPr>
            <a:r>
              <a:rPr lang="sl-SI" sz="2000" i="1" dirty="0">
                <a:solidFill>
                  <a:srgbClr val="5F625F"/>
                </a:solidFill>
                <a:latin typeface="Calibri"/>
                <a:ea typeface="Calibri"/>
                <a:cs typeface="Calibri"/>
                <a:sym typeface="Calibri"/>
              </a:rPr>
              <a:t>„Na spletu se počutim neumno.“</a:t>
            </a:r>
            <a:endParaRPr sz="2000" i="1" dirty="0">
              <a:solidFill>
                <a:srgbClr val="5F625F"/>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1600"/>
              <a:buFont typeface="Arial"/>
              <a:buNone/>
            </a:pPr>
            <a:endParaRPr sz="2000" dirty="0">
              <a:solidFill>
                <a:srgbClr val="5F625F"/>
              </a:solidFill>
              <a:latin typeface="Calibri"/>
              <a:ea typeface="Calibri"/>
              <a:cs typeface="Calibri"/>
              <a:sym typeface="Calibri"/>
            </a:endParaRPr>
          </a:p>
        </p:txBody>
      </p:sp>
      <p:pic>
        <p:nvPicPr>
          <p:cNvPr id="437" name="Google Shape;437;p5" descr="without the title of the urban renewal project, just the case study title "/>
          <p:cNvPicPr preferRelativeResize="0"/>
          <p:nvPr/>
        </p:nvPicPr>
        <p:blipFill>
          <a:blip r:embed="rId4">
            <a:alphaModFix/>
          </a:blip>
          <a:stretch>
            <a:fillRect/>
          </a:stretch>
        </p:blipFill>
        <p:spPr>
          <a:xfrm>
            <a:off x="5727950" y="232900"/>
            <a:ext cx="5895575" cy="5434650"/>
          </a:xfrm>
          <a:prstGeom prst="rect">
            <a:avLst/>
          </a:prstGeom>
          <a:noFill/>
          <a:ln>
            <a:noFill/>
          </a:ln>
        </p:spPr>
      </p:pic>
      <p:pic>
        <p:nvPicPr>
          <p:cNvPr id="7" name="Slika 6">
            <a:extLst>
              <a:ext uri="{FF2B5EF4-FFF2-40B4-BE49-F238E27FC236}">
                <a16:creationId xmlns:a16="http://schemas.microsoft.com/office/drawing/2014/main" id="{EDAC799F-FC64-431C-B9A4-CA20109EA0C8}"/>
              </a:ext>
            </a:extLst>
          </p:cNvPr>
          <p:cNvPicPr>
            <a:picLocks noChangeAspect="1"/>
          </p:cNvPicPr>
          <p:nvPr/>
        </p:nvPicPr>
        <p:blipFill>
          <a:blip r:embed="rId5"/>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31B63509-C6CF-4906-A137-A6C5F9B3A10A}"/>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1"/>
        <p:cNvGrpSpPr/>
        <p:nvPr/>
      </p:nvGrpSpPr>
      <p:grpSpPr>
        <a:xfrm>
          <a:off x="0" y="0"/>
          <a:ext cx="0" cy="0"/>
          <a:chOff x="0" y="0"/>
          <a:chExt cx="0" cy="0"/>
        </a:xfrm>
      </p:grpSpPr>
      <p:pic>
        <p:nvPicPr>
          <p:cNvPr id="442" name="Google Shape;442;p6"/>
          <p:cNvPicPr preferRelativeResize="0">
            <a:picLocks noGrp="1"/>
          </p:cNvPicPr>
          <p:nvPr>
            <p:ph type="pic" idx="2"/>
          </p:nvPr>
        </p:nvPicPr>
        <p:blipFill rotWithShape="1">
          <a:blip r:embed="rId4">
            <a:alphaModFix/>
          </a:blip>
          <a:srcRect t="3908" b="3908"/>
          <a:stretch/>
        </p:blipFill>
        <p:spPr>
          <a:xfrm>
            <a:off x="5727939" y="232912"/>
            <a:ext cx="5895579" cy="5434643"/>
          </a:xfrm>
          <a:prstGeom prst="rect">
            <a:avLst/>
          </a:prstGeom>
          <a:noFill/>
          <a:ln>
            <a:noFill/>
          </a:ln>
        </p:spPr>
      </p:pic>
      <p:sp>
        <p:nvSpPr>
          <p:cNvPr id="443" name="Google Shape;443;p6"/>
          <p:cNvSpPr txBox="1">
            <a:spLocks noGrp="1"/>
          </p:cNvSpPr>
          <p:nvPr>
            <p:ph type="title"/>
          </p:nvPr>
        </p:nvSpPr>
        <p:spPr>
          <a:xfrm>
            <a:off x="450011" y="232912"/>
            <a:ext cx="9601200" cy="1142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Primer iz prakse</a:t>
            </a:r>
            <a:endParaRPr/>
          </a:p>
        </p:txBody>
      </p:sp>
      <p:sp>
        <p:nvSpPr>
          <p:cNvPr id="444" name="Google Shape;444;p6"/>
          <p:cNvSpPr/>
          <p:nvPr/>
        </p:nvSpPr>
        <p:spPr>
          <a:xfrm>
            <a:off x="541400" y="1480700"/>
            <a:ext cx="4516800" cy="4438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sl-SI" sz="1900" b="1">
                <a:solidFill>
                  <a:srgbClr val="5F625F"/>
                </a:solidFill>
                <a:latin typeface="Calibri"/>
                <a:ea typeface="Calibri"/>
                <a:cs typeface="Calibri"/>
                <a:sym typeface="Calibri"/>
              </a:rPr>
              <a:t>Izzivi</a:t>
            </a:r>
            <a:endParaRPr sz="1900" b="1">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Zaupanje proti sposobnosti</a:t>
            </a:r>
            <a:endParaRPr sz="190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Jezikovna in vmesniška ovira</a:t>
            </a:r>
            <a:endParaRPr sz="190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Omejeno število naprav doma</a:t>
            </a:r>
            <a:endParaRPr sz="190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Neznanje o brezplačnem usposabljanju</a:t>
            </a:r>
            <a:endParaRPr sz="190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600"/>
              <a:buFont typeface="Arial"/>
              <a:buNone/>
            </a:pPr>
            <a:r>
              <a:rPr lang="sl-SI" sz="1900" b="1">
                <a:solidFill>
                  <a:srgbClr val="5F625F"/>
                </a:solidFill>
                <a:latin typeface="Calibri"/>
                <a:ea typeface="Calibri"/>
                <a:cs typeface="Calibri"/>
                <a:sym typeface="Calibri"/>
              </a:rPr>
              <a:t>Priložnosti</a:t>
            </a:r>
            <a:endParaRPr sz="1900" b="1">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Dobre organizacijske sposobnosti</a:t>
            </a:r>
            <a:endParaRPr sz="190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Motiviranost za zaposlitev</a:t>
            </a:r>
            <a:endParaRPr sz="190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Lokalne podporne mreže</a:t>
            </a:r>
            <a:endParaRPr sz="1900">
              <a:solidFill>
                <a:srgbClr val="5F625F"/>
              </a:solidFill>
              <a:latin typeface="Calibri"/>
              <a:ea typeface="Calibri"/>
              <a:cs typeface="Calibri"/>
              <a:sym typeface="Calibri"/>
            </a:endParaRPr>
          </a:p>
          <a:p>
            <a:pPr marL="457200" marR="0" lvl="0" indent="-349250" algn="just" rtl="0">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Mikro učenje in mešano izvajanje</a:t>
            </a:r>
            <a:endParaRPr sz="1900">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F95411E3-FC8C-475C-93A9-7DF12420550F}"/>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BE944F6B-600B-4A8B-B089-6555CDF5BD6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8"/>
        <p:cNvGrpSpPr/>
        <p:nvPr/>
      </p:nvGrpSpPr>
      <p:grpSpPr>
        <a:xfrm>
          <a:off x="0" y="0"/>
          <a:ext cx="0" cy="0"/>
          <a:chOff x="0" y="0"/>
          <a:chExt cx="0" cy="0"/>
        </a:xfrm>
      </p:grpSpPr>
      <p:sp>
        <p:nvSpPr>
          <p:cNvPr id="449" name="Google Shape;449;p7"/>
          <p:cNvSpPr>
            <a:spLocks noGrp="1"/>
          </p:cNvSpPr>
          <p:nvPr>
            <p:ph type="pic" idx="2"/>
          </p:nvPr>
        </p:nvSpPr>
        <p:spPr>
          <a:xfrm>
            <a:off x="5727939" y="232912"/>
            <a:ext cx="5895579" cy="5434643"/>
          </a:xfrm>
          <a:prstGeom prst="rect">
            <a:avLst/>
          </a:prstGeom>
          <a:noFill/>
          <a:ln>
            <a:noFill/>
          </a:ln>
        </p:spPr>
      </p:sp>
      <p:sp>
        <p:nvSpPr>
          <p:cNvPr id="450" name="Google Shape;450;p7"/>
          <p:cNvSpPr txBox="1"/>
          <p:nvPr/>
        </p:nvSpPr>
        <p:spPr>
          <a:xfrm>
            <a:off x="1034825" y="515704"/>
            <a:ext cx="22461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dirty="0">
                <a:solidFill>
                  <a:srgbClr val="C52B87"/>
                </a:solidFill>
                <a:latin typeface="Arial"/>
                <a:ea typeface="Arial"/>
                <a:cs typeface="Arial"/>
                <a:sym typeface="Arial"/>
              </a:rPr>
              <a:t>Primer iz prakse</a:t>
            </a:r>
            <a:endParaRPr sz="2400" b="1" i="0" u="none" strike="noStrike" cap="none" dirty="0">
              <a:solidFill>
                <a:srgbClr val="C52B87"/>
              </a:solidFill>
              <a:latin typeface="Arial"/>
              <a:ea typeface="Arial"/>
              <a:cs typeface="Arial"/>
              <a:sym typeface="Arial"/>
            </a:endParaRPr>
          </a:p>
        </p:txBody>
      </p:sp>
      <p:sp>
        <p:nvSpPr>
          <p:cNvPr id="451" name="Google Shape;451;p7"/>
          <p:cNvSpPr/>
          <p:nvPr/>
        </p:nvSpPr>
        <p:spPr>
          <a:xfrm>
            <a:off x="1034825" y="1277925"/>
            <a:ext cx="4264500" cy="490514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2100" b="1" i="0" u="none" strike="noStrike" cap="none" dirty="0">
                <a:solidFill>
                  <a:srgbClr val="5F625F"/>
                </a:solidFill>
                <a:latin typeface="Calibri"/>
                <a:ea typeface="Calibri"/>
                <a:cs typeface="Calibri"/>
                <a:sym typeface="Calibri"/>
              </a:rPr>
              <a:t>Vprašanja za razmislek</a:t>
            </a:r>
            <a:r>
              <a:rPr lang="sl-SI" sz="2100" b="1" dirty="0">
                <a:solidFill>
                  <a:srgbClr val="5F625F"/>
                </a:solidFill>
                <a:latin typeface="Calibri"/>
                <a:ea typeface="Calibri"/>
                <a:cs typeface="Calibri"/>
                <a:sym typeface="Calibri"/>
              </a:rPr>
              <a:t>:</a:t>
            </a:r>
            <a:endParaRPr sz="1900" b="1" i="0" u="none" strike="noStrike" cap="none" dirty="0">
              <a:solidFill>
                <a:srgbClr val="000000"/>
              </a:solidFill>
            </a:endParaRPr>
          </a:p>
          <a:p>
            <a:pPr marL="457200" lvl="0" indent="-361950" algn="l" rtl="0">
              <a:lnSpc>
                <a:spcPct val="115000"/>
              </a:lnSpc>
              <a:spcBef>
                <a:spcPts val="1200"/>
              </a:spcBef>
              <a:spcAft>
                <a:spcPts val="0"/>
              </a:spcAft>
              <a:buClr>
                <a:srgbClr val="5F625F"/>
              </a:buClr>
              <a:buSzPts val="2100"/>
              <a:buFont typeface="Calibri"/>
              <a:buChar char="●"/>
            </a:pPr>
            <a:r>
              <a:rPr lang="sl-SI" sz="2100" dirty="0">
                <a:solidFill>
                  <a:srgbClr val="5F625F"/>
                </a:solidFill>
                <a:latin typeface="Calibri"/>
                <a:ea typeface="Calibri"/>
                <a:cs typeface="Calibri"/>
                <a:sym typeface="Calibri"/>
              </a:rPr>
              <a:t>Kako bi za Eleni izgledalo </a:t>
            </a:r>
            <a:r>
              <a:rPr lang="sl-SI" sz="2100" dirty="0" err="1">
                <a:solidFill>
                  <a:srgbClr val="5F625F"/>
                </a:solidFill>
                <a:latin typeface="Calibri"/>
                <a:ea typeface="Calibri"/>
                <a:cs typeface="Calibri"/>
                <a:sym typeface="Calibri"/>
              </a:rPr>
              <a:t>opolnomočenje</a:t>
            </a:r>
            <a:r>
              <a:rPr lang="sl-SI" sz="2100" dirty="0">
                <a:solidFill>
                  <a:srgbClr val="5F625F"/>
                </a:solidFill>
                <a:latin typeface="Calibri"/>
                <a:ea typeface="Calibri"/>
                <a:cs typeface="Calibri"/>
                <a:sym typeface="Calibri"/>
              </a:rPr>
              <a:t>?</a:t>
            </a:r>
            <a:endParaRPr sz="2100" dirty="0">
              <a:solidFill>
                <a:srgbClr val="5F625F"/>
              </a:solidFill>
              <a:latin typeface="Calibri"/>
              <a:ea typeface="Calibri"/>
              <a:cs typeface="Calibri"/>
              <a:sym typeface="Calibri"/>
            </a:endParaRPr>
          </a:p>
          <a:p>
            <a:pPr marL="457200" lvl="0" indent="-361950" algn="l" rtl="0">
              <a:lnSpc>
                <a:spcPct val="115000"/>
              </a:lnSpc>
              <a:spcBef>
                <a:spcPts val="0"/>
              </a:spcBef>
              <a:spcAft>
                <a:spcPts val="0"/>
              </a:spcAft>
              <a:buClr>
                <a:srgbClr val="5F625F"/>
              </a:buClr>
              <a:buSzPts val="2100"/>
              <a:buFont typeface="Calibri"/>
              <a:buChar char="●"/>
            </a:pPr>
            <a:r>
              <a:rPr lang="sl-SI" sz="2100" dirty="0">
                <a:solidFill>
                  <a:srgbClr val="5F625F"/>
                </a:solidFill>
                <a:latin typeface="Calibri"/>
                <a:ea typeface="Calibri"/>
                <a:cs typeface="Calibri"/>
                <a:sym typeface="Calibri"/>
              </a:rPr>
              <a:t>Katerim digitalnim veščinam bi bilo treba dati prednost?</a:t>
            </a:r>
            <a:endParaRPr sz="2100" dirty="0">
              <a:solidFill>
                <a:srgbClr val="5F625F"/>
              </a:solidFill>
              <a:latin typeface="Calibri"/>
              <a:ea typeface="Calibri"/>
              <a:cs typeface="Calibri"/>
              <a:sym typeface="Calibri"/>
            </a:endParaRPr>
          </a:p>
          <a:p>
            <a:pPr marL="457200" lvl="0" indent="-361950" algn="l" rtl="0">
              <a:lnSpc>
                <a:spcPct val="115000"/>
              </a:lnSpc>
              <a:spcBef>
                <a:spcPts val="0"/>
              </a:spcBef>
              <a:spcAft>
                <a:spcPts val="0"/>
              </a:spcAft>
              <a:buClr>
                <a:srgbClr val="5F625F"/>
              </a:buClr>
              <a:buSzPts val="2100"/>
              <a:buFont typeface="Calibri"/>
              <a:buChar char="●"/>
            </a:pPr>
            <a:r>
              <a:rPr lang="sl-SI" sz="2100" dirty="0">
                <a:solidFill>
                  <a:srgbClr val="5F625F"/>
                </a:solidFill>
                <a:latin typeface="Calibri"/>
                <a:ea typeface="Calibri"/>
                <a:cs typeface="Calibri"/>
                <a:sym typeface="Calibri"/>
              </a:rPr>
              <a:t>Kakšno vlogo naj bi imel izobraževalec? Trener? Mentor? Sodelavec pri učenju?</a:t>
            </a:r>
            <a:endParaRPr sz="2100" dirty="0">
              <a:solidFill>
                <a:srgbClr val="5F625F"/>
              </a:solidFill>
              <a:latin typeface="Calibri"/>
              <a:ea typeface="Calibri"/>
              <a:cs typeface="Calibri"/>
              <a:sym typeface="Calibri"/>
            </a:endParaRPr>
          </a:p>
          <a:p>
            <a:pPr marL="457200" lvl="0" indent="-361950" algn="l" rtl="0">
              <a:lnSpc>
                <a:spcPct val="115000"/>
              </a:lnSpc>
              <a:spcBef>
                <a:spcPts val="0"/>
              </a:spcBef>
              <a:spcAft>
                <a:spcPts val="0"/>
              </a:spcAft>
              <a:buClr>
                <a:srgbClr val="5F625F"/>
              </a:buClr>
              <a:buSzPts val="2100"/>
              <a:buFont typeface="Calibri"/>
              <a:buChar char="●"/>
            </a:pPr>
            <a:r>
              <a:rPr lang="sl-SI" sz="2100" dirty="0">
                <a:solidFill>
                  <a:srgbClr val="5F625F"/>
                </a:solidFill>
                <a:latin typeface="Calibri"/>
                <a:ea typeface="Calibri"/>
                <a:cs typeface="Calibri"/>
                <a:sym typeface="Calibri"/>
              </a:rPr>
              <a:t>Kakšne predsodka bi lahko imeli do nje?</a:t>
            </a:r>
            <a:endParaRPr sz="2100" dirty="0">
              <a:solidFill>
                <a:srgbClr val="5F625F"/>
              </a:solidFill>
              <a:latin typeface="Calibri"/>
              <a:ea typeface="Calibri"/>
              <a:cs typeface="Calibri"/>
              <a:sym typeface="Calibri"/>
            </a:endParaRPr>
          </a:p>
          <a:p>
            <a:pPr marL="457200" lvl="0" indent="-361950" algn="l" rtl="0">
              <a:lnSpc>
                <a:spcPct val="115000"/>
              </a:lnSpc>
              <a:spcBef>
                <a:spcPts val="0"/>
              </a:spcBef>
              <a:spcAft>
                <a:spcPts val="0"/>
              </a:spcAft>
              <a:buClr>
                <a:srgbClr val="5F625F"/>
              </a:buClr>
              <a:buSzPts val="2100"/>
              <a:buFont typeface="Calibri"/>
              <a:buChar char="●"/>
            </a:pPr>
            <a:r>
              <a:rPr lang="sl-SI" sz="2100" dirty="0">
                <a:solidFill>
                  <a:srgbClr val="5F625F"/>
                </a:solidFill>
                <a:latin typeface="Calibri"/>
                <a:ea typeface="Calibri"/>
                <a:cs typeface="Calibri"/>
                <a:sym typeface="Calibri"/>
              </a:rPr>
              <a:t>Kakšen uspeh bi lahko dosegli v prvem tednu?</a:t>
            </a:r>
            <a:br>
              <a:rPr lang="sl-SI" sz="2100" dirty="0">
                <a:solidFill>
                  <a:srgbClr val="5F625F"/>
                </a:solidFill>
                <a:latin typeface="Calibri"/>
                <a:ea typeface="Calibri"/>
                <a:cs typeface="Calibri"/>
                <a:sym typeface="Calibri"/>
              </a:rPr>
            </a:br>
            <a:endParaRPr b="0" i="0" u="none" strike="noStrike" cap="none" dirty="0">
              <a:solidFill>
                <a:schemeClr val="dk1"/>
              </a:solidFill>
              <a:latin typeface="Arial"/>
              <a:ea typeface="Arial"/>
              <a:cs typeface="Arial"/>
              <a:sym typeface="Arial"/>
            </a:endParaRPr>
          </a:p>
        </p:txBody>
      </p:sp>
      <p:pic>
        <p:nvPicPr>
          <p:cNvPr id="452" name="Google Shape;452;p7" descr="digital skills"/>
          <p:cNvPicPr preferRelativeResize="0"/>
          <p:nvPr/>
        </p:nvPicPr>
        <p:blipFill>
          <a:blip r:embed="rId4">
            <a:alphaModFix/>
          </a:blip>
          <a:stretch>
            <a:fillRect/>
          </a:stretch>
        </p:blipFill>
        <p:spPr>
          <a:xfrm>
            <a:off x="5727950" y="116450"/>
            <a:ext cx="5895575" cy="5667549"/>
          </a:xfrm>
          <a:prstGeom prst="rect">
            <a:avLst/>
          </a:prstGeom>
          <a:noFill/>
          <a:ln>
            <a:noFill/>
          </a:ln>
        </p:spPr>
      </p:pic>
      <p:pic>
        <p:nvPicPr>
          <p:cNvPr id="6" name="Slika 5">
            <a:extLst>
              <a:ext uri="{FF2B5EF4-FFF2-40B4-BE49-F238E27FC236}">
                <a16:creationId xmlns:a16="http://schemas.microsoft.com/office/drawing/2014/main" id="{253D0376-D27C-48CA-AB71-2A9D7D3C665A}"/>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C522F9D2-6B85-4F2A-80BE-DE63C7F55283}"/>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6"/>
        <p:cNvGrpSpPr/>
        <p:nvPr/>
      </p:nvGrpSpPr>
      <p:grpSpPr>
        <a:xfrm>
          <a:off x="0" y="0"/>
          <a:ext cx="0" cy="0"/>
          <a:chOff x="0" y="0"/>
          <a:chExt cx="0" cy="0"/>
        </a:xfrm>
      </p:grpSpPr>
      <p:sp>
        <p:nvSpPr>
          <p:cNvPr id="457" name="Google Shape;457;p8"/>
          <p:cNvSpPr>
            <a:spLocks noGrp="1"/>
          </p:cNvSpPr>
          <p:nvPr>
            <p:ph type="pic" idx="2"/>
          </p:nvPr>
        </p:nvSpPr>
        <p:spPr>
          <a:xfrm>
            <a:off x="655608" y="370936"/>
            <a:ext cx="5895579" cy="5434643"/>
          </a:xfrm>
          <a:prstGeom prst="rect">
            <a:avLst/>
          </a:prstGeom>
          <a:noFill/>
          <a:ln>
            <a:noFill/>
          </a:ln>
        </p:spPr>
      </p:sp>
      <p:sp>
        <p:nvSpPr>
          <p:cNvPr id="458" name="Google Shape;458;p8"/>
          <p:cNvSpPr txBox="1"/>
          <p:nvPr/>
        </p:nvSpPr>
        <p:spPr>
          <a:xfrm>
            <a:off x="6797264" y="864291"/>
            <a:ext cx="18726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0070C0"/>
                </a:solidFill>
                <a:latin typeface="Calibri"/>
                <a:ea typeface="Calibri"/>
                <a:cs typeface="Calibri"/>
                <a:sym typeface="Calibri"/>
              </a:rPr>
              <a:t>Naloga 1 </a:t>
            </a:r>
            <a:endParaRPr sz="1400" b="0" i="0" u="none" strike="noStrike" cap="none">
              <a:solidFill>
                <a:srgbClr val="000000"/>
              </a:solidFill>
              <a:latin typeface="Arial"/>
              <a:ea typeface="Arial"/>
              <a:cs typeface="Arial"/>
              <a:sym typeface="Arial"/>
            </a:endParaRPr>
          </a:p>
        </p:txBody>
      </p:sp>
      <p:sp>
        <p:nvSpPr>
          <p:cNvPr id="459" name="Google Shape;459;p8"/>
          <p:cNvSpPr/>
          <p:nvPr/>
        </p:nvSpPr>
        <p:spPr>
          <a:xfrm>
            <a:off x="6797275" y="1458475"/>
            <a:ext cx="5207700" cy="360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2100" b="1">
                <a:solidFill>
                  <a:srgbClr val="5F625F"/>
                </a:solidFill>
                <a:latin typeface="Calibri"/>
                <a:ea typeface="Calibri"/>
                <a:cs typeface="Calibri"/>
                <a:sym typeface="Calibri"/>
              </a:rPr>
              <a:t>Samoocenjevanje digitalne kompetence</a:t>
            </a:r>
            <a:endParaRPr sz="2100" b="1">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Namen: Ugotovite stopnjo pripravljenosti, potrebe in raven samozavesti.</a:t>
            </a:r>
            <a:endParaRPr sz="210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210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100" b="1">
                <a:solidFill>
                  <a:srgbClr val="5F625F"/>
                </a:solidFill>
                <a:latin typeface="Calibri"/>
                <a:ea typeface="Calibri"/>
                <a:cs typeface="Calibri"/>
                <a:sym typeface="Calibri"/>
              </a:rPr>
              <a:t>Naloga:</a:t>
            </a:r>
            <a:endParaRPr sz="2100" b="1">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 Izpolnite kontrolni seznam za samooceno</a:t>
            </a:r>
            <a:endParaRPr sz="210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 Izpostavite ENO prednost in ENO prednostno nalogo</a:t>
            </a:r>
            <a:endParaRPr sz="210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210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100" b="1">
                <a:solidFill>
                  <a:srgbClr val="5F625F"/>
                </a:solidFill>
                <a:latin typeface="Calibri"/>
                <a:ea typeface="Calibri"/>
                <a:cs typeface="Calibri"/>
                <a:sym typeface="Calibri"/>
              </a:rPr>
              <a:t>Rezultat:</a:t>
            </a:r>
            <a:endParaRPr sz="2100" b="1">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Razviti samozavest in odgovornost za usmeritev učenja.</a:t>
            </a:r>
            <a:endParaRPr sz="210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6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b="0" i="0" u="none" strike="noStrike" cap="none">
              <a:solidFill>
                <a:schemeClr val="dk1"/>
              </a:solidFill>
              <a:latin typeface="Arial"/>
              <a:ea typeface="Arial"/>
              <a:cs typeface="Arial"/>
              <a:sym typeface="Arial"/>
            </a:endParaRPr>
          </a:p>
        </p:txBody>
      </p:sp>
      <p:pic>
        <p:nvPicPr>
          <p:cNvPr id="460" name="Google Shape;460;p8" descr="evaluation self inventory"/>
          <p:cNvPicPr preferRelativeResize="0"/>
          <p:nvPr/>
        </p:nvPicPr>
        <p:blipFill>
          <a:blip r:embed="rId4">
            <a:alphaModFix/>
          </a:blip>
          <a:stretch>
            <a:fillRect/>
          </a:stretch>
        </p:blipFill>
        <p:spPr>
          <a:xfrm>
            <a:off x="655600" y="244725"/>
            <a:ext cx="5999025" cy="5622675"/>
          </a:xfrm>
          <a:prstGeom prst="rect">
            <a:avLst/>
          </a:prstGeom>
          <a:noFill/>
          <a:ln>
            <a:noFill/>
          </a:ln>
        </p:spPr>
      </p:pic>
      <p:pic>
        <p:nvPicPr>
          <p:cNvPr id="6" name="Slika 5">
            <a:extLst>
              <a:ext uri="{FF2B5EF4-FFF2-40B4-BE49-F238E27FC236}">
                <a16:creationId xmlns:a16="http://schemas.microsoft.com/office/drawing/2014/main" id="{7F51BDE1-53C7-4E6C-8C3E-BEEB579F1B06}"/>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5E6D6AC3-7038-4B46-B10C-EA07133788E4}"/>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4"/>
        <p:cNvGrpSpPr/>
        <p:nvPr/>
      </p:nvGrpSpPr>
      <p:grpSpPr>
        <a:xfrm>
          <a:off x="0" y="0"/>
          <a:ext cx="0" cy="0"/>
          <a:chOff x="0" y="0"/>
          <a:chExt cx="0" cy="0"/>
        </a:xfrm>
      </p:grpSpPr>
      <p:pic>
        <p:nvPicPr>
          <p:cNvPr id="465" name="Google Shape;465;p9" title="PERSONAL DIGITAL TRANSFORMATION PLAN TEMPLATE (1).jpg"/>
          <p:cNvPicPr preferRelativeResize="0">
            <a:picLocks noGrp="1"/>
          </p:cNvPicPr>
          <p:nvPr>
            <p:ph type="pic" idx="2"/>
          </p:nvPr>
        </p:nvPicPr>
        <p:blipFill rotWithShape="1">
          <a:blip r:embed="rId4">
            <a:alphaModFix/>
          </a:blip>
          <a:srcRect t="28268" b="28268"/>
          <a:stretch/>
        </p:blipFill>
        <p:spPr>
          <a:xfrm>
            <a:off x="5727939" y="232912"/>
            <a:ext cx="5895579" cy="5434645"/>
          </a:xfrm>
          <a:prstGeom prst="rect">
            <a:avLst/>
          </a:prstGeom>
          <a:noFill/>
          <a:ln>
            <a:noFill/>
          </a:ln>
        </p:spPr>
      </p:pic>
      <p:sp>
        <p:nvSpPr>
          <p:cNvPr id="466" name="Google Shape;466;p9"/>
          <p:cNvSpPr txBox="1"/>
          <p:nvPr/>
        </p:nvSpPr>
        <p:spPr>
          <a:xfrm>
            <a:off x="492725" y="525750"/>
            <a:ext cx="4920900" cy="1339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700" b="1" i="0" u="none" strike="noStrike" cap="none">
                <a:solidFill>
                  <a:srgbClr val="C52B87"/>
                </a:solidFill>
                <a:latin typeface="Calibri"/>
                <a:ea typeface="Calibri"/>
                <a:cs typeface="Calibri"/>
                <a:sym typeface="Calibri"/>
              </a:rPr>
              <a:t>Dejavnost</a:t>
            </a:r>
            <a:r>
              <a:rPr lang="sl-SI" sz="2700" b="1" i="0" u="none" strike="noStrike" cap="none">
                <a:solidFill>
                  <a:srgbClr val="0070C0"/>
                </a:solidFill>
                <a:latin typeface="Calibri"/>
                <a:ea typeface="Calibri"/>
                <a:cs typeface="Calibri"/>
                <a:sym typeface="Calibri"/>
              </a:rPr>
              <a:t> </a:t>
            </a:r>
            <a:endParaRPr sz="2700" b="1" i="0" u="none" strike="noStrike" cap="none">
              <a:solidFill>
                <a:srgbClr val="0070C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sl-SI" sz="2700" b="1">
                <a:solidFill>
                  <a:srgbClr val="0070C0"/>
                </a:solidFill>
                <a:latin typeface="Calibri"/>
                <a:ea typeface="Calibri"/>
                <a:cs typeface="Calibri"/>
                <a:sym typeface="Calibri"/>
              </a:rPr>
              <a:t>Osebni načrt digitalne transformacije</a:t>
            </a:r>
            <a:r>
              <a:rPr lang="sl-SI" sz="2700" b="1" i="0" u="none" strike="noStrike" cap="none">
                <a:solidFill>
                  <a:srgbClr val="0070C0"/>
                </a:solidFill>
                <a:latin typeface="Calibri"/>
                <a:ea typeface="Calibri"/>
                <a:cs typeface="Calibri"/>
                <a:sym typeface="Calibri"/>
              </a:rPr>
              <a:t> </a:t>
            </a:r>
            <a:endParaRPr sz="1700" b="0" i="0" u="none" strike="noStrike" cap="none">
              <a:solidFill>
                <a:srgbClr val="000000"/>
              </a:solidFill>
              <a:latin typeface="Arial"/>
              <a:ea typeface="Arial"/>
              <a:cs typeface="Arial"/>
              <a:sym typeface="Arial"/>
            </a:endParaRPr>
          </a:p>
        </p:txBody>
      </p:sp>
      <p:sp>
        <p:nvSpPr>
          <p:cNvPr id="467" name="Google Shape;467;p9"/>
          <p:cNvSpPr txBox="1"/>
          <p:nvPr/>
        </p:nvSpPr>
        <p:spPr>
          <a:xfrm>
            <a:off x="492725" y="1864950"/>
            <a:ext cx="4920900" cy="4188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sl-SI" sz="2400" b="1">
                <a:solidFill>
                  <a:srgbClr val="5F625F"/>
                </a:solidFill>
                <a:latin typeface="Calibri"/>
                <a:ea typeface="Calibri"/>
                <a:cs typeface="Calibri"/>
                <a:sym typeface="Calibri"/>
              </a:rPr>
              <a:t>Osebni načrt digitalne transformacije</a:t>
            </a:r>
            <a:endParaRPr sz="2400" b="1">
              <a:solidFill>
                <a:srgbClr val="5F625F"/>
              </a:solidFill>
              <a:latin typeface="Calibri"/>
              <a:ea typeface="Calibri"/>
              <a:cs typeface="Calibri"/>
              <a:sym typeface="Calibri"/>
            </a:endParaRPr>
          </a:p>
          <a:p>
            <a:pPr marL="0" marR="0" lvl="0" indent="0" algn="l" rtl="0">
              <a:lnSpc>
                <a:spcPct val="115000"/>
              </a:lnSpc>
              <a:spcBef>
                <a:spcPts val="0"/>
              </a:spcBef>
              <a:spcAft>
                <a:spcPts val="0"/>
              </a:spcAft>
              <a:buNone/>
            </a:pPr>
            <a:r>
              <a:rPr lang="sl-SI" sz="2400" b="1">
                <a:solidFill>
                  <a:srgbClr val="5F625F"/>
                </a:solidFill>
                <a:latin typeface="Calibri"/>
                <a:ea typeface="Calibri"/>
                <a:cs typeface="Calibri"/>
                <a:sym typeface="Calibri"/>
              </a:rPr>
              <a:t>Naloga</a:t>
            </a:r>
            <a:r>
              <a:rPr lang="sl-SI" sz="2400">
                <a:solidFill>
                  <a:srgbClr val="5F625F"/>
                </a:solidFill>
                <a:latin typeface="Calibri"/>
                <a:ea typeface="Calibri"/>
                <a:cs typeface="Calibri"/>
                <a:sym typeface="Calibri"/>
              </a:rPr>
              <a:t>:</a:t>
            </a:r>
            <a:endParaRPr sz="2400">
              <a:solidFill>
                <a:srgbClr val="5F625F"/>
              </a:solidFill>
              <a:latin typeface="Calibri"/>
              <a:ea typeface="Calibri"/>
              <a:cs typeface="Calibri"/>
              <a:sym typeface="Calibri"/>
            </a:endParaRPr>
          </a:p>
          <a:p>
            <a:pPr marL="0" marR="0" lvl="0" indent="0" algn="l" rtl="0">
              <a:lnSpc>
                <a:spcPct val="115000"/>
              </a:lnSpc>
              <a:spcBef>
                <a:spcPts val="0"/>
              </a:spcBef>
              <a:spcAft>
                <a:spcPts val="0"/>
              </a:spcAft>
              <a:buNone/>
            </a:pPr>
            <a:r>
              <a:rPr lang="sl-SI" sz="2400">
                <a:solidFill>
                  <a:srgbClr val="5F625F"/>
                </a:solidFill>
                <a:latin typeface="Calibri"/>
                <a:ea typeface="Calibri"/>
                <a:cs typeface="Calibri"/>
                <a:sym typeface="Calibri"/>
              </a:rPr>
              <a:t>→ Izpolnite cilje, ovire, vire in ukrepe</a:t>
            </a:r>
            <a:endParaRPr sz="2400">
              <a:solidFill>
                <a:srgbClr val="5F625F"/>
              </a:solidFill>
              <a:latin typeface="Calibri"/>
              <a:ea typeface="Calibri"/>
              <a:cs typeface="Calibri"/>
              <a:sym typeface="Calibri"/>
            </a:endParaRPr>
          </a:p>
          <a:p>
            <a:pPr marL="0" marR="0" lvl="0" indent="0" algn="l" rtl="0">
              <a:lnSpc>
                <a:spcPct val="115000"/>
              </a:lnSpc>
              <a:spcBef>
                <a:spcPts val="0"/>
              </a:spcBef>
              <a:spcAft>
                <a:spcPts val="0"/>
              </a:spcAft>
              <a:buNone/>
            </a:pPr>
            <a:r>
              <a:rPr lang="sl-SI" sz="2400" b="1">
                <a:solidFill>
                  <a:srgbClr val="5F625F"/>
                </a:solidFill>
                <a:latin typeface="Calibri"/>
                <a:ea typeface="Calibri"/>
                <a:cs typeface="Calibri"/>
                <a:sym typeface="Calibri"/>
              </a:rPr>
              <a:t>Rezultat:</a:t>
            </a:r>
            <a:endParaRPr sz="2400" b="1">
              <a:solidFill>
                <a:srgbClr val="5F625F"/>
              </a:solidFill>
              <a:latin typeface="Calibri"/>
              <a:ea typeface="Calibri"/>
              <a:cs typeface="Calibri"/>
              <a:sym typeface="Calibri"/>
            </a:endParaRPr>
          </a:p>
          <a:p>
            <a:pPr marL="0" marR="0" lvl="0" indent="0" algn="l" rtl="0">
              <a:lnSpc>
                <a:spcPct val="115000"/>
              </a:lnSpc>
              <a:spcBef>
                <a:spcPts val="0"/>
              </a:spcBef>
              <a:spcAft>
                <a:spcPts val="0"/>
              </a:spcAft>
              <a:buNone/>
            </a:pPr>
            <a:r>
              <a:rPr lang="sl-SI" sz="2400">
                <a:solidFill>
                  <a:srgbClr val="5F625F"/>
                </a:solidFill>
                <a:latin typeface="Calibri"/>
                <a:ea typeface="Calibri"/>
                <a:cs typeface="Calibri"/>
                <a:sym typeface="Calibri"/>
              </a:rPr>
              <a:t>Osebni načrt za digitalno rast, povezan z dejanskimi življenjskimi cilji.</a:t>
            </a:r>
            <a:endParaRPr sz="2400" b="0" i="0" u="none" strike="noStrike" cap="none">
              <a:solidFill>
                <a:srgbClr val="5F625F"/>
              </a:solidFill>
              <a:latin typeface="Calibri"/>
              <a:ea typeface="Calibri"/>
              <a:cs typeface="Calibri"/>
              <a:sym typeface="Calibri"/>
            </a:endParaRPr>
          </a:p>
          <a:p>
            <a:pPr marL="742950" marR="0" lvl="1" indent="-349250" algn="l" rtl="0">
              <a:lnSpc>
                <a:spcPct val="115000"/>
              </a:lnSpc>
              <a:spcBef>
                <a:spcPts val="0"/>
              </a:spcBef>
              <a:spcAft>
                <a:spcPts val="0"/>
              </a:spcAft>
              <a:buClr>
                <a:schemeClr val="dk1"/>
              </a:buClr>
              <a:buSzPts val="2400"/>
              <a:buFont typeface="Arial"/>
              <a:buChar char="-"/>
            </a:pPr>
            <a:r>
              <a:rPr lang="sl-SI" sz="2400" b="0" i="0" u="none" strike="noStrike" cap="none">
                <a:solidFill>
                  <a:srgbClr val="5F625F"/>
                </a:solidFill>
                <a:latin typeface="Calibri"/>
                <a:ea typeface="Calibri"/>
                <a:cs typeface="Calibri"/>
                <a:sym typeface="Calibri"/>
              </a:rPr>
              <a:t>Dejavnost naj bi trajala približno</a:t>
            </a:r>
            <a:r>
              <a:rPr lang="sl-SI" sz="2400">
                <a:solidFill>
                  <a:srgbClr val="5F625F"/>
                </a:solidFill>
                <a:latin typeface="Calibri"/>
                <a:ea typeface="Calibri"/>
                <a:cs typeface="Calibri"/>
                <a:sym typeface="Calibri"/>
              </a:rPr>
              <a:t> 30 minut.</a:t>
            </a:r>
            <a:r>
              <a:rPr lang="sl-SI" sz="2400" b="0" i="0" u="none" strike="noStrike" cap="none">
                <a:solidFill>
                  <a:srgbClr val="5F625F"/>
                </a:solidFill>
                <a:latin typeface="Calibri"/>
                <a:ea typeface="Calibri"/>
                <a:cs typeface="Calibri"/>
                <a:sym typeface="Calibri"/>
              </a:rPr>
              <a:t> </a:t>
            </a:r>
            <a:endParaRPr sz="2400" b="0" i="0" u="none" strike="noStrike" cap="none">
              <a:solidFill>
                <a:srgbClr val="5F625F"/>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pic>
        <p:nvPicPr>
          <p:cNvPr id="5" name="Slika 4">
            <a:extLst>
              <a:ext uri="{FF2B5EF4-FFF2-40B4-BE49-F238E27FC236}">
                <a16:creationId xmlns:a16="http://schemas.microsoft.com/office/drawing/2014/main" id="{2CD7B519-4684-4DF6-A1B4-FB7A243C4322}"/>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7E0AB6CE-5535-495F-9308-021031FE744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2515</Words>
  <Application>Microsoft Office PowerPoint</Application>
  <PresentationFormat>Širokozaslonsko</PresentationFormat>
  <Paragraphs>186</Paragraphs>
  <Slides>22</Slides>
  <Notes>22</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22</vt:i4>
      </vt:variant>
    </vt:vector>
  </HeadingPairs>
  <TitlesOfParts>
    <vt:vector size="25" baseType="lpstr">
      <vt:lpstr>Arial</vt:lpstr>
      <vt:lpstr>Calibri</vt:lpstr>
      <vt:lpstr>Mreža, sestavljena iz rombov 16 x 9</vt:lpstr>
      <vt:lpstr>PowerPointova predstavitev</vt:lpstr>
      <vt:lpstr>Cilj enote </vt:lpstr>
      <vt:lpstr>Učni izidi</vt:lpstr>
      <vt:lpstr>Pregled enote</vt:lpstr>
      <vt:lpstr>PowerPointova predstavitev</vt:lpstr>
      <vt:lpstr>Primer iz prakse</vt:lpstr>
      <vt:lpstr>PowerPointova predstavitev</vt:lpstr>
      <vt:lpstr>PowerPointova predstavitev</vt:lpstr>
      <vt:lpstr>PowerPointova predstavitev</vt:lpstr>
      <vt:lpstr>Nasveti za izobraževalce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Jasmina Pakiž</dc:creator>
  <cp:keywords>, docId:8B70F42BF88D6C73115DA01B04BC7869</cp:keywords>
  <cp:lastModifiedBy>Tanja Žibert</cp:lastModifiedBy>
  <cp:revision>15</cp:revision>
  <dcterms:created xsi:type="dcterms:W3CDTF">2024-11-27T09:16:14Z</dcterms:created>
  <dcterms:modified xsi:type="dcterms:W3CDTF">2026-05-13T13:51:06Z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